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0" r:id="rId2"/>
    <p:sldId id="293" r:id="rId3"/>
    <p:sldId id="302" r:id="rId4"/>
    <p:sldId id="294" r:id="rId5"/>
    <p:sldId id="295" r:id="rId6"/>
    <p:sldId id="382" r:id="rId7"/>
    <p:sldId id="394" r:id="rId8"/>
    <p:sldId id="395" r:id="rId9"/>
    <p:sldId id="397" r:id="rId10"/>
    <p:sldId id="398" r:id="rId11"/>
    <p:sldId id="399" r:id="rId12"/>
    <p:sldId id="39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B62B"/>
    <a:srgbClr val="F9C555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4" autoAdjust="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28"/>
    </p:cViewPr>
  </p:sorterViewPr>
  <p:notesViewPr>
    <p:cSldViewPr showGuides="1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5B001-01ED-4FC2-82C8-B17F8B18A577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5F36-0C78-4A24-860A-B8648637FF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97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C036-416E-4F2E-B351-6C26C5855C76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673F-69DA-4617-A291-7EB3842EA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32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1E96-17F0-4EF4-8A4D-57CDEAD8D680}" type="datetime1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2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6356351"/>
            <a:ext cx="2133600" cy="365125"/>
          </a:xfrm>
        </p:spPr>
        <p:txBody>
          <a:bodyPr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35496" y="4437112"/>
            <a:ext cx="4642354" cy="2120631"/>
            <a:chOff x="35496" y="4437112"/>
            <a:chExt cx="4642354" cy="212063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60000" r="7584" b="9078"/>
            <a:stretch/>
          </p:blipFill>
          <p:spPr>
            <a:xfrm>
              <a:off x="35496" y="4437112"/>
              <a:ext cx="4620639" cy="212063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23528" y="4437112"/>
              <a:ext cx="24482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229578" y="4849355"/>
              <a:ext cx="24482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橢圓 10"/>
          <p:cNvSpPr/>
          <p:nvPr userDrawn="1"/>
        </p:nvSpPr>
        <p:spPr>
          <a:xfrm>
            <a:off x="-301800" y="2781415"/>
            <a:ext cx="2015340" cy="1979733"/>
          </a:xfrm>
          <a:prstGeom prst="ellipse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 userDrawn="1"/>
        </p:nvSpPr>
        <p:spPr>
          <a:xfrm>
            <a:off x="6652638" y="1869829"/>
            <a:ext cx="660039" cy="660039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 userDrawn="1"/>
        </p:nvGrpSpPr>
        <p:grpSpPr>
          <a:xfrm>
            <a:off x="4572000" y="4620737"/>
            <a:ext cx="4499421" cy="2120631"/>
            <a:chOff x="4584127" y="3900657"/>
            <a:chExt cx="4499421" cy="2120631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" t="60000" r="7584" b="9078"/>
            <a:stretch/>
          </p:blipFill>
          <p:spPr>
            <a:xfrm>
              <a:off x="4584127" y="3900657"/>
              <a:ext cx="4499421" cy="212063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876532" y="3900657"/>
              <a:ext cx="244827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橢圓 15"/>
          <p:cNvSpPr/>
          <p:nvPr userDrawn="1"/>
        </p:nvSpPr>
        <p:spPr>
          <a:xfrm>
            <a:off x="-1557351" y="746347"/>
            <a:ext cx="3114701" cy="3114701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264150" y="300875"/>
            <a:ext cx="394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課外活動組</a:t>
            </a:r>
          </a:p>
        </p:txBody>
      </p:sp>
      <p:sp>
        <p:nvSpPr>
          <p:cNvPr id="21" name="橢圓 20"/>
          <p:cNvSpPr/>
          <p:nvPr userDrawn="1"/>
        </p:nvSpPr>
        <p:spPr>
          <a:xfrm>
            <a:off x="7418934" y="682150"/>
            <a:ext cx="660039" cy="660039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1105" y="4281170"/>
            <a:ext cx="7086600" cy="1198984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2843808" y="1772816"/>
            <a:ext cx="5400600" cy="2520280"/>
          </a:xfrm>
          <a:prstGeom prst="rect">
            <a:avLst/>
          </a:prstGeom>
          <a:solidFill>
            <a:srgbClr val="FFFFFF"/>
          </a:solidFill>
          <a:ln w="38100">
            <a:solidFill>
              <a:srgbClr val="F9C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2411760" y="2852936"/>
            <a:ext cx="3940471" cy="158417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 userDrawn="1"/>
        </p:nvSpPr>
        <p:spPr>
          <a:xfrm>
            <a:off x="899592" y="3645024"/>
            <a:ext cx="794438" cy="792088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85000"/>
                <a:alpha val="63137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70276" r="7584" b="9078"/>
          <a:stretch/>
        </p:blipFill>
        <p:spPr>
          <a:xfrm>
            <a:off x="1134009" y="3272591"/>
            <a:ext cx="4983805" cy="1404904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1221466" y="4581128"/>
            <a:ext cx="4790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8B6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F8B6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同行致遠。一起成長</a:t>
            </a:r>
            <a:r>
              <a:rPr lang="en-US" altLang="zh-TW" sz="2800" b="1" dirty="0">
                <a:solidFill>
                  <a:srgbClr val="F8B6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</p:txBody>
      </p:sp>
      <p:sp>
        <p:nvSpPr>
          <p:cNvPr id="24" name="文字版面配置區 23"/>
          <p:cNvSpPr>
            <a:spLocks noGrp="1"/>
          </p:cNvSpPr>
          <p:nvPr>
            <p:ph type="body" sz="quarter" idx="13" hasCustomPrompt="1"/>
          </p:nvPr>
        </p:nvSpPr>
        <p:spPr>
          <a:xfrm>
            <a:off x="4551720" y="2845325"/>
            <a:ext cx="3601021" cy="936625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章節標題</a:t>
            </a:r>
          </a:p>
        </p:txBody>
      </p:sp>
      <p:sp>
        <p:nvSpPr>
          <p:cNvPr id="26" name="文字版面配置區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772816"/>
            <a:ext cx="3228031" cy="101132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zh-TW" altLang="en-US" sz="6600" b="1" kern="1200" dirty="0">
                <a:solidFill>
                  <a:srgbClr val="F9C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 dirty="0"/>
              <a:t>章節數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-80037" y="118899"/>
            <a:ext cx="8352928" cy="1300491"/>
            <a:chOff x="379294" y="2420888"/>
            <a:chExt cx="3532738" cy="1066631"/>
          </a:xfrm>
        </p:grpSpPr>
        <p:sp>
          <p:nvSpPr>
            <p:cNvPr id="8" name="圓角矩形 7"/>
            <p:cNvSpPr/>
            <p:nvPr/>
          </p:nvSpPr>
          <p:spPr>
            <a:xfrm>
              <a:off x="767472" y="2620501"/>
              <a:ext cx="3144560" cy="605484"/>
            </a:xfrm>
            <a:prstGeom prst="roundRect">
              <a:avLst/>
            </a:prstGeom>
            <a:noFill/>
            <a:ln>
              <a:solidFill>
                <a:srgbClr val="F9C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79294" y="2420888"/>
              <a:ext cx="532643" cy="1066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 userDrawn="1"/>
        </p:nvGrpSpPr>
        <p:grpSpPr>
          <a:xfrm>
            <a:off x="4067944" y="5085184"/>
            <a:ext cx="5112568" cy="1872208"/>
            <a:chOff x="2339752" y="4043358"/>
            <a:chExt cx="6804248" cy="305805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" t="14074" r="12231" b="60370"/>
            <a:stretch/>
          </p:blipFill>
          <p:spPr>
            <a:xfrm>
              <a:off x="2339752" y="4043358"/>
              <a:ext cx="6804248" cy="287117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339752" y="4043358"/>
              <a:ext cx="6804248" cy="3058050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橢圓 12"/>
          <p:cNvSpPr/>
          <p:nvPr userDrawn="1"/>
        </p:nvSpPr>
        <p:spPr>
          <a:xfrm>
            <a:off x="-336511" y="6265741"/>
            <a:ext cx="660039" cy="660039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24711" y="6444044"/>
            <a:ext cx="344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高雄醫學大學學務處課外活動組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323528" y="246439"/>
            <a:ext cx="1191514" cy="1128053"/>
            <a:chOff x="90960" y="118093"/>
            <a:chExt cx="4278806" cy="4050912"/>
          </a:xfrm>
        </p:grpSpPr>
        <p:sp>
          <p:nvSpPr>
            <p:cNvPr id="18" name="手繪多邊形 17"/>
            <p:cNvSpPr/>
            <p:nvPr/>
          </p:nvSpPr>
          <p:spPr>
            <a:xfrm rot="11213616">
              <a:off x="90960" y="118093"/>
              <a:ext cx="4278806" cy="4050912"/>
            </a:xfrm>
            <a:custGeom>
              <a:avLst/>
              <a:gdLst>
                <a:gd name="connsiteX0" fmla="*/ 718877 w 1592366"/>
                <a:gd name="connsiteY0" fmla="*/ 287397 h 2205447"/>
                <a:gd name="connsiteX1" fmla="*/ 7677 w 1592366"/>
                <a:gd name="connsiteY1" fmla="*/ 1564654 h 2205447"/>
                <a:gd name="connsiteX2" fmla="*/ 1183334 w 1592366"/>
                <a:gd name="connsiteY2" fmla="*/ 2145226 h 2205447"/>
                <a:gd name="connsiteX3" fmla="*/ 1575220 w 1592366"/>
                <a:gd name="connsiteY3" fmla="*/ 156768 h 2205447"/>
                <a:gd name="connsiteX4" fmla="*/ 718877 w 1592366"/>
                <a:gd name="connsiteY4" fmla="*/ 287397 h 220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66" h="2205447">
                  <a:moveTo>
                    <a:pt x="718877" y="287397"/>
                  </a:moveTo>
                  <a:cubicBezTo>
                    <a:pt x="457620" y="522044"/>
                    <a:pt x="-69733" y="1255016"/>
                    <a:pt x="7677" y="1564654"/>
                  </a:cubicBezTo>
                  <a:cubicBezTo>
                    <a:pt x="85086" y="1874292"/>
                    <a:pt x="922077" y="2379873"/>
                    <a:pt x="1183334" y="2145226"/>
                  </a:cubicBezTo>
                  <a:cubicBezTo>
                    <a:pt x="1444591" y="1910579"/>
                    <a:pt x="1655048" y="466406"/>
                    <a:pt x="1575220" y="156768"/>
                  </a:cubicBezTo>
                  <a:cubicBezTo>
                    <a:pt x="1495392" y="-152870"/>
                    <a:pt x="980134" y="52750"/>
                    <a:pt x="718877" y="287397"/>
                  </a:cubicBez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 rot="12883535">
              <a:off x="172758" y="165293"/>
              <a:ext cx="4179094" cy="3956511"/>
            </a:xfrm>
            <a:custGeom>
              <a:avLst/>
              <a:gdLst>
                <a:gd name="connsiteX0" fmla="*/ 718877 w 1592366"/>
                <a:gd name="connsiteY0" fmla="*/ 287397 h 2205447"/>
                <a:gd name="connsiteX1" fmla="*/ 7677 w 1592366"/>
                <a:gd name="connsiteY1" fmla="*/ 1564654 h 2205447"/>
                <a:gd name="connsiteX2" fmla="*/ 1183334 w 1592366"/>
                <a:gd name="connsiteY2" fmla="*/ 2145226 h 2205447"/>
                <a:gd name="connsiteX3" fmla="*/ 1575220 w 1592366"/>
                <a:gd name="connsiteY3" fmla="*/ 156768 h 2205447"/>
                <a:gd name="connsiteX4" fmla="*/ 718877 w 1592366"/>
                <a:gd name="connsiteY4" fmla="*/ 287397 h 220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66" h="2205447">
                  <a:moveTo>
                    <a:pt x="718877" y="287397"/>
                  </a:moveTo>
                  <a:cubicBezTo>
                    <a:pt x="457620" y="522044"/>
                    <a:pt x="-69733" y="1255016"/>
                    <a:pt x="7677" y="1564654"/>
                  </a:cubicBezTo>
                  <a:cubicBezTo>
                    <a:pt x="85086" y="1874292"/>
                    <a:pt x="922077" y="2379873"/>
                    <a:pt x="1183334" y="2145226"/>
                  </a:cubicBezTo>
                  <a:cubicBezTo>
                    <a:pt x="1444591" y="1910579"/>
                    <a:pt x="1655048" y="466406"/>
                    <a:pt x="1575220" y="156768"/>
                  </a:cubicBezTo>
                  <a:cubicBezTo>
                    <a:pt x="1495392" y="-152870"/>
                    <a:pt x="980134" y="52750"/>
                    <a:pt x="718877" y="287397"/>
                  </a:cubicBezTo>
                  <a:close/>
                </a:path>
              </a:pathLst>
            </a:custGeom>
            <a:solidFill>
              <a:srgbClr val="F8B62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版面配置區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97995" y="497137"/>
            <a:ext cx="6330389" cy="544014"/>
          </a:xfrm>
        </p:spPr>
        <p:txBody>
          <a:bodyPr/>
          <a:lstStyle>
            <a:lvl1pPr marL="0" indent="0">
              <a:buNone/>
              <a:defRPr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章節標題</a:t>
            </a:r>
          </a:p>
        </p:txBody>
      </p:sp>
      <p:sp>
        <p:nvSpPr>
          <p:cNvPr id="27" name="內容版面配置區 26"/>
          <p:cNvSpPr>
            <a:spLocks noGrp="1"/>
          </p:cNvSpPr>
          <p:nvPr>
            <p:ph sz="quarter" idx="15"/>
          </p:nvPr>
        </p:nvSpPr>
        <p:spPr>
          <a:xfrm>
            <a:off x="718712" y="1287158"/>
            <a:ext cx="7446962" cy="4219575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Font typeface="Wingdings" panose="05000000000000000000" pitchFamily="2" charset="2"/>
              <a:buChar char="n"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Font typeface="Wingdings" panose="05000000000000000000" pitchFamily="2" charset="2"/>
              <a:buChar char="n"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4" name="文字版面配置區 33"/>
          <p:cNvSpPr>
            <a:spLocks noGrp="1"/>
          </p:cNvSpPr>
          <p:nvPr>
            <p:ph type="body" sz="quarter" idx="16" hasCustomPrompt="1"/>
          </p:nvPr>
        </p:nvSpPr>
        <p:spPr>
          <a:xfrm>
            <a:off x="211599" y="472848"/>
            <a:ext cx="1433160" cy="679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章節數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14074" r="12231" b="60370"/>
          <a:stretch/>
        </p:blipFill>
        <p:spPr>
          <a:xfrm>
            <a:off x="2376264" y="4043358"/>
            <a:ext cx="6804248" cy="2871175"/>
          </a:xfrm>
          <a:prstGeom prst="rect">
            <a:avLst/>
          </a:prstGeom>
        </p:spPr>
      </p:pic>
      <p:sp>
        <p:nvSpPr>
          <p:cNvPr id="6" name="橢圓 5"/>
          <p:cNvSpPr/>
          <p:nvPr userDrawn="1"/>
        </p:nvSpPr>
        <p:spPr>
          <a:xfrm>
            <a:off x="-1557351" y="1340768"/>
            <a:ext cx="3114701" cy="3114701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43608" y="2064541"/>
            <a:ext cx="52483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感謝聆聽！</a:t>
            </a:r>
            <a:endParaRPr lang="zh-TW" altLang="en-US" sz="8800" dirty="0"/>
          </a:p>
        </p:txBody>
      </p:sp>
      <p:sp>
        <p:nvSpPr>
          <p:cNvPr id="9" name="橢圓 8"/>
          <p:cNvSpPr/>
          <p:nvPr userDrawn="1"/>
        </p:nvSpPr>
        <p:spPr>
          <a:xfrm>
            <a:off x="-336511" y="6265741"/>
            <a:ext cx="660039" cy="660039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843808" y="3348281"/>
            <a:ext cx="4790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8B6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F8B6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同行致遠。一起成長</a:t>
            </a:r>
            <a:r>
              <a:rPr lang="en-US" altLang="zh-TW" sz="3200" b="1" dirty="0">
                <a:solidFill>
                  <a:srgbClr val="F8B6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-24711" y="6444044"/>
            <a:ext cx="35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高雄醫學大學學務處課外活動組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F87B-227F-4754-B220-139A3C4608A2}" type="datetime1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58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F87B-227F-4754-B220-139A3C4608A2}" type="datetime1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34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-80037" y="118899"/>
            <a:ext cx="8352928" cy="1300491"/>
            <a:chOff x="379294" y="2420888"/>
            <a:chExt cx="3532738" cy="1066631"/>
          </a:xfrm>
        </p:grpSpPr>
        <p:sp>
          <p:nvSpPr>
            <p:cNvPr id="8" name="圓角矩形 7"/>
            <p:cNvSpPr/>
            <p:nvPr/>
          </p:nvSpPr>
          <p:spPr>
            <a:xfrm>
              <a:off x="767472" y="2620501"/>
              <a:ext cx="3144560" cy="605484"/>
            </a:xfrm>
            <a:prstGeom prst="roundRect">
              <a:avLst/>
            </a:prstGeom>
            <a:noFill/>
            <a:ln>
              <a:solidFill>
                <a:srgbClr val="F9C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79294" y="2420888"/>
              <a:ext cx="532643" cy="1066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 userDrawn="1"/>
        </p:nvGrpSpPr>
        <p:grpSpPr>
          <a:xfrm>
            <a:off x="4067944" y="5085184"/>
            <a:ext cx="5112568" cy="1872208"/>
            <a:chOff x="2339752" y="4043358"/>
            <a:chExt cx="6804248" cy="305805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" t="14074" r="12231" b="60370"/>
            <a:stretch/>
          </p:blipFill>
          <p:spPr>
            <a:xfrm>
              <a:off x="2339752" y="4043358"/>
              <a:ext cx="6804248" cy="287117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339752" y="4043358"/>
              <a:ext cx="6804248" cy="3058050"/>
            </a:xfrm>
            <a:prstGeom prst="rect">
              <a:avLst/>
            </a:prstGeom>
            <a:solidFill>
              <a:srgbClr val="FFFFFF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橢圓 12"/>
          <p:cNvSpPr/>
          <p:nvPr userDrawn="1"/>
        </p:nvSpPr>
        <p:spPr>
          <a:xfrm>
            <a:off x="-336511" y="6265741"/>
            <a:ext cx="660039" cy="660039"/>
          </a:xfrm>
          <a:prstGeom prst="ellipse">
            <a:avLst/>
          </a:prstGeom>
          <a:solidFill>
            <a:srgbClr val="F8B6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24711" y="6444044"/>
            <a:ext cx="344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高雄醫學大學學務處課外活動組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323528" y="246439"/>
            <a:ext cx="1191514" cy="1128053"/>
            <a:chOff x="90960" y="118093"/>
            <a:chExt cx="4278806" cy="4050912"/>
          </a:xfrm>
        </p:grpSpPr>
        <p:sp>
          <p:nvSpPr>
            <p:cNvPr id="18" name="手繪多邊形 17"/>
            <p:cNvSpPr/>
            <p:nvPr/>
          </p:nvSpPr>
          <p:spPr>
            <a:xfrm rot="11213616">
              <a:off x="90960" y="118093"/>
              <a:ext cx="4278806" cy="4050912"/>
            </a:xfrm>
            <a:custGeom>
              <a:avLst/>
              <a:gdLst>
                <a:gd name="connsiteX0" fmla="*/ 718877 w 1592366"/>
                <a:gd name="connsiteY0" fmla="*/ 287397 h 2205447"/>
                <a:gd name="connsiteX1" fmla="*/ 7677 w 1592366"/>
                <a:gd name="connsiteY1" fmla="*/ 1564654 h 2205447"/>
                <a:gd name="connsiteX2" fmla="*/ 1183334 w 1592366"/>
                <a:gd name="connsiteY2" fmla="*/ 2145226 h 2205447"/>
                <a:gd name="connsiteX3" fmla="*/ 1575220 w 1592366"/>
                <a:gd name="connsiteY3" fmla="*/ 156768 h 2205447"/>
                <a:gd name="connsiteX4" fmla="*/ 718877 w 1592366"/>
                <a:gd name="connsiteY4" fmla="*/ 287397 h 220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66" h="2205447">
                  <a:moveTo>
                    <a:pt x="718877" y="287397"/>
                  </a:moveTo>
                  <a:cubicBezTo>
                    <a:pt x="457620" y="522044"/>
                    <a:pt x="-69733" y="1255016"/>
                    <a:pt x="7677" y="1564654"/>
                  </a:cubicBezTo>
                  <a:cubicBezTo>
                    <a:pt x="85086" y="1874292"/>
                    <a:pt x="922077" y="2379873"/>
                    <a:pt x="1183334" y="2145226"/>
                  </a:cubicBezTo>
                  <a:cubicBezTo>
                    <a:pt x="1444591" y="1910579"/>
                    <a:pt x="1655048" y="466406"/>
                    <a:pt x="1575220" y="156768"/>
                  </a:cubicBezTo>
                  <a:cubicBezTo>
                    <a:pt x="1495392" y="-152870"/>
                    <a:pt x="980134" y="52750"/>
                    <a:pt x="718877" y="287397"/>
                  </a:cubicBezTo>
                  <a:close/>
                </a:path>
              </a:pathLst>
            </a:cu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 rot="12883535">
              <a:off x="172758" y="165293"/>
              <a:ext cx="4179094" cy="3956511"/>
            </a:xfrm>
            <a:custGeom>
              <a:avLst/>
              <a:gdLst>
                <a:gd name="connsiteX0" fmla="*/ 718877 w 1592366"/>
                <a:gd name="connsiteY0" fmla="*/ 287397 h 2205447"/>
                <a:gd name="connsiteX1" fmla="*/ 7677 w 1592366"/>
                <a:gd name="connsiteY1" fmla="*/ 1564654 h 2205447"/>
                <a:gd name="connsiteX2" fmla="*/ 1183334 w 1592366"/>
                <a:gd name="connsiteY2" fmla="*/ 2145226 h 2205447"/>
                <a:gd name="connsiteX3" fmla="*/ 1575220 w 1592366"/>
                <a:gd name="connsiteY3" fmla="*/ 156768 h 2205447"/>
                <a:gd name="connsiteX4" fmla="*/ 718877 w 1592366"/>
                <a:gd name="connsiteY4" fmla="*/ 287397 h 220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366" h="2205447">
                  <a:moveTo>
                    <a:pt x="718877" y="287397"/>
                  </a:moveTo>
                  <a:cubicBezTo>
                    <a:pt x="457620" y="522044"/>
                    <a:pt x="-69733" y="1255016"/>
                    <a:pt x="7677" y="1564654"/>
                  </a:cubicBezTo>
                  <a:cubicBezTo>
                    <a:pt x="85086" y="1874292"/>
                    <a:pt x="922077" y="2379873"/>
                    <a:pt x="1183334" y="2145226"/>
                  </a:cubicBezTo>
                  <a:cubicBezTo>
                    <a:pt x="1444591" y="1910579"/>
                    <a:pt x="1655048" y="466406"/>
                    <a:pt x="1575220" y="156768"/>
                  </a:cubicBezTo>
                  <a:cubicBezTo>
                    <a:pt x="1495392" y="-152870"/>
                    <a:pt x="980134" y="52750"/>
                    <a:pt x="718877" y="287397"/>
                  </a:cubicBezTo>
                  <a:close/>
                </a:path>
              </a:pathLst>
            </a:custGeom>
            <a:solidFill>
              <a:srgbClr val="F8B62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文字版面配置區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97995" y="497137"/>
            <a:ext cx="6330389" cy="544014"/>
          </a:xfrm>
        </p:spPr>
        <p:txBody>
          <a:bodyPr/>
          <a:lstStyle>
            <a:lvl1pPr marL="0" indent="0">
              <a:buNone/>
              <a:defRPr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章節標題</a:t>
            </a:r>
          </a:p>
        </p:txBody>
      </p:sp>
      <p:sp>
        <p:nvSpPr>
          <p:cNvPr id="27" name="內容版面配置區 26"/>
          <p:cNvSpPr>
            <a:spLocks noGrp="1"/>
          </p:cNvSpPr>
          <p:nvPr>
            <p:ph sz="quarter" idx="15"/>
          </p:nvPr>
        </p:nvSpPr>
        <p:spPr>
          <a:xfrm>
            <a:off x="718712" y="1287158"/>
            <a:ext cx="7446962" cy="4219575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Font typeface="Wingdings" panose="05000000000000000000" pitchFamily="2" charset="2"/>
              <a:buChar char="n"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buFont typeface="Wingdings" panose="05000000000000000000" pitchFamily="2" charset="2"/>
              <a:buChar char="n"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4" name="文字版面配置區 33"/>
          <p:cNvSpPr>
            <a:spLocks noGrp="1"/>
          </p:cNvSpPr>
          <p:nvPr>
            <p:ph type="body" sz="quarter" idx="16" hasCustomPrompt="1"/>
          </p:nvPr>
        </p:nvSpPr>
        <p:spPr>
          <a:xfrm>
            <a:off x="211599" y="472848"/>
            <a:ext cx="1433160" cy="679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zh-TW" altLang="en-US" dirty="0"/>
              <a:t>章節數</a:t>
            </a:r>
          </a:p>
        </p:txBody>
      </p:sp>
    </p:spTree>
    <p:extLst>
      <p:ext uri="{BB962C8B-B14F-4D97-AF65-F5344CB8AC3E}">
        <p14:creationId xmlns:p14="http://schemas.microsoft.com/office/powerpoint/2010/main" val="346019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F87B-227F-4754-B220-139A3C4608A2}" type="datetime1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  <p:sldLayoutId id="2147483656" r:id="rId5"/>
    <p:sldLayoutId id="2147483657" r:id="rId6"/>
    <p:sldLayoutId id="214748365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ssuu.com/kmuosaclub/docs/altruistic_award_11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2AE03030-527E-484B-801D-55A0AAA3F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65861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學生利他獎申請作業</a:t>
            </a:r>
          </a:p>
        </p:txBody>
      </p:sp>
      <p:sp>
        <p:nvSpPr>
          <p:cNvPr id="12" name="副標題 11">
            <a:extLst>
              <a:ext uri="{FF2B5EF4-FFF2-40B4-BE49-F238E27FC236}">
                <a16:creationId xmlns:a16="http://schemas.microsoft.com/office/drawing/2014/main" id="{9C771279-AEEC-4FB2-B0F8-02568B651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1105" y="4281170"/>
            <a:ext cx="7086600" cy="659998"/>
          </a:xfrm>
        </p:spPr>
        <p:txBody>
          <a:bodyPr/>
          <a:lstStyle/>
          <a:p>
            <a:r>
              <a:rPr lang="zh-TW" altLang="en-US" dirty="0"/>
              <a:t>                                    </a:t>
            </a:r>
            <a:r>
              <a:rPr lang="zh-TW" altLang="en-US" sz="2400" dirty="0"/>
              <a:t>課外活動組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/>
              <a:t>王慶煌組員</a:t>
            </a:r>
          </a:p>
        </p:txBody>
      </p:sp>
    </p:spTree>
    <p:extLst>
      <p:ext uri="{BB962C8B-B14F-4D97-AF65-F5344CB8AC3E}">
        <p14:creationId xmlns:p14="http://schemas.microsoft.com/office/powerpoint/2010/main" val="303483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51B3E47-081A-4B8F-B581-A5997236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表單下載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CF5AD7-2AEA-45DB-8BC7-89769AF2B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F107D878-5053-426A-A65E-2174FAF36AE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0" y="1412776"/>
            <a:ext cx="7554540" cy="3231700"/>
          </a:xfrm>
        </p:spPr>
      </p:pic>
    </p:spTree>
    <p:extLst>
      <p:ext uri="{BB962C8B-B14F-4D97-AF65-F5344CB8AC3E}">
        <p14:creationId xmlns:p14="http://schemas.microsoft.com/office/powerpoint/2010/main" val="228556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CAC0ADC-6AE3-4631-9AE7-8C64ECBE0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利他獎專刊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7DA821E-A53A-4904-9E0C-EAD224F99FD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33186"/>
            <a:ext cx="7446962" cy="4191628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3D7CA54-D5CA-4744-9E0B-9F46840773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266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40C5B88-5496-4014-B1B7-930AD057C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終章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7AACEC-64D1-4C03-B856-2055D15BEA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8519" y="1319212"/>
            <a:ext cx="7446962" cy="4219575"/>
          </a:xfrm>
        </p:spPr>
        <p:txBody>
          <a:bodyPr/>
          <a:lstStyle/>
          <a:p>
            <a:r>
              <a:rPr lang="zh-TW" altLang="en-US" b="0" dirty="0"/>
              <a:t>電子書連結：</a:t>
            </a:r>
            <a:r>
              <a:rPr lang="en-US" altLang="zh-TW" b="0" dirty="0">
                <a:hlinkClick r:id="rId2"/>
              </a:rPr>
              <a:t>https://issuu.com/kmuosaclub/docs/altruistic_award_110</a:t>
            </a:r>
            <a:endParaRPr lang="en-US" altLang="zh-TW" b="0" dirty="0"/>
          </a:p>
          <a:p>
            <a:endParaRPr lang="en-US" altLang="zh-TW" b="0" dirty="0"/>
          </a:p>
          <a:p>
            <a:pPr marL="0" indent="0">
              <a:buNone/>
            </a:pPr>
            <a:r>
              <a:rPr lang="zh-TW" altLang="en-US" b="0" dirty="0"/>
              <a:t>            </a:t>
            </a:r>
            <a:r>
              <a:rPr lang="zh-TW" altLang="en-US" sz="66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en-US" altLang="zh-TW" sz="66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C25A5A-E7E8-4223-B3D5-550A09ED0E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88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504D0A6-109D-48E6-BE17-C6FF1B4DD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申請資格及班級名額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E7B3F9-8C48-4972-86CF-B21034ABFF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920" y="1134125"/>
            <a:ext cx="7669712" cy="5073705"/>
          </a:xfrm>
        </p:spPr>
        <p:txBody>
          <a:bodyPr/>
          <a:lstStyle/>
          <a:p>
            <a:pPr algn="just" hangingPunct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大學部應屆畢業生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各畢業班級人數六十名以內者，可推薦一名候選人，逾六十名者，每滿六十名得增加推薦一名候選人。</a:t>
            </a:r>
          </a:p>
          <a:p>
            <a:pPr algn="just" hangingPunct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各學院系推薦名額總計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:(110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 hangingPunct="0"/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378FBB-FC5F-4D29-A5EC-2CCC065790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48309"/>
              </p:ext>
            </p:extLst>
          </p:nvPr>
        </p:nvGraphicFramePr>
        <p:xfrm>
          <a:off x="921368" y="3789040"/>
          <a:ext cx="7263326" cy="199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39">
                  <a:extLst>
                    <a:ext uri="{9D8B030D-6E8A-4147-A177-3AD203B41FA5}">
                      <a16:colId xmlns:a16="http://schemas.microsoft.com/office/drawing/2014/main" val="215877405"/>
                    </a:ext>
                  </a:extLst>
                </a:gridCol>
                <a:gridCol w="1122811">
                  <a:extLst>
                    <a:ext uri="{9D8B030D-6E8A-4147-A177-3AD203B41FA5}">
                      <a16:colId xmlns:a16="http://schemas.microsoft.com/office/drawing/2014/main" val="155264824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607737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3405618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6445426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11421615"/>
                    </a:ext>
                  </a:extLst>
                </a:gridCol>
              </a:tblGrid>
              <a:tr h="5868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醫學系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後醫學系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運動醫學系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呼吸治療學系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00550"/>
                  </a:ext>
                </a:extLst>
              </a:tr>
              <a:tr h="58687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醫學院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應屆畢業生人數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156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539323"/>
                  </a:ext>
                </a:extLst>
              </a:tr>
              <a:tr h="38425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95026"/>
                  </a:ext>
                </a:extLst>
              </a:tr>
              <a:tr h="38425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2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00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95BC410-ACD3-4CDE-A80E-13D788BB09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口腔醫學院、藥學院推薦名額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00833135"/>
              </p:ext>
            </p:extLst>
          </p:nvPr>
        </p:nvGraphicFramePr>
        <p:xfrm>
          <a:off x="755576" y="1484784"/>
          <a:ext cx="74469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0122302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433101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695448736"/>
                    </a:ext>
                  </a:extLst>
                </a:gridCol>
                <a:gridCol w="2478412">
                  <a:extLst>
                    <a:ext uri="{9D8B030D-6E8A-4147-A177-3AD203B41FA5}">
                      <a16:colId xmlns:a16="http://schemas.microsoft.com/office/drawing/2014/main" val="840968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牙醫系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口腔衛生學系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9386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口腔醫學院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應屆畢業班人數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7816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0410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668236"/>
                  </a:ext>
                </a:extLst>
              </a:tr>
            </a:tbl>
          </a:graphicData>
        </a:graphic>
      </p:graphicFrame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B82197-3DDD-4D5F-AFEC-D3A3BE4356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1481"/>
              </p:ext>
            </p:extLst>
          </p:nvPr>
        </p:nvGraphicFramePr>
        <p:xfrm>
          <a:off x="737699" y="3501008"/>
          <a:ext cx="74469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19697025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312028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264994995"/>
                    </a:ext>
                  </a:extLst>
                </a:gridCol>
                <a:gridCol w="2478412">
                  <a:extLst>
                    <a:ext uri="{9D8B030D-6E8A-4147-A177-3AD203B41FA5}">
                      <a16:colId xmlns:a16="http://schemas.microsoft.com/office/drawing/2014/main" val="199550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院別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藥學系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香粧品學系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04112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藥學院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應屆畢業班人數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108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6742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推薦名額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630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3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ABF6F92-6F5D-47D8-AE73-A8FA3E131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護理學院、健康科學院推薦名額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A5DFDD-3216-4092-87BA-2D90A9163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56880"/>
              </p:ext>
            </p:extLst>
          </p:nvPr>
        </p:nvGraphicFramePr>
        <p:xfrm>
          <a:off x="1475656" y="12687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val="83118829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21168265"/>
                    </a:ext>
                  </a:extLst>
                </a:gridCol>
                <a:gridCol w="2831976">
                  <a:extLst>
                    <a:ext uri="{9D8B030D-6E8A-4147-A177-3AD203B41FA5}">
                      <a16:colId xmlns:a16="http://schemas.microsoft.com/office/drawing/2014/main" val="87950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護理學系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47487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護理學院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應屆畢業班人數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6034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推薦名額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330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0619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7034"/>
              </p:ext>
            </p:extLst>
          </p:nvPr>
        </p:nvGraphicFramePr>
        <p:xfrm>
          <a:off x="683568" y="3140968"/>
          <a:ext cx="7992886" cy="215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21">
                  <a:extLst>
                    <a:ext uri="{9D8B030D-6E8A-4147-A177-3AD203B41FA5}">
                      <a16:colId xmlns:a16="http://schemas.microsoft.com/office/drawing/2014/main" val="3341825425"/>
                    </a:ext>
                  </a:extLst>
                </a:gridCol>
                <a:gridCol w="1173268">
                  <a:extLst>
                    <a:ext uri="{9D8B030D-6E8A-4147-A177-3AD203B41FA5}">
                      <a16:colId xmlns:a16="http://schemas.microsoft.com/office/drawing/2014/main" val="2706067359"/>
                    </a:ext>
                  </a:extLst>
                </a:gridCol>
                <a:gridCol w="953280">
                  <a:extLst>
                    <a:ext uri="{9D8B030D-6E8A-4147-A177-3AD203B41FA5}">
                      <a16:colId xmlns:a16="http://schemas.microsoft.com/office/drawing/2014/main" val="3464816524"/>
                    </a:ext>
                  </a:extLst>
                </a:gridCol>
                <a:gridCol w="1026609">
                  <a:extLst>
                    <a:ext uri="{9D8B030D-6E8A-4147-A177-3AD203B41FA5}">
                      <a16:colId xmlns:a16="http://schemas.microsoft.com/office/drawing/2014/main" val="102002287"/>
                    </a:ext>
                  </a:extLst>
                </a:gridCol>
                <a:gridCol w="1026609">
                  <a:extLst>
                    <a:ext uri="{9D8B030D-6E8A-4147-A177-3AD203B41FA5}">
                      <a16:colId xmlns:a16="http://schemas.microsoft.com/office/drawing/2014/main" val="2243658651"/>
                    </a:ext>
                  </a:extLst>
                </a:gridCol>
                <a:gridCol w="953280">
                  <a:extLst>
                    <a:ext uri="{9D8B030D-6E8A-4147-A177-3AD203B41FA5}">
                      <a16:colId xmlns:a16="http://schemas.microsoft.com/office/drawing/2014/main" val="1682726582"/>
                    </a:ext>
                  </a:extLst>
                </a:gridCol>
                <a:gridCol w="953280">
                  <a:extLst>
                    <a:ext uri="{9D8B030D-6E8A-4147-A177-3AD203B41FA5}">
                      <a16:colId xmlns:a16="http://schemas.microsoft.com/office/drawing/2014/main" val="2725281993"/>
                    </a:ext>
                  </a:extLst>
                </a:gridCol>
                <a:gridCol w="1099939">
                  <a:extLst>
                    <a:ext uri="{9D8B030D-6E8A-4147-A177-3AD203B41FA5}">
                      <a16:colId xmlns:a16="http://schemas.microsoft.com/office/drawing/2014/main" val="189117213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公衛系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職治系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物治系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醫技系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醫放系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醫管資系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40939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健康科學院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應屆畢業班人數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592255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推薦名額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512679"/>
                  </a:ext>
                </a:extLst>
              </a:tr>
              <a:tr h="5400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52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66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26F7082-AE05-4316-9A37-B52E8F58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458628"/>
            <a:ext cx="7200799" cy="544014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生命科學院、人文社會科學院推薦名額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ADF1C5-88EA-419D-AEBA-8BBEFFEB3B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99198"/>
              </p:ext>
            </p:extLst>
          </p:nvPr>
        </p:nvGraphicFramePr>
        <p:xfrm>
          <a:off x="827586" y="1484783"/>
          <a:ext cx="7560840" cy="185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2">
                  <a:extLst>
                    <a:ext uri="{9D8B030D-6E8A-4147-A177-3AD203B41FA5}">
                      <a16:colId xmlns:a16="http://schemas.microsoft.com/office/drawing/2014/main" val="391403895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81633836"/>
                    </a:ext>
                  </a:extLst>
                </a:gridCol>
                <a:gridCol w="1692190">
                  <a:extLst>
                    <a:ext uri="{9D8B030D-6E8A-4147-A177-3AD203B41FA5}">
                      <a16:colId xmlns:a16="http://schemas.microsoft.com/office/drawing/2014/main" val="2653233128"/>
                    </a:ext>
                  </a:extLst>
                </a:gridCol>
                <a:gridCol w="1764194">
                  <a:extLst>
                    <a:ext uri="{9D8B030D-6E8A-4147-A177-3AD203B41FA5}">
                      <a16:colId xmlns:a16="http://schemas.microsoft.com/office/drawing/2014/main" val="157403350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66275031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val="2521635585"/>
                    </a:ext>
                  </a:extLst>
                </a:gridCol>
              </a:tblGrid>
              <a:tr h="4392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醫化系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醫化組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醫化系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應化組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生物系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生技系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22400"/>
                  </a:ext>
                </a:extLst>
              </a:tr>
              <a:tr h="59281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生命科學院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應屆畢業班人數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635538"/>
                  </a:ext>
                </a:extLst>
              </a:tr>
              <a:tr h="387124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推薦名額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359872"/>
                  </a:ext>
                </a:extLst>
              </a:tr>
              <a:tr h="38712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06478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93441"/>
              </p:ext>
            </p:extLst>
          </p:nvPr>
        </p:nvGraphicFramePr>
        <p:xfrm>
          <a:off x="827584" y="3535752"/>
          <a:ext cx="75608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1128291788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119616904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3481169086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385090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醫社系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3179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人文社會科學院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應屆畢業班人數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4916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推薦名額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9934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36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57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各階段評選方式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5"/>
          </p:nvPr>
        </p:nvSpPr>
        <p:spPr>
          <a:xfrm>
            <a:off x="718712" y="1287158"/>
            <a:ext cx="7957744" cy="516617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第一階段</a:t>
            </a:r>
            <a:r>
              <a:rPr lang="en-US" altLang="zh-TW" sz="3200" dirty="0"/>
              <a:t>:</a:t>
            </a:r>
            <a:r>
              <a:rPr lang="zh-TW" altLang="en-US" sz="3200" dirty="0"/>
              <a:t>班級推薦</a:t>
            </a:r>
            <a:r>
              <a:rPr lang="en-US" altLang="zh-TW" sz="3200" dirty="0"/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可推薦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人以上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dirty="0"/>
              <a:t>    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3200" dirty="0"/>
              <a:t>第二階段</a:t>
            </a:r>
            <a:r>
              <a:rPr lang="en-US" altLang="zh-TW" sz="3200" dirty="0"/>
              <a:t>:</a:t>
            </a:r>
            <a:r>
              <a:rPr lang="zh-TW" altLang="en-US" sz="3200" dirty="0"/>
              <a:t>學系初評    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928178" y="2019052"/>
            <a:ext cx="1592913" cy="10499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申請人或被推薦人填寫申請表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2597624" y="2375462"/>
            <a:ext cx="898780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525333" y="1916832"/>
            <a:ext cx="2391252" cy="13083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、畢業班級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出席人員以上集會討論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、會議人員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以上同意推薦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908050" y="4110180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學系初評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2521092" y="4326204"/>
            <a:ext cx="898781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539501" y="3911541"/>
            <a:ext cx="2285793" cy="13321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、召開系務會議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、依學系推薦名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額初評被推薦人</a:t>
            </a:r>
          </a:p>
          <a:p>
            <a:pPr algn="ctr"/>
            <a:endParaRPr lang="zh-TW" altLang="en-US" dirty="0"/>
          </a:p>
        </p:txBody>
      </p:sp>
      <p:sp>
        <p:nvSpPr>
          <p:cNvPr id="13" name="向右箭號 12"/>
          <p:cNvSpPr/>
          <p:nvPr/>
        </p:nvSpPr>
        <p:spPr>
          <a:xfrm>
            <a:off x="6128569" y="2277047"/>
            <a:ext cx="843803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6087887" y="4326204"/>
            <a:ext cx="843803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073969" y="2061023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學系初評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7073969" y="4181571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學院複評</a:t>
            </a:r>
          </a:p>
        </p:txBody>
      </p:sp>
    </p:spTree>
    <p:extLst>
      <p:ext uri="{BB962C8B-B14F-4D97-AF65-F5344CB8AC3E}">
        <p14:creationId xmlns:p14="http://schemas.microsoft.com/office/powerpoint/2010/main" val="185595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各階段評選方式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5"/>
          </p:nvPr>
        </p:nvSpPr>
        <p:spPr>
          <a:xfrm>
            <a:off x="467544" y="1268760"/>
            <a:ext cx="8352928" cy="518457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第三階段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學院複評及推薦受獎代表</a:t>
            </a:r>
            <a:r>
              <a:rPr lang="zh-TW" altLang="en-US" sz="3200" dirty="0"/>
              <a:t> </a:t>
            </a:r>
            <a:r>
              <a:rPr lang="zh-TW" altLang="en-US" dirty="0"/>
              <a:t>   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第四階段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學生會選出校級授獎代表    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83892" y="2011596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學院複評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2355501" y="2258532"/>
            <a:ext cx="898780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313723" y="1832927"/>
            <a:ext cx="2410405" cy="13800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、召開院務會議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、議決獲獎名單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、推薦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名獲獎人參加校級授獎代表遴選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529374" y="3933056"/>
            <a:ext cx="2070668" cy="13079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畢業生優秀獎項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名學院授獎代表候選人提交學生會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2676817" y="4400030"/>
            <a:ext cx="636905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349537" y="4155504"/>
            <a:ext cx="1122056" cy="8630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學生會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5897988" y="2330255"/>
            <a:ext cx="843803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507408" y="4407022"/>
            <a:ext cx="843803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915651" y="2145066"/>
            <a:ext cx="1904821" cy="8280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</a:t>
            </a:r>
            <a:r>
              <a:rPr lang="zh-TW" altLang="zh-TW">
                <a:latin typeface="標楷體" panose="03000509000000000000" pitchFamily="65" charset="-120"/>
                <a:ea typeface="標楷體" panose="03000509000000000000" pitchFamily="65" charset="-120"/>
              </a:rPr>
              <a:t>優秀獎項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zh-TW" altLang="zh-TW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備查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5418704" y="3933055"/>
            <a:ext cx="2033615" cy="129304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、組成遴選委員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、選出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名校級授獎代表</a:t>
            </a:r>
          </a:p>
        </p:txBody>
      </p:sp>
      <p:sp>
        <p:nvSpPr>
          <p:cNvPr id="17" name="向右箭號 16"/>
          <p:cNvSpPr/>
          <p:nvPr/>
        </p:nvSpPr>
        <p:spPr>
          <a:xfrm>
            <a:off x="7576286" y="4392096"/>
            <a:ext cx="843803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529374" y="5313324"/>
            <a:ext cx="3034514" cy="10967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、校級授獎代表於全校畢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業典禮接受表揚及頒獎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、其餘獲獎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人於各系畢業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典禮接受表揚及頒獎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130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1803284" y="438510"/>
            <a:ext cx="6330389" cy="54401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各階段作業時程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5"/>
          </p:nvPr>
        </p:nvSpPr>
        <p:spPr>
          <a:xfrm>
            <a:off x="718712" y="1287158"/>
            <a:ext cx="7446962" cy="5166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     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215929" y="1346913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班級推薦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檢附會議紀錄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913304" y="1562937"/>
            <a:ext cx="898780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303989" y="1348592"/>
            <a:ext cx="2285793" cy="7904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月底以前完成提交學系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1230880" y="2468233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學系初評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2916752" y="2716758"/>
            <a:ext cx="898781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264474" y="2473731"/>
            <a:ext cx="2285793" cy="8460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月底以前完成提交學院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249233" y="3589553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學院複評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1249233" y="4719422"/>
            <a:ext cx="151216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學生會遴選作業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2913304" y="3805577"/>
            <a:ext cx="898781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2910169" y="4894396"/>
            <a:ext cx="898781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237628" y="3622614"/>
            <a:ext cx="2285793" cy="8460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日以前完成提交畢業生優秀獎項審查會議備查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4284796" y="4714715"/>
            <a:ext cx="2304986" cy="79679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畢業生優秀獎項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會議提交名單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週內召開遴選會議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91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E4747AB-CD35-4F35-9983-7AF3D2F52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網站公告資訊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15BBBD-B3F8-4A96-A86E-A24DB6EDE4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9ECB3215-9B9C-4562-A188-4F7A553388C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399742"/>
            <a:ext cx="7446962" cy="3995017"/>
          </a:xfrm>
        </p:spPr>
      </p:pic>
    </p:spTree>
    <p:extLst>
      <p:ext uri="{BB962C8B-B14F-4D97-AF65-F5344CB8AC3E}">
        <p14:creationId xmlns:p14="http://schemas.microsoft.com/office/powerpoint/2010/main" val="334091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2987</TotalTime>
  <Words>596</Words>
  <Application>Microsoft Office PowerPoint</Application>
  <PresentationFormat>如螢幕大小 (4:3)</PresentationFormat>
  <Paragraphs>189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學生利他獎申請作業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300</cp:revision>
  <dcterms:created xsi:type="dcterms:W3CDTF">2018-10-01T09:21:52Z</dcterms:created>
  <dcterms:modified xsi:type="dcterms:W3CDTF">2022-09-21T01:54:00Z</dcterms:modified>
</cp:coreProperties>
</file>