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1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3" r:id="rId12"/>
    <p:sldId id="268" r:id="rId13"/>
    <p:sldId id="274" r:id="rId14"/>
    <p:sldId id="265" r:id="rId15"/>
    <p:sldId id="269" r:id="rId16"/>
    <p:sldId id="270" r:id="rId17"/>
    <p:sldId id="266" r:id="rId18"/>
    <p:sldId id="275" r:id="rId19"/>
  </p:sldIdLst>
  <p:sldSz cx="9144000" cy="6858000" type="screen4x3"/>
  <p:notesSz cx="6735763" cy="9869488"/>
  <p:embeddedFontLst>
    <p:embeddedFont>
      <p:font typeface="微軟正黑體" panose="020B0604030504040204" pitchFamily="34" charset="-120"/>
      <p:regular r:id="rId22"/>
      <p:bold r:id="rId23"/>
    </p:embeddedFont>
    <p:embeddedFont>
      <p:font typeface="Perpetua" panose="020B0604020202020204" charset="0"/>
      <p:regular r:id="rId24"/>
      <p:bold r:id="rId25"/>
      <p:italic r:id="rId26"/>
      <p:boldItalic r:id="rId27"/>
    </p:embeddedFont>
    <p:embeddedFont>
      <p:font typeface="Franklin Gothic Book" panose="020B0604020202020204" charset="0"/>
      <p:regular r:id="rId28"/>
      <p:italic r:id="rId29"/>
    </p:embeddedFont>
    <p:embeddedFont>
      <p:font typeface="華康中圓體" panose="020F0509000000000000" pitchFamily="49" charset="-120"/>
      <p:regular r:id="rId30"/>
    </p:embeddedFont>
    <p:embeddedFont>
      <p:font typeface="華康中特圓體" panose="020F0809000000000000" pitchFamily="49" charset="-120"/>
      <p:regular r:id="rId31"/>
    </p:embeddedFont>
    <p:embeddedFont>
      <p:font typeface="華康超明體" panose="02020C09000000000000" pitchFamily="49" charset="-120"/>
      <p:regular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7C80"/>
    <a:srgbClr val="99CC00"/>
    <a:srgbClr val="FF9900"/>
    <a:srgbClr val="FFC000"/>
    <a:srgbClr val="BFD3E4"/>
    <a:srgbClr val="00B0F0"/>
    <a:srgbClr val="92D050"/>
    <a:srgbClr val="FF999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&#24433;&#29255;/&#25945;&#32946;&#37096;&#26657;&#22290;&#19977;&#32026;&#38928;&#38450;&#22294;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0ADA7-4DC0-4DF3-924C-200C5D6A2C1C}" type="doc">
      <dgm:prSet loTypeId="urn:microsoft.com/office/officeart/2009/3/layout/StepUpProcess" loCatId="process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F1F4CF33-D0D3-4001-A574-A4C6F42BEBF7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參與班會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BAB17F90-2A97-4CDA-9EC3-390913E464CC}" type="parTrans" cxnId="{418D17A3-F139-4C56-9CEE-BAA99DAE9659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73CD18E-3A1B-41F2-BB62-EB630C12E8F2}" type="sibTrans" cxnId="{418D17A3-F139-4C56-9CEE-BAA99DAE9659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E039A04E-C659-45BA-B49B-78AEB65F5676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關懷與輔導學生身心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0D5F19F-66C7-4C66-BD49-3EFA7D3E1C53}" type="parTrans" cxnId="{3632E1E5-DD5D-4460-AF43-234332F7049A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3671A93-2605-489C-BE6D-9B44D4EE66AF}" type="sibTrans" cxnId="{3632E1E5-DD5D-4460-AF43-234332F7049A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14AFC13-A48F-4EC9-A250-0C9386A67664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關懷與輔導學生課業狀況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10BC3A5-F679-4715-AB25-BADA5D24C512}" type="parTrans" cxnId="{2D0E4ADF-6298-4D74-8094-DCEABC82A27F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3F0CF85-918C-4A33-BC43-7704551C244C}" type="sibTrans" cxnId="{2D0E4ADF-6298-4D74-8094-DCEABC82A27F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262489B-4127-4D3B-AA93-9057D335247B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登錄線上訪談紀錄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1124641-005D-431D-BDB9-75B1D19C2CC2}" type="parTrans" cxnId="{A38DF62D-4740-4735-9ADE-E7877F6A034A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7ACF7F5-98A5-4A45-933E-C218162362D3}" type="sibTrans" cxnId="{A38DF62D-4740-4735-9ADE-E7877F6A034A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1E83490-95D7-4F46-A8B0-5674B4218D52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必要時轉介學輔組協助輔導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7E11948-73C1-44A9-80BE-19029B3D0C3A}" type="parTrans" cxnId="{BB4F2522-055B-4EB1-9958-90819D24E402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C53735C-B5E1-4A77-8280-AEC34096D0F7}" type="sibTrans" cxnId="{BB4F2522-055B-4EB1-9958-90819D24E402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2A4F211-6E59-4D98-896B-C9F7F84E9B61}">
      <dgm:prSet phldrT="[文字]" custT="1"/>
      <dgm:spPr/>
      <dgm:t>
        <a:bodyPr/>
        <a:lstStyle/>
        <a:p>
          <a:r>
            <a:rPr lang="zh-TW" altLang="en-US" sz="24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生活方面連結生活導師協同處理</a:t>
          </a:r>
          <a:endParaRPr lang="zh-TW" altLang="en-US" sz="24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369995E-B55A-4134-A7E4-F91E9E738CD1}" type="parTrans" cxnId="{D63E2CC3-4146-4818-9749-07B5968D4AE5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0A7BDCA-4B85-4B2B-9B18-05FA22FB294D}" type="sibTrans" cxnId="{D63E2CC3-4146-4818-9749-07B5968D4AE5}">
      <dgm:prSet/>
      <dgm:spPr/>
      <dgm:t>
        <a:bodyPr/>
        <a:lstStyle/>
        <a:p>
          <a:endParaRPr lang="zh-TW" altLang="en-US" sz="24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006CC62-1B5C-446C-B2FA-EFC6865A6E3C}" type="pres">
      <dgm:prSet presAssocID="{A000ADA7-4DC0-4DF3-924C-200C5D6A2C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AED5316-E3F9-49BA-A117-CD6737E0A03C}" type="pres">
      <dgm:prSet presAssocID="{F1F4CF33-D0D3-4001-A574-A4C6F42BEBF7}" presName="composite" presStyleCnt="0"/>
      <dgm:spPr/>
      <dgm:t>
        <a:bodyPr/>
        <a:lstStyle/>
        <a:p>
          <a:endParaRPr lang="zh-TW" altLang="en-US"/>
        </a:p>
      </dgm:t>
    </dgm:pt>
    <dgm:pt modelId="{AAFC9185-CDC6-42D2-B4DB-8DBBB5A93906}" type="pres">
      <dgm:prSet presAssocID="{F1F4CF33-D0D3-4001-A574-A4C6F42BEBF7}" presName="LShape" presStyleLbl="alignNode1" presStyleIdx="0" presStyleCnt="11"/>
      <dgm:spPr/>
      <dgm:t>
        <a:bodyPr/>
        <a:lstStyle/>
        <a:p>
          <a:endParaRPr lang="zh-TW" altLang="en-US"/>
        </a:p>
      </dgm:t>
    </dgm:pt>
    <dgm:pt modelId="{BF418954-599C-4B27-938B-4F0CBF244BA5}" type="pres">
      <dgm:prSet presAssocID="{F1F4CF33-D0D3-4001-A574-A4C6F42BEBF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BA3280-9C58-4803-84C6-7CC7509EA636}" type="pres">
      <dgm:prSet presAssocID="{F1F4CF33-D0D3-4001-A574-A4C6F42BEBF7}" presName="Triangle" presStyleLbl="alignNode1" presStyleIdx="1" presStyleCnt="11"/>
      <dgm:spPr/>
      <dgm:t>
        <a:bodyPr/>
        <a:lstStyle/>
        <a:p>
          <a:endParaRPr lang="zh-TW" altLang="en-US"/>
        </a:p>
      </dgm:t>
    </dgm:pt>
    <dgm:pt modelId="{E19BC1A5-FD5D-4BEE-B0A1-D835F29D9960}" type="pres">
      <dgm:prSet presAssocID="{473CD18E-3A1B-41F2-BB62-EB630C12E8F2}" presName="sibTrans" presStyleCnt="0"/>
      <dgm:spPr/>
      <dgm:t>
        <a:bodyPr/>
        <a:lstStyle/>
        <a:p>
          <a:endParaRPr lang="zh-TW" altLang="en-US"/>
        </a:p>
      </dgm:t>
    </dgm:pt>
    <dgm:pt modelId="{96E69208-246A-4A84-90A7-E02749D1D5DA}" type="pres">
      <dgm:prSet presAssocID="{473CD18E-3A1B-41F2-BB62-EB630C12E8F2}" presName="space" presStyleCnt="0"/>
      <dgm:spPr/>
      <dgm:t>
        <a:bodyPr/>
        <a:lstStyle/>
        <a:p>
          <a:endParaRPr lang="zh-TW" altLang="en-US"/>
        </a:p>
      </dgm:t>
    </dgm:pt>
    <dgm:pt modelId="{8F34810F-BF69-4EF7-A4EC-70B72138403A}" type="pres">
      <dgm:prSet presAssocID="{E039A04E-C659-45BA-B49B-78AEB65F5676}" presName="composite" presStyleCnt="0"/>
      <dgm:spPr/>
      <dgm:t>
        <a:bodyPr/>
        <a:lstStyle/>
        <a:p>
          <a:endParaRPr lang="zh-TW" altLang="en-US"/>
        </a:p>
      </dgm:t>
    </dgm:pt>
    <dgm:pt modelId="{0F5DABCF-664F-4972-BCC5-BEB336A1FD96}" type="pres">
      <dgm:prSet presAssocID="{E039A04E-C659-45BA-B49B-78AEB65F5676}" presName="LShape" presStyleLbl="alignNode1" presStyleIdx="2" presStyleCnt="11"/>
      <dgm:spPr/>
      <dgm:t>
        <a:bodyPr/>
        <a:lstStyle/>
        <a:p>
          <a:endParaRPr lang="zh-TW" altLang="en-US"/>
        </a:p>
      </dgm:t>
    </dgm:pt>
    <dgm:pt modelId="{63C2913B-8B5D-4977-A8D6-14D1B9907064}" type="pres">
      <dgm:prSet presAssocID="{E039A04E-C659-45BA-B49B-78AEB65F567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22D440-7479-42AA-BC0B-ADD802D53F5C}" type="pres">
      <dgm:prSet presAssocID="{E039A04E-C659-45BA-B49B-78AEB65F5676}" presName="Triangle" presStyleLbl="alignNode1" presStyleIdx="3" presStyleCnt="11"/>
      <dgm:spPr/>
      <dgm:t>
        <a:bodyPr/>
        <a:lstStyle/>
        <a:p>
          <a:endParaRPr lang="zh-TW" altLang="en-US"/>
        </a:p>
      </dgm:t>
    </dgm:pt>
    <dgm:pt modelId="{A978CDA2-3F9C-4181-BE45-9A1A31B75ABD}" type="pres">
      <dgm:prSet presAssocID="{03671A93-2605-489C-BE6D-9B44D4EE66AF}" presName="sibTrans" presStyleCnt="0"/>
      <dgm:spPr/>
      <dgm:t>
        <a:bodyPr/>
        <a:lstStyle/>
        <a:p>
          <a:endParaRPr lang="zh-TW" altLang="en-US"/>
        </a:p>
      </dgm:t>
    </dgm:pt>
    <dgm:pt modelId="{ED9D8EF9-50FF-4E43-9471-0B1DE27E1D22}" type="pres">
      <dgm:prSet presAssocID="{03671A93-2605-489C-BE6D-9B44D4EE66AF}" presName="space" presStyleCnt="0"/>
      <dgm:spPr/>
      <dgm:t>
        <a:bodyPr/>
        <a:lstStyle/>
        <a:p>
          <a:endParaRPr lang="zh-TW" altLang="en-US"/>
        </a:p>
      </dgm:t>
    </dgm:pt>
    <dgm:pt modelId="{5EA4CCFF-E4C1-4195-9DCB-A7C8C1BCE139}" type="pres">
      <dgm:prSet presAssocID="{D14AFC13-A48F-4EC9-A250-0C9386A67664}" presName="composite" presStyleCnt="0"/>
      <dgm:spPr/>
      <dgm:t>
        <a:bodyPr/>
        <a:lstStyle/>
        <a:p>
          <a:endParaRPr lang="zh-TW" altLang="en-US"/>
        </a:p>
      </dgm:t>
    </dgm:pt>
    <dgm:pt modelId="{51F74483-3C56-4B29-B18D-DD7539D6107C}" type="pres">
      <dgm:prSet presAssocID="{D14AFC13-A48F-4EC9-A250-0C9386A67664}" presName="LShape" presStyleLbl="alignNode1" presStyleIdx="4" presStyleCnt="11"/>
      <dgm:spPr/>
      <dgm:t>
        <a:bodyPr/>
        <a:lstStyle/>
        <a:p>
          <a:endParaRPr lang="zh-TW" altLang="en-US"/>
        </a:p>
      </dgm:t>
    </dgm:pt>
    <dgm:pt modelId="{DC9DC41F-1FD9-4B5A-9900-1E60C73A2807}" type="pres">
      <dgm:prSet presAssocID="{D14AFC13-A48F-4EC9-A250-0C9386A67664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0371EB-5E07-4647-89FC-5D40476BD3C2}" type="pres">
      <dgm:prSet presAssocID="{D14AFC13-A48F-4EC9-A250-0C9386A67664}" presName="Triangle" presStyleLbl="alignNode1" presStyleIdx="5" presStyleCnt="11"/>
      <dgm:spPr/>
      <dgm:t>
        <a:bodyPr/>
        <a:lstStyle/>
        <a:p>
          <a:endParaRPr lang="zh-TW" altLang="en-US"/>
        </a:p>
      </dgm:t>
    </dgm:pt>
    <dgm:pt modelId="{609A3FDF-CF1A-4387-AC05-468349AA7EB5}" type="pres">
      <dgm:prSet presAssocID="{F3F0CF85-918C-4A33-BC43-7704551C244C}" presName="sibTrans" presStyleCnt="0"/>
      <dgm:spPr/>
      <dgm:t>
        <a:bodyPr/>
        <a:lstStyle/>
        <a:p>
          <a:endParaRPr lang="zh-TW" altLang="en-US"/>
        </a:p>
      </dgm:t>
    </dgm:pt>
    <dgm:pt modelId="{5A32F40A-4B60-4203-8226-E42FE8AEAF41}" type="pres">
      <dgm:prSet presAssocID="{F3F0CF85-918C-4A33-BC43-7704551C244C}" presName="space" presStyleCnt="0"/>
      <dgm:spPr/>
      <dgm:t>
        <a:bodyPr/>
        <a:lstStyle/>
        <a:p>
          <a:endParaRPr lang="zh-TW" altLang="en-US"/>
        </a:p>
      </dgm:t>
    </dgm:pt>
    <dgm:pt modelId="{51AE59C5-A9E1-47BF-A3BA-B5A3D5521BA8}" type="pres">
      <dgm:prSet presAssocID="{D262489B-4127-4D3B-AA93-9057D335247B}" presName="composite" presStyleCnt="0"/>
      <dgm:spPr/>
      <dgm:t>
        <a:bodyPr/>
        <a:lstStyle/>
        <a:p>
          <a:endParaRPr lang="zh-TW" altLang="en-US"/>
        </a:p>
      </dgm:t>
    </dgm:pt>
    <dgm:pt modelId="{A15237A6-7D2C-4EB7-B6ED-C70689BFC2B7}" type="pres">
      <dgm:prSet presAssocID="{D262489B-4127-4D3B-AA93-9057D335247B}" presName="LShape" presStyleLbl="alignNode1" presStyleIdx="6" presStyleCnt="11"/>
      <dgm:spPr/>
      <dgm:t>
        <a:bodyPr/>
        <a:lstStyle/>
        <a:p>
          <a:endParaRPr lang="zh-TW" altLang="en-US"/>
        </a:p>
      </dgm:t>
    </dgm:pt>
    <dgm:pt modelId="{BF4D5FFD-ED04-428B-8394-EE2C31E112B0}" type="pres">
      <dgm:prSet presAssocID="{D262489B-4127-4D3B-AA93-9057D335247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25F3C-5404-4203-8AD5-E1619F9B39B9}" type="pres">
      <dgm:prSet presAssocID="{D262489B-4127-4D3B-AA93-9057D335247B}" presName="Triangle" presStyleLbl="alignNode1" presStyleIdx="7" presStyleCnt="11"/>
      <dgm:spPr/>
      <dgm:t>
        <a:bodyPr/>
        <a:lstStyle/>
        <a:p>
          <a:endParaRPr lang="zh-TW" altLang="en-US"/>
        </a:p>
      </dgm:t>
    </dgm:pt>
    <dgm:pt modelId="{571075CB-44C6-4853-A119-B1930DEE2A50}" type="pres">
      <dgm:prSet presAssocID="{F7ACF7F5-98A5-4A45-933E-C218162362D3}" presName="sibTrans" presStyleCnt="0"/>
      <dgm:spPr/>
      <dgm:t>
        <a:bodyPr/>
        <a:lstStyle/>
        <a:p>
          <a:endParaRPr lang="zh-TW" altLang="en-US"/>
        </a:p>
      </dgm:t>
    </dgm:pt>
    <dgm:pt modelId="{88B550CE-31DF-4458-A6E5-45F4F9B6CC26}" type="pres">
      <dgm:prSet presAssocID="{F7ACF7F5-98A5-4A45-933E-C218162362D3}" presName="space" presStyleCnt="0"/>
      <dgm:spPr/>
      <dgm:t>
        <a:bodyPr/>
        <a:lstStyle/>
        <a:p>
          <a:endParaRPr lang="zh-TW" altLang="en-US"/>
        </a:p>
      </dgm:t>
    </dgm:pt>
    <dgm:pt modelId="{DF77C79E-EB63-4A58-A24F-AE6B22A58967}" type="pres">
      <dgm:prSet presAssocID="{71E83490-95D7-4F46-A8B0-5674B4218D52}" presName="composite" presStyleCnt="0"/>
      <dgm:spPr/>
      <dgm:t>
        <a:bodyPr/>
        <a:lstStyle/>
        <a:p>
          <a:endParaRPr lang="zh-TW" altLang="en-US"/>
        </a:p>
      </dgm:t>
    </dgm:pt>
    <dgm:pt modelId="{D4E6DAC8-9E92-492B-95C7-3B277D0D056A}" type="pres">
      <dgm:prSet presAssocID="{71E83490-95D7-4F46-A8B0-5674B4218D52}" presName="LShape" presStyleLbl="alignNode1" presStyleIdx="8" presStyleCnt="11"/>
      <dgm:spPr/>
      <dgm:t>
        <a:bodyPr/>
        <a:lstStyle/>
        <a:p>
          <a:endParaRPr lang="zh-TW" altLang="en-US"/>
        </a:p>
      </dgm:t>
    </dgm:pt>
    <dgm:pt modelId="{3A125C73-10E9-48D5-9D25-FD9E682AD424}" type="pres">
      <dgm:prSet presAssocID="{71E83490-95D7-4F46-A8B0-5674B4218D5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86CF3-269F-4082-BB52-74E38769D105}" type="pres">
      <dgm:prSet presAssocID="{71E83490-95D7-4F46-A8B0-5674B4218D52}" presName="Triangle" presStyleLbl="alignNode1" presStyleIdx="9" presStyleCnt="11"/>
      <dgm:spPr/>
      <dgm:t>
        <a:bodyPr/>
        <a:lstStyle/>
        <a:p>
          <a:endParaRPr lang="zh-TW" altLang="en-US"/>
        </a:p>
      </dgm:t>
    </dgm:pt>
    <dgm:pt modelId="{E8FA8B88-D7A5-4F80-98E4-BFF48070DB2B}" type="pres">
      <dgm:prSet presAssocID="{0C53735C-B5E1-4A77-8280-AEC34096D0F7}" presName="sibTrans" presStyleCnt="0"/>
      <dgm:spPr/>
      <dgm:t>
        <a:bodyPr/>
        <a:lstStyle/>
        <a:p>
          <a:endParaRPr lang="zh-TW" altLang="en-US"/>
        </a:p>
      </dgm:t>
    </dgm:pt>
    <dgm:pt modelId="{AEFCEE15-2D0E-411F-BE5D-E7F3799A9712}" type="pres">
      <dgm:prSet presAssocID="{0C53735C-B5E1-4A77-8280-AEC34096D0F7}" presName="space" presStyleCnt="0"/>
      <dgm:spPr/>
      <dgm:t>
        <a:bodyPr/>
        <a:lstStyle/>
        <a:p>
          <a:endParaRPr lang="zh-TW" altLang="en-US"/>
        </a:p>
      </dgm:t>
    </dgm:pt>
    <dgm:pt modelId="{0C3E0D75-8A42-4074-BC4F-6BECAC28FA44}" type="pres">
      <dgm:prSet presAssocID="{02A4F211-6E59-4D98-896B-C9F7F84E9B61}" presName="composite" presStyleCnt="0"/>
      <dgm:spPr/>
      <dgm:t>
        <a:bodyPr/>
        <a:lstStyle/>
        <a:p>
          <a:endParaRPr lang="zh-TW" altLang="en-US"/>
        </a:p>
      </dgm:t>
    </dgm:pt>
    <dgm:pt modelId="{6D021ABF-EF9E-4FA8-8457-D4C612B326F1}" type="pres">
      <dgm:prSet presAssocID="{02A4F211-6E59-4D98-896B-C9F7F84E9B61}" presName="LShape" presStyleLbl="alignNode1" presStyleIdx="10" presStyleCnt="11"/>
      <dgm:spPr/>
      <dgm:t>
        <a:bodyPr/>
        <a:lstStyle/>
        <a:p>
          <a:endParaRPr lang="zh-TW" altLang="en-US"/>
        </a:p>
      </dgm:t>
    </dgm:pt>
    <dgm:pt modelId="{0B55A257-E45A-49EB-A119-2818C9E71028}" type="pres">
      <dgm:prSet presAssocID="{02A4F211-6E59-4D98-896B-C9F7F84E9B61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C6759C-0040-4C8B-B1D6-661BB565E853}" type="presOf" srcId="{D14AFC13-A48F-4EC9-A250-0C9386A67664}" destId="{DC9DC41F-1FD9-4B5A-9900-1E60C73A2807}" srcOrd="0" destOrd="0" presId="urn:microsoft.com/office/officeart/2009/3/layout/StepUpProcess"/>
    <dgm:cxn modelId="{431CBC76-6713-45E3-951F-21BFB8239087}" type="presOf" srcId="{02A4F211-6E59-4D98-896B-C9F7F84E9B61}" destId="{0B55A257-E45A-49EB-A119-2818C9E71028}" srcOrd="0" destOrd="0" presId="urn:microsoft.com/office/officeart/2009/3/layout/StepUpProcess"/>
    <dgm:cxn modelId="{1BA18A9B-9D69-421D-B0A8-15688861C07F}" type="presOf" srcId="{A000ADA7-4DC0-4DF3-924C-200C5D6A2C1C}" destId="{1006CC62-1B5C-446C-B2FA-EFC6865A6E3C}" srcOrd="0" destOrd="0" presId="urn:microsoft.com/office/officeart/2009/3/layout/StepUpProcess"/>
    <dgm:cxn modelId="{A38DF62D-4740-4735-9ADE-E7877F6A034A}" srcId="{A000ADA7-4DC0-4DF3-924C-200C5D6A2C1C}" destId="{D262489B-4127-4D3B-AA93-9057D335247B}" srcOrd="3" destOrd="0" parTransId="{D1124641-005D-431D-BDB9-75B1D19C2CC2}" sibTransId="{F7ACF7F5-98A5-4A45-933E-C218162362D3}"/>
    <dgm:cxn modelId="{D63E2CC3-4146-4818-9749-07B5968D4AE5}" srcId="{A000ADA7-4DC0-4DF3-924C-200C5D6A2C1C}" destId="{02A4F211-6E59-4D98-896B-C9F7F84E9B61}" srcOrd="5" destOrd="0" parTransId="{7369995E-B55A-4134-A7E4-F91E9E738CD1}" sibTransId="{90A7BDCA-4B85-4B2B-9B18-05FA22FB294D}"/>
    <dgm:cxn modelId="{3632E1E5-DD5D-4460-AF43-234332F7049A}" srcId="{A000ADA7-4DC0-4DF3-924C-200C5D6A2C1C}" destId="{E039A04E-C659-45BA-B49B-78AEB65F5676}" srcOrd="1" destOrd="0" parTransId="{70D5F19F-66C7-4C66-BD49-3EFA7D3E1C53}" sibTransId="{03671A93-2605-489C-BE6D-9B44D4EE66AF}"/>
    <dgm:cxn modelId="{3BFA9C6A-76EF-4751-AF2A-12C9500D3ADC}" type="presOf" srcId="{F1F4CF33-D0D3-4001-A574-A4C6F42BEBF7}" destId="{BF418954-599C-4B27-938B-4F0CBF244BA5}" srcOrd="0" destOrd="0" presId="urn:microsoft.com/office/officeart/2009/3/layout/StepUpProcess"/>
    <dgm:cxn modelId="{BB4F2522-055B-4EB1-9958-90819D24E402}" srcId="{A000ADA7-4DC0-4DF3-924C-200C5D6A2C1C}" destId="{71E83490-95D7-4F46-A8B0-5674B4218D52}" srcOrd="4" destOrd="0" parTransId="{C7E11948-73C1-44A9-80BE-19029B3D0C3A}" sibTransId="{0C53735C-B5E1-4A77-8280-AEC34096D0F7}"/>
    <dgm:cxn modelId="{2D0E4ADF-6298-4D74-8094-DCEABC82A27F}" srcId="{A000ADA7-4DC0-4DF3-924C-200C5D6A2C1C}" destId="{D14AFC13-A48F-4EC9-A250-0C9386A67664}" srcOrd="2" destOrd="0" parTransId="{D10BC3A5-F679-4715-AB25-BADA5D24C512}" sibTransId="{F3F0CF85-918C-4A33-BC43-7704551C244C}"/>
    <dgm:cxn modelId="{418D17A3-F139-4C56-9CEE-BAA99DAE9659}" srcId="{A000ADA7-4DC0-4DF3-924C-200C5D6A2C1C}" destId="{F1F4CF33-D0D3-4001-A574-A4C6F42BEBF7}" srcOrd="0" destOrd="0" parTransId="{BAB17F90-2A97-4CDA-9EC3-390913E464CC}" sibTransId="{473CD18E-3A1B-41F2-BB62-EB630C12E8F2}"/>
    <dgm:cxn modelId="{287E920C-5C7B-4A2F-AFDA-5AB64E4F70B6}" type="presOf" srcId="{71E83490-95D7-4F46-A8B0-5674B4218D52}" destId="{3A125C73-10E9-48D5-9D25-FD9E682AD424}" srcOrd="0" destOrd="0" presId="urn:microsoft.com/office/officeart/2009/3/layout/StepUpProcess"/>
    <dgm:cxn modelId="{36FFA098-DA3E-4DCB-BF5B-2ED30A34710E}" type="presOf" srcId="{D262489B-4127-4D3B-AA93-9057D335247B}" destId="{BF4D5FFD-ED04-428B-8394-EE2C31E112B0}" srcOrd="0" destOrd="0" presId="urn:microsoft.com/office/officeart/2009/3/layout/StepUpProcess"/>
    <dgm:cxn modelId="{42DBCD35-D452-4F16-8DCA-A5DAB3E41D24}" type="presOf" srcId="{E039A04E-C659-45BA-B49B-78AEB65F5676}" destId="{63C2913B-8B5D-4977-A8D6-14D1B9907064}" srcOrd="0" destOrd="0" presId="urn:microsoft.com/office/officeart/2009/3/layout/StepUpProcess"/>
    <dgm:cxn modelId="{B3E64F04-07E7-42C2-BE98-5B8741AD4B66}" type="presParOf" srcId="{1006CC62-1B5C-446C-B2FA-EFC6865A6E3C}" destId="{FAED5316-E3F9-49BA-A117-CD6737E0A03C}" srcOrd="0" destOrd="0" presId="urn:microsoft.com/office/officeart/2009/3/layout/StepUpProcess"/>
    <dgm:cxn modelId="{54708ECC-C419-490A-BA96-E5FAF5065391}" type="presParOf" srcId="{FAED5316-E3F9-49BA-A117-CD6737E0A03C}" destId="{AAFC9185-CDC6-42D2-B4DB-8DBBB5A93906}" srcOrd="0" destOrd="0" presId="urn:microsoft.com/office/officeart/2009/3/layout/StepUpProcess"/>
    <dgm:cxn modelId="{D3B4FE5F-3B6A-4A95-AF60-78D167ECA71C}" type="presParOf" srcId="{FAED5316-E3F9-49BA-A117-CD6737E0A03C}" destId="{BF418954-599C-4B27-938B-4F0CBF244BA5}" srcOrd="1" destOrd="0" presId="urn:microsoft.com/office/officeart/2009/3/layout/StepUpProcess"/>
    <dgm:cxn modelId="{13C23157-7C1B-469B-9B96-D563751CB950}" type="presParOf" srcId="{FAED5316-E3F9-49BA-A117-CD6737E0A03C}" destId="{7ABA3280-9C58-4803-84C6-7CC7509EA636}" srcOrd="2" destOrd="0" presId="urn:microsoft.com/office/officeart/2009/3/layout/StepUpProcess"/>
    <dgm:cxn modelId="{7DE3CFA6-6467-4B7B-BEF7-65E29A11C206}" type="presParOf" srcId="{1006CC62-1B5C-446C-B2FA-EFC6865A6E3C}" destId="{E19BC1A5-FD5D-4BEE-B0A1-D835F29D9960}" srcOrd="1" destOrd="0" presId="urn:microsoft.com/office/officeart/2009/3/layout/StepUpProcess"/>
    <dgm:cxn modelId="{A4052BA0-58A1-4249-B153-67E81E34B231}" type="presParOf" srcId="{E19BC1A5-FD5D-4BEE-B0A1-D835F29D9960}" destId="{96E69208-246A-4A84-90A7-E02749D1D5DA}" srcOrd="0" destOrd="0" presId="urn:microsoft.com/office/officeart/2009/3/layout/StepUpProcess"/>
    <dgm:cxn modelId="{C41C662D-BC0C-47D2-A883-179171EE2247}" type="presParOf" srcId="{1006CC62-1B5C-446C-B2FA-EFC6865A6E3C}" destId="{8F34810F-BF69-4EF7-A4EC-70B72138403A}" srcOrd="2" destOrd="0" presId="urn:microsoft.com/office/officeart/2009/3/layout/StepUpProcess"/>
    <dgm:cxn modelId="{F5579D8B-575E-45B0-A485-75366A121627}" type="presParOf" srcId="{8F34810F-BF69-4EF7-A4EC-70B72138403A}" destId="{0F5DABCF-664F-4972-BCC5-BEB336A1FD96}" srcOrd="0" destOrd="0" presId="urn:microsoft.com/office/officeart/2009/3/layout/StepUpProcess"/>
    <dgm:cxn modelId="{A088C9F3-42E9-4D55-BEEF-8E1BF3087042}" type="presParOf" srcId="{8F34810F-BF69-4EF7-A4EC-70B72138403A}" destId="{63C2913B-8B5D-4977-A8D6-14D1B9907064}" srcOrd="1" destOrd="0" presId="urn:microsoft.com/office/officeart/2009/3/layout/StepUpProcess"/>
    <dgm:cxn modelId="{C257E31F-39C2-419E-A797-63D91CF812E9}" type="presParOf" srcId="{8F34810F-BF69-4EF7-A4EC-70B72138403A}" destId="{8122D440-7479-42AA-BC0B-ADD802D53F5C}" srcOrd="2" destOrd="0" presId="urn:microsoft.com/office/officeart/2009/3/layout/StepUpProcess"/>
    <dgm:cxn modelId="{636AE8D5-4B08-4F62-BEAB-821FE0C7751A}" type="presParOf" srcId="{1006CC62-1B5C-446C-B2FA-EFC6865A6E3C}" destId="{A978CDA2-3F9C-4181-BE45-9A1A31B75ABD}" srcOrd="3" destOrd="0" presId="urn:microsoft.com/office/officeart/2009/3/layout/StepUpProcess"/>
    <dgm:cxn modelId="{C19717FB-FF7A-43F0-93ED-DCBBAEC0553D}" type="presParOf" srcId="{A978CDA2-3F9C-4181-BE45-9A1A31B75ABD}" destId="{ED9D8EF9-50FF-4E43-9471-0B1DE27E1D22}" srcOrd="0" destOrd="0" presId="urn:microsoft.com/office/officeart/2009/3/layout/StepUpProcess"/>
    <dgm:cxn modelId="{6930E2D7-28D9-45B3-9992-7ABA4CFC4242}" type="presParOf" srcId="{1006CC62-1B5C-446C-B2FA-EFC6865A6E3C}" destId="{5EA4CCFF-E4C1-4195-9DCB-A7C8C1BCE139}" srcOrd="4" destOrd="0" presId="urn:microsoft.com/office/officeart/2009/3/layout/StepUpProcess"/>
    <dgm:cxn modelId="{4B64825D-5D6A-43AD-8016-4A84904D6EAD}" type="presParOf" srcId="{5EA4CCFF-E4C1-4195-9DCB-A7C8C1BCE139}" destId="{51F74483-3C56-4B29-B18D-DD7539D6107C}" srcOrd="0" destOrd="0" presId="urn:microsoft.com/office/officeart/2009/3/layout/StepUpProcess"/>
    <dgm:cxn modelId="{FBE952B2-D01F-47F1-BE00-0E08A6E47DCE}" type="presParOf" srcId="{5EA4CCFF-E4C1-4195-9DCB-A7C8C1BCE139}" destId="{DC9DC41F-1FD9-4B5A-9900-1E60C73A2807}" srcOrd="1" destOrd="0" presId="urn:microsoft.com/office/officeart/2009/3/layout/StepUpProcess"/>
    <dgm:cxn modelId="{6414A06C-7330-4AB5-A3C6-5410C6172A8C}" type="presParOf" srcId="{5EA4CCFF-E4C1-4195-9DCB-A7C8C1BCE139}" destId="{9D0371EB-5E07-4647-89FC-5D40476BD3C2}" srcOrd="2" destOrd="0" presId="urn:microsoft.com/office/officeart/2009/3/layout/StepUpProcess"/>
    <dgm:cxn modelId="{DDD227ED-80A1-45FE-AB5E-2E2755AAC982}" type="presParOf" srcId="{1006CC62-1B5C-446C-B2FA-EFC6865A6E3C}" destId="{609A3FDF-CF1A-4387-AC05-468349AA7EB5}" srcOrd="5" destOrd="0" presId="urn:microsoft.com/office/officeart/2009/3/layout/StepUpProcess"/>
    <dgm:cxn modelId="{3BB05F11-90A2-4DFB-9653-7E4ABFA20C49}" type="presParOf" srcId="{609A3FDF-CF1A-4387-AC05-468349AA7EB5}" destId="{5A32F40A-4B60-4203-8226-E42FE8AEAF41}" srcOrd="0" destOrd="0" presId="urn:microsoft.com/office/officeart/2009/3/layout/StepUpProcess"/>
    <dgm:cxn modelId="{45AE4461-C47D-4621-BE38-D61F9E6A5BDE}" type="presParOf" srcId="{1006CC62-1B5C-446C-B2FA-EFC6865A6E3C}" destId="{51AE59C5-A9E1-47BF-A3BA-B5A3D5521BA8}" srcOrd="6" destOrd="0" presId="urn:microsoft.com/office/officeart/2009/3/layout/StepUpProcess"/>
    <dgm:cxn modelId="{F061C653-1652-4EC5-977A-FB0DBBA9CD79}" type="presParOf" srcId="{51AE59C5-A9E1-47BF-A3BA-B5A3D5521BA8}" destId="{A15237A6-7D2C-4EB7-B6ED-C70689BFC2B7}" srcOrd="0" destOrd="0" presId="urn:microsoft.com/office/officeart/2009/3/layout/StepUpProcess"/>
    <dgm:cxn modelId="{8F79979A-9166-4775-93F7-12745E143882}" type="presParOf" srcId="{51AE59C5-A9E1-47BF-A3BA-B5A3D5521BA8}" destId="{BF4D5FFD-ED04-428B-8394-EE2C31E112B0}" srcOrd="1" destOrd="0" presId="urn:microsoft.com/office/officeart/2009/3/layout/StepUpProcess"/>
    <dgm:cxn modelId="{47995543-EBD9-46CF-B006-02A81C28C96F}" type="presParOf" srcId="{51AE59C5-A9E1-47BF-A3BA-B5A3D5521BA8}" destId="{E2425F3C-5404-4203-8AD5-E1619F9B39B9}" srcOrd="2" destOrd="0" presId="urn:microsoft.com/office/officeart/2009/3/layout/StepUpProcess"/>
    <dgm:cxn modelId="{93B78178-9C35-455A-B479-8F8E06A6CF84}" type="presParOf" srcId="{1006CC62-1B5C-446C-B2FA-EFC6865A6E3C}" destId="{571075CB-44C6-4853-A119-B1930DEE2A50}" srcOrd="7" destOrd="0" presId="urn:microsoft.com/office/officeart/2009/3/layout/StepUpProcess"/>
    <dgm:cxn modelId="{5FBAF647-5BBD-4188-97B5-3C4AFE6F9840}" type="presParOf" srcId="{571075CB-44C6-4853-A119-B1930DEE2A50}" destId="{88B550CE-31DF-4458-A6E5-45F4F9B6CC26}" srcOrd="0" destOrd="0" presId="urn:microsoft.com/office/officeart/2009/3/layout/StepUpProcess"/>
    <dgm:cxn modelId="{FA559202-ED84-4FD7-A8BC-494B6C9DD7B3}" type="presParOf" srcId="{1006CC62-1B5C-446C-B2FA-EFC6865A6E3C}" destId="{DF77C79E-EB63-4A58-A24F-AE6B22A58967}" srcOrd="8" destOrd="0" presId="urn:microsoft.com/office/officeart/2009/3/layout/StepUpProcess"/>
    <dgm:cxn modelId="{230C3865-EE2A-400B-BAC8-3C7C71F203A4}" type="presParOf" srcId="{DF77C79E-EB63-4A58-A24F-AE6B22A58967}" destId="{D4E6DAC8-9E92-492B-95C7-3B277D0D056A}" srcOrd="0" destOrd="0" presId="urn:microsoft.com/office/officeart/2009/3/layout/StepUpProcess"/>
    <dgm:cxn modelId="{113D0354-6108-4907-BCCD-3E0FA6FE8458}" type="presParOf" srcId="{DF77C79E-EB63-4A58-A24F-AE6B22A58967}" destId="{3A125C73-10E9-48D5-9D25-FD9E682AD424}" srcOrd="1" destOrd="0" presId="urn:microsoft.com/office/officeart/2009/3/layout/StepUpProcess"/>
    <dgm:cxn modelId="{3180726C-6062-4DA4-A02B-D93B361FB200}" type="presParOf" srcId="{DF77C79E-EB63-4A58-A24F-AE6B22A58967}" destId="{DC186CF3-269F-4082-BB52-74E38769D105}" srcOrd="2" destOrd="0" presId="urn:microsoft.com/office/officeart/2009/3/layout/StepUpProcess"/>
    <dgm:cxn modelId="{1E00FE8A-FF57-4418-A859-A38A67C287AB}" type="presParOf" srcId="{1006CC62-1B5C-446C-B2FA-EFC6865A6E3C}" destId="{E8FA8B88-D7A5-4F80-98E4-BFF48070DB2B}" srcOrd="9" destOrd="0" presId="urn:microsoft.com/office/officeart/2009/3/layout/StepUpProcess"/>
    <dgm:cxn modelId="{5C74E13E-2F62-4206-A8A7-F66867968231}" type="presParOf" srcId="{E8FA8B88-D7A5-4F80-98E4-BFF48070DB2B}" destId="{AEFCEE15-2D0E-411F-BE5D-E7F3799A9712}" srcOrd="0" destOrd="0" presId="urn:microsoft.com/office/officeart/2009/3/layout/StepUpProcess"/>
    <dgm:cxn modelId="{C96669AA-F9AC-40F5-A79E-A1D0D00CA033}" type="presParOf" srcId="{1006CC62-1B5C-446C-B2FA-EFC6865A6E3C}" destId="{0C3E0D75-8A42-4074-BC4F-6BECAC28FA44}" srcOrd="10" destOrd="0" presId="urn:microsoft.com/office/officeart/2009/3/layout/StepUpProcess"/>
    <dgm:cxn modelId="{D35EE64E-3555-4EF3-9D56-DAC70E0958A6}" type="presParOf" srcId="{0C3E0D75-8A42-4074-BC4F-6BECAC28FA44}" destId="{6D021ABF-EF9E-4FA8-8457-D4C612B326F1}" srcOrd="0" destOrd="0" presId="urn:microsoft.com/office/officeart/2009/3/layout/StepUpProcess"/>
    <dgm:cxn modelId="{4B9CA1FC-D4A7-4CDD-9794-17BD1FDE8991}" type="presParOf" srcId="{0C3E0D75-8A42-4074-BC4F-6BECAC28FA44}" destId="{0B55A257-E45A-49EB-A119-2818C9E7102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64F96-059C-405A-ACF9-19C976929B71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AE8861DD-BC7C-4229-B379-2B0AFAE3AF2E}">
      <dgm:prSet phldrT="[文字]" custT="1"/>
      <dgm:spPr>
        <a:solidFill>
          <a:srgbClr val="99CC00"/>
        </a:solidFill>
      </dgm:spPr>
      <dgm:t>
        <a:bodyPr/>
        <a:lstStyle/>
        <a:p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學校輔導工作的重心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A094A9D-2699-4ADC-A3EE-68BB9BF7665E}" type="parTrans" cxnId="{48E9E3FE-7807-43E7-8DD3-505FD6F558A8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369DBED-BE32-4E12-B962-A4FC14DFAF02}" type="sibTrans" cxnId="{48E9E3FE-7807-43E7-8DD3-505FD6F558A8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6AB7F81-50AF-4B56-9B9E-194E91379843}">
      <dgm:prSet phldrT="[文字]" custT="1"/>
      <dgm:spPr>
        <a:solidFill>
          <a:srgbClr val="FF9900"/>
        </a:solidFill>
      </dgm:spPr>
      <dgm:t>
        <a:bodyPr/>
        <a:lstStyle/>
        <a:p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充滿挑戰熱情的工作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037407E-B0AA-407C-B136-DE89EF95DB1D}" type="parTrans" cxnId="{9B92B3DB-0409-424A-AB24-B064D3220E37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9C1FBDB-475B-4AC5-AC41-BD5C2649C4C9}" type="sibTrans" cxnId="{9B92B3DB-0409-424A-AB24-B064D3220E37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F6622DC-B4A6-4B7B-9134-9F0E7816E60E}">
      <dgm:prSet phldrT="[文字]" custT="1"/>
      <dgm:spPr>
        <a:solidFill>
          <a:srgbClr val="C00000"/>
        </a:solidFill>
      </dgm:spPr>
      <dgm:t>
        <a:bodyPr/>
        <a:lstStyle/>
        <a:p>
          <a:r>
            <a:rPr lang="zh-TW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快樂且富意義的工作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C211665-72BD-40E9-83B1-F942556CFD95}" type="parTrans" cxnId="{9ADF20D5-1873-4080-88BA-3C3975989020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7708D86-4EA6-4E35-89B4-F50AF1004B8A}" type="sibTrans" cxnId="{9ADF20D5-1873-4080-88BA-3C3975989020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3A31D34-01CF-4366-8516-39036E6D1982}">
      <dgm:prSet phldrT="[文字]" custT="1"/>
      <dgm:spPr/>
      <dgm:t>
        <a:bodyPr/>
        <a:lstStyle/>
        <a:p>
          <a:r>
            <a:rPr lang="zh-TW" altLang="en-US" sz="3000" smtClean="0">
              <a:latin typeface="華康中特圓體" panose="020F0809000000000000" pitchFamily="49" charset="-120"/>
              <a:ea typeface="華康中特圓體" panose="020F0809000000000000" pitchFamily="49" charset="-120"/>
            </a:rPr>
            <a:t>導師工作</a:t>
          </a:r>
          <a:endParaRPr lang="zh-TW" altLang="en-US" sz="3000" dirty="0">
            <a:latin typeface="華康中特圓體" panose="020F0809000000000000" pitchFamily="49" charset="-120"/>
            <a:ea typeface="華康中特圓體" panose="020F0809000000000000" pitchFamily="49" charset="-120"/>
          </a:endParaRPr>
        </a:p>
      </dgm:t>
    </dgm:pt>
    <dgm:pt modelId="{9D84679D-8B3A-43EE-9175-58982ED7922B}" type="parTrans" cxnId="{3BFD328B-F6B8-4807-837A-FB084346180C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9E0BC65-F3AD-4E77-B7AC-88893B1AC25E}" type="sibTrans" cxnId="{3BFD328B-F6B8-4807-837A-FB084346180C}">
      <dgm:prSet/>
      <dgm:spPr/>
      <dgm:t>
        <a:bodyPr/>
        <a:lstStyle/>
        <a:p>
          <a:endParaRPr lang="zh-TW" altLang="en-US" sz="20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675125E-5852-413B-A257-D7FDF304EFA5}" type="pres">
      <dgm:prSet presAssocID="{30264F96-059C-405A-ACF9-19C976929B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E29B475-309D-4FDC-88F0-8F8EAA257BC9}" type="pres">
      <dgm:prSet presAssocID="{30264F96-059C-405A-ACF9-19C976929B71}" presName="ellipse" presStyleLbl="trBgShp" presStyleIdx="0" presStyleCnt="1"/>
      <dgm:spPr>
        <a:solidFill>
          <a:schemeClr val="bg1">
            <a:alpha val="40000"/>
          </a:schemeClr>
        </a:solidFill>
      </dgm:spPr>
      <dgm:t>
        <a:bodyPr/>
        <a:lstStyle/>
        <a:p>
          <a:endParaRPr lang="zh-TW" altLang="en-US"/>
        </a:p>
      </dgm:t>
    </dgm:pt>
    <dgm:pt modelId="{87494AAF-DE7A-4F1B-94CA-2184F645FDED}" type="pres">
      <dgm:prSet presAssocID="{30264F96-059C-405A-ACF9-19C976929B71}" presName="arrow1" presStyleLbl="fgShp" presStyleIdx="0" presStyleCn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2DBFD0B9-1F12-4152-B8F7-8D1088888BB3}" type="pres">
      <dgm:prSet presAssocID="{30264F96-059C-405A-ACF9-19C976929B7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5A1097-28F7-4743-9CC2-4FDE9857B3C3}" type="pres">
      <dgm:prSet presAssocID="{86AB7F81-50AF-4B56-9B9E-194E9137984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C7AC9F-8AC0-48C7-9C0A-47159F7FFB82}" type="pres">
      <dgm:prSet presAssocID="{AF6622DC-B4A6-4B7B-9134-9F0E7816E60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6016BD-6258-4D69-9117-00AC0A3611F3}" type="pres">
      <dgm:prSet presAssocID="{23A31D34-01CF-4366-8516-39036E6D198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218AC-E48D-45E2-9A0D-419D895DC779}" type="pres">
      <dgm:prSet presAssocID="{30264F96-059C-405A-ACF9-19C976929B71}" presName="funnel" presStyleLbl="trAlignAcc1" presStyleIdx="0" presStyleCn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48E9E3FE-7807-43E7-8DD3-505FD6F558A8}" srcId="{30264F96-059C-405A-ACF9-19C976929B71}" destId="{AE8861DD-BC7C-4229-B379-2B0AFAE3AF2E}" srcOrd="0" destOrd="0" parTransId="{FA094A9D-2699-4ADC-A3EE-68BB9BF7665E}" sibTransId="{D369DBED-BE32-4E12-B962-A4FC14DFAF02}"/>
    <dgm:cxn modelId="{BDB07F3A-448D-4454-ACD4-625FBDFB74E5}" type="presOf" srcId="{23A31D34-01CF-4366-8516-39036E6D1982}" destId="{2DBFD0B9-1F12-4152-B8F7-8D1088888BB3}" srcOrd="0" destOrd="0" presId="urn:microsoft.com/office/officeart/2005/8/layout/funnel1"/>
    <dgm:cxn modelId="{0D5BFEBF-E7EB-401D-8F8A-50A8F0AFCE57}" type="presOf" srcId="{AF6622DC-B4A6-4B7B-9134-9F0E7816E60E}" destId="{A65A1097-28F7-4743-9CC2-4FDE9857B3C3}" srcOrd="0" destOrd="0" presId="urn:microsoft.com/office/officeart/2005/8/layout/funnel1"/>
    <dgm:cxn modelId="{49A91826-C6E8-41F2-94C9-2EAE966503D9}" type="presOf" srcId="{30264F96-059C-405A-ACF9-19C976929B71}" destId="{4675125E-5852-413B-A257-D7FDF304EFA5}" srcOrd="0" destOrd="0" presId="urn:microsoft.com/office/officeart/2005/8/layout/funnel1"/>
    <dgm:cxn modelId="{9ADF20D5-1873-4080-88BA-3C3975989020}" srcId="{30264F96-059C-405A-ACF9-19C976929B71}" destId="{AF6622DC-B4A6-4B7B-9134-9F0E7816E60E}" srcOrd="2" destOrd="0" parTransId="{CC211665-72BD-40E9-83B1-F942556CFD95}" sibTransId="{97708D86-4EA6-4E35-89B4-F50AF1004B8A}"/>
    <dgm:cxn modelId="{73D1DE79-4835-44BE-B9C3-9566F34DAD4B}" type="presOf" srcId="{86AB7F81-50AF-4B56-9B9E-194E91379843}" destId="{D3C7AC9F-8AC0-48C7-9C0A-47159F7FFB82}" srcOrd="0" destOrd="0" presId="urn:microsoft.com/office/officeart/2005/8/layout/funnel1"/>
    <dgm:cxn modelId="{9B92B3DB-0409-424A-AB24-B064D3220E37}" srcId="{30264F96-059C-405A-ACF9-19C976929B71}" destId="{86AB7F81-50AF-4B56-9B9E-194E91379843}" srcOrd="1" destOrd="0" parTransId="{8037407E-B0AA-407C-B136-DE89EF95DB1D}" sibTransId="{F9C1FBDB-475B-4AC5-AC41-BD5C2649C4C9}"/>
    <dgm:cxn modelId="{5F8D8AA2-507B-4049-96B5-F33AC64F1E70}" type="presOf" srcId="{AE8861DD-BC7C-4229-B379-2B0AFAE3AF2E}" destId="{D06016BD-6258-4D69-9117-00AC0A3611F3}" srcOrd="0" destOrd="0" presId="urn:microsoft.com/office/officeart/2005/8/layout/funnel1"/>
    <dgm:cxn modelId="{3BFD328B-F6B8-4807-837A-FB084346180C}" srcId="{30264F96-059C-405A-ACF9-19C976929B71}" destId="{23A31D34-01CF-4366-8516-39036E6D1982}" srcOrd="3" destOrd="0" parTransId="{9D84679D-8B3A-43EE-9175-58982ED7922B}" sibTransId="{89E0BC65-F3AD-4E77-B7AC-88893B1AC25E}"/>
    <dgm:cxn modelId="{9FA60044-ED65-481C-8A69-A1E2EC59A950}" type="presParOf" srcId="{4675125E-5852-413B-A257-D7FDF304EFA5}" destId="{9E29B475-309D-4FDC-88F0-8F8EAA257BC9}" srcOrd="0" destOrd="0" presId="urn:microsoft.com/office/officeart/2005/8/layout/funnel1"/>
    <dgm:cxn modelId="{225D5E25-0A3B-4475-B3FC-F7F171870B26}" type="presParOf" srcId="{4675125E-5852-413B-A257-D7FDF304EFA5}" destId="{87494AAF-DE7A-4F1B-94CA-2184F645FDED}" srcOrd="1" destOrd="0" presId="urn:microsoft.com/office/officeart/2005/8/layout/funnel1"/>
    <dgm:cxn modelId="{D78A5542-757B-4298-A6D2-A7004DC71740}" type="presParOf" srcId="{4675125E-5852-413B-A257-D7FDF304EFA5}" destId="{2DBFD0B9-1F12-4152-B8F7-8D1088888BB3}" srcOrd="2" destOrd="0" presId="urn:microsoft.com/office/officeart/2005/8/layout/funnel1"/>
    <dgm:cxn modelId="{3FDDF050-F2E2-4495-A3D4-7291D24810E4}" type="presParOf" srcId="{4675125E-5852-413B-A257-D7FDF304EFA5}" destId="{A65A1097-28F7-4743-9CC2-4FDE9857B3C3}" srcOrd="3" destOrd="0" presId="urn:microsoft.com/office/officeart/2005/8/layout/funnel1"/>
    <dgm:cxn modelId="{FDA183A3-1E20-4793-BB3F-C1D16AE9C113}" type="presParOf" srcId="{4675125E-5852-413B-A257-D7FDF304EFA5}" destId="{D3C7AC9F-8AC0-48C7-9C0A-47159F7FFB82}" srcOrd="4" destOrd="0" presId="urn:microsoft.com/office/officeart/2005/8/layout/funnel1"/>
    <dgm:cxn modelId="{BB5C89C4-C6F8-4A33-8886-1B683FAE7278}" type="presParOf" srcId="{4675125E-5852-413B-A257-D7FDF304EFA5}" destId="{D06016BD-6258-4D69-9117-00AC0A3611F3}" srcOrd="5" destOrd="0" presId="urn:microsoft.com/office/officeart/2005/8/layout/funnel1"/>
    <dgm:cxn modelId="{B015DEC3-AEEE-47E1-8DF0-5BF56C2E13E8}" type="presParOf" srcId="{4675125E-5852-413B-A257-D7FDF304EFA5}" destId="{C79218AC-E48D-45E2-9A0D-419D895DC77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366D2-0D41-4822-A41F-688E05E36F21}" type="doc">
      <dgm:prSet loTypeId="urn:microsoft.com/office/officeart/2005/8/layout/vList5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F80C501-18E4-4999-B344-6F475EFA1C3E}">
      <dgm:prSet phldrT="[文字]"/>
      <dgm:spPr>
        <a:solidFill>
          <a:srgbClr val="99CC00"/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導師工作是學校輔導工作的重心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CDBAB65-AD3F-4CB9-8B4A-3A29B858045C}" type="parTrans" cxnId="{78BF1323-F784-4B7D-98C3-AAD51C18CE27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248F40A-C95E-4C39-8FA0-8518505A87ED}" type="sibTrans" cxnId="{78BF1323-F784-4B7D-98C3-AAD51C18CE27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8D2651E-9F55-41EA-A2B0-064AA7033CBF}">
      <dgm:prSet phldrT="[文字]"/>
      <dgm:spPr>
        <a:solidFill>
          <a:srgbClr val="92D050">
            <a:alpha val="50196"/>
          </a:srgbClr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學校一級預防的中心工作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6872F86A-6101-4D15-8723-C80A14E47687}" type="parTrans" cxnId="{62C7D2B5-854C-4734-A4F7-3A7D7B14615D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B35E59C-7E7F-4A9A-9567-AA3A2FFA1CCC}" type="sibTrans" cxnId="{62C7D2B5-854C-4734-A4F7-3A7D7B14615D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A267B6E-50D1-45B1-BEBC-E4CF30247044}">
      <dgm:prSet phldrT="[文字]"/>
      <dgm:spPr>
        <a:solidFill>
          <a:srgbClr val="00B0F0"/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導師工作是充滿挑戰</a:t>
          </a:r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熱情</a:t>
          </a:r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的工作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525952EF-602A-4297-9880-36217BF0FDF5}" type="parTrans" cxnId="{5ACECE65-383B-41C0-A37E-EA2ED4B83D39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885A4CB-830E-471B-87E1-1FE4EE392551}" type="sibTrans" cxnId="{5ACECE65-383B-41C0-A37E-EA2ED4B83D39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FB91B8A-5845-4C99-9CD4-729ECF69EBF6}">
      <dgm:prSet phldrT="[文字]"/>
      <dgm:spPr>
        <a:solidFill>
          <a:srgbClr val="BFD3E4"/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師生角色改變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E490F1F1-BB6E-48F3-82E2-CEE96A27D382}" type="parTrans" cxnId="{71BC9147-E485-442C-ACBF-722E1DF140CC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A91440B-A508-43CC-83DD-5D30A17A3043}" type="sibTrans" cxnId="{71BC9147-E485-442C-ACBF-722E1DF140CC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F16D056-944D-4C8E-976E-5CC00530EFBF}">
      <dgm:prSet phldrT="[文字]"/>
      <dgm:spPr>
        <a:solidFill>
          <a:srgbClr val="92D050">
            <a:alpha val="50196"/>
          </a:srgbClr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學生生活學習生涯輔導者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5ACA17A4-0F8F-4FB8-A355-F2AEE976A6E7}" type="parTrans" cxnId="{94848990-B72F-4AE2-A8C7-ECC7D03939D1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B85003F-C65F-4C93-BBE7-C41E0C0F46C9}" type="sibTrans" cxnId="{94848990-B72F-4AE2-A8C7-ECC7D03939D1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5710372-5350-4BBA-BCB7-50EB276EEDD3}">
      <dgm:prSet phldrT="[文字]"/>
      <dgm:spPr>
        <a:solidFill>
          <a:srgbClr val="BFD3E4"/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學生差異多元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58BC6C8-F303-45EC-AEF7-90C25468D993}" type="parTrans" cxnId="{F407934A-E33A-4382-8B89-3C60A74F6563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6F219EA1-8530-4504-96B1-D0AD0B6173E3}" type="sibTrans" cxnId="{F407934A-E33A-4382-8B89-3C60A74F6563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3C0BCD8-F2BF-4742-A5E2-E3567E473B49}">
      <dgm:prSet phldrT="[文字]"/>
      <dgm:spPr>
        <a:solidFill>
          <a:srgbClr val="BFD3E4"/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挑戰促進成長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C92530F-0B99-49F3-8BA8-C3545D47E3C1}" type="parTrans" cxnId="{32BDBB3E-989C-4EA4-8268-1F600051FF2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F3B83A7-73A8-4A16-870B-E80AE41182B7}" type="sibTrans" cxnId="{32BDBB3E-989C-4EA4-8268-1F600051FF22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B03290D-8566-4A9C-927B-90FC1CE5E288}">
      <dgm:prSet phldrT="[文字]"/>
      <dgm:spPr>
        <a:solidFill>
          <a:srgbClr val="FFC000"/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導師工作是快樂</a:t>
          </a:r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且富意義</a:t>
          </a:r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的</a:t>
          </a:r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工作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A4BD723D-DA0A-49C1-BACD-7C4CC03719B9}" type="parTrans" cxnId="{C63BA0EE-4DDC-407F-9174-E46CB5F1F0B8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B82C69D9-A398-46F3-AF61-7F88D27E9806}" type="sibTrans" cxnId="{C63BA0EE-4DDC-407F-9174-E46CB5F1F0B8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4F52CEC-C995-4DA6-B9A5-71E7ADD99EEE}">
      <dgm:prSet phldrT="[文字]"/>
      <dgm:spPr>
        <a:solidFill>
          <a:srgbClr val="FFC000">
            <a:alpha val="30196"/>
          </a:srgbClr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為學生解惑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DC33E6F-0803-4838-897B-A91EF943D8E5}" type="parTrans" cxnId="{D1C47A67-E200-40C3-97ED-9E95C5BEBB00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BB312D6-2ACB-4752-870E-CC40C0306578}" type="sibTrans" cxnId="{D1C47A67-E200-40C3-97ED-9E95C5BEBB00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D12F7E04-E933-48FD-B790-6D73EBA2C096}">
      <dgm:prSet phldrT="[文字]"/>
      <dgm:spPr>
        <a:solidFill>
          <a:srgbClr val="FFC000">
            <a:alpha val="30196"/>
          </a:srgbClr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助學生成長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6992F53-6BB1-4E55-9191-14DB8B77A2CF}" type="parTrans" cxnId="{E7160EB3-EA3B-428D-AF3C-923E72CCDE39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E906B82-F2B1-4EF3-B100-67E21EDDD766}" type="sibTrans" cxnId="{E7160EB3-EA3B-428D-AF3C-923E72CCDE39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9D74315-6885-407F-93A0-7FDE26E4B236}">
      <dgm:prSet phldrT="[文字]"/>
      <dgm:spPr>
        <a:solidFill>
          <a:srgbClr val="FFC000">
            <a:alpha val="30196"/>
          </a:srgbClr>
        </a:solidFill>
      </dgm:spPr>
      <dgm:t>
        <a:bodyPr/>
        <a:lstStyle/>
        <a:p>
          <a:r>
            <a:rPr lang="zh-TW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助學生成就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3A9E9888-C02D-47A2-BD7E-8912453592E4}" type="parTrans" cxnId="{A969CB4D-86A0-4191-B6B3-32F86492E7CB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CFC2979-DE43-4204-80E3-7BEC8079E4F7}" type="sibTrans" cxnId="{A969CB4D-86A0-4191-B6B3-32F86492E7CB}">
      <dgm:prSet/>
      <dgm:spPr/>
      <dgm:t>
        <a:bodyPr/>
        <a:lstStyle/>
        <a:p>
          <a:endParaRPr lang="zh-TW" altLang="en-US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069A44C-F59B-44E7-8205-52425FD556B6}" type="pres">
      <dgm:prSet presAssocID="{EED366D2-0D41-4822-A41F-688E05E36F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C43285-37BD-4BC8-ACFD-FE51AF986BF8}" type="pres">
      <dgm:prSet presAssocID="{7F80C501-18E4-4999-B344-6F475EFA1C3E}" presName="linNode" presStyleCnt="0"/>
      <dgm:spPr/>
      <dgm:t>
        <a:bodyPr/>
        <a:lstStyle/>
        <a:p>
          <a:endParaRPr lang="zh-TW" altLang="en-US"/>
        </a:p>
      </dgm:t>
    </dgm:pt>
    <dgm:pt modelId="{7C38FA86-6A3C-41C0-AE6D-8AB915AE8EAD}" type="pres">
      <dgm:prSet presAssocID="{7F80C501-18E4-4999-B344-6F475EFA1C3E}" presName="parentText" presStyleLbl="node1" presStyleIdx="0" presStyleCnt="3" custScaleX="14217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5D32C7-7A05-428E-832B-1893E0F3FE42}" type="pres">
      <dgm:prSet presAssocID="{7F80C501-18E4-4999-B344-6F475EFA1C3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149EF0-21F8-4D8A-89CC-803C11C36139}" type="pres">
      <dgm:prSet presAssocID="{7248F40A-C95E-4C39-8FA0-8518505A87ED}" presName="sp" presStyleCnt="0"/>
      <dgm:spPr/>
      <dgm:t>
        <a:bodyPr/>
        <a:lstStyle/>
        <a:p>
          <a:endParaRPr lang="zh-TW" altLang="en-US"/>
        </a:p>
      </dgm:t>
    </dgm:pt>
    <dgm:pt modelId="{9099D32C-0F89-4A33-96A9-F5F2E2B15DD7}" type="pres">
      <dgm:prSet presAssocID="{FA267B6E-50D1-45B1-BEBC-E4CF30247044}" presName="linNode" presStyleCnt="0"/>
      <dgm:spPr/>
      <dgm:t>
        <a:bodyPr/>
        <a:lstStyle/>
        <a:p>
          <a:endParaRPr lang="zh-TW" altLang="en-US"/>
        </a:p>
      </dgm:t>
    </dgm:pt>
    <dgm:pt modelId="{9C491B04-CD0E-4BD2-ADBB-3C07262BF7F7}" type="pres">
      <dgm:prSet presAssocID="{FA267B6E-50D1-45B1-BEBC-E4CF30247044}" presName="parentText" presStyleLbl="node1" presStyleIdx="1" presStyleCnt="3" custScaleX="14247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C4AD6B-2E7E-444E-A17B-5D47DA202835}" type="pres">
      <dgm:prSet presAssocID="{FA267B6E-50D1-45B1-BEBC-E4CF3024704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B8D481-D58C-4B09-AF23-46C54B6F55F6}" type="pres">
      <dgm:prSet presAssocID="{C885A4CB-830E-471B-87E1-1FE4EE392551}" presName="sp" presStyleCnt="0"/>
      <dgm:spPr/>
      <dgm:t>
        <a:bodyPr/>
        <a:lstStyle/>
        <a:p>
          <a:endParaRPr lang="zh-TW" altLang="en-US"/>
        </a:p>
      </dgm:t>
    </dgm:pt>
    <dgm:pt modelId="{F4C7BB9E-243E-4413-8A0D-90BE8DD97C5D}" type="pres">
      <dgm:prSet presAssocID="{8B03290D-8566-4A9C-927B-90FC1CE5E288}" presName="linNode" presStyleCnt="0"/>
      <dgm:spPr/>
      <dgm:t>
        <a:bodyPr/>
        <a:lstStyle/>
        <a:p>
          <a:endParaRPr lang="zh-TW" altLang="en-US"/>
        </a:p>
      </dgm:t>
    </dgm:pt>
    <dgm:pt modelId="{8B598EF7-584A-4402-920F-0B046330067F}" type="pres">
      <dgm:prSet presAssocID="{8B03290D-8566-4A9C-927B-90FC1CE5E288}" presName="parentText" presStyleLbl="node1" presStyleIdx="2" presStyleCnt="3" custScaleX="14322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EB3FCB-3F98-430F-88CE-7B94ABDB7C61}" type="pres">
      <dgm:prSet presAssocID="{8B03290D-8566-4A9C-927B-90FC1CE5E28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BDBB3E-989C-4EA4-8268-1F600051FF22}" srcId="{FA267B6E-50D1-45B1-BEBC-E4CF30247044}" destId="{73C0BCD8-F2BF-4742-A5E2-E3567E473B49}" srcOrd="2" destOrd="0" parTransId="{FC92530F-0B99-49F3-8BA8-C3545D47E3C1}" sibTransId="{AF3B83A7-73A8-4A16-870B-E80AE41182B7}"/>
    <dgm:cxn modelId="{D1C47A67-E200-40C3-97ED-9E95C5BEBB00}" srcId="{8B03290D-8566-4A9C-927B-90FC1CE5E288}" destId="{94F52CEC-C995-4DA6-B9A5-71E7ADD99EEE}" srcOrd="0" destOrd="0" parTransId="{8DC33E6F-0803-4838-897B-A91EF943D8E5}" sibTransId="{2BB312D6-2ACB-4752-870E-CC40C0306578}"/>
    <dgm:cxn modelId="{C71563CC-F1D4-4D05-96CA-6A4FE3B3CDE8}" type="presOf" srcId="{8B03290D-8566-4A9C-927B-90FC1CE5E288}" destId="{8B598EF7-584A-4402-920F-0B046330067F}" srcOrd="0" destOrd="0" presId="urn:microsoft.com/office/officeart/2005/8/layout/vList5"/>
    <dgm:cxn modelId="{01ED0642-66C3-47E4-B058-735CFB64FF33}" type="presOf" srcId="{94F52CEC-C995-4DA6-B9A5-71E7ADD99EEE}" destId="{82EB3FCB-3F98-430F-88CE-7B94ABDB7C61}" srcOrd="0" destOrd="0" presId="urn:microsoft.com/office/officeart/2005/8/layout/vList5"/>
    <dgm:cxn modelId="{F407934A-E33A-4382-8B89-3C60A74F6563}" srcId="{FA267B6E-50D1-45B1-BEBC-E4CF30247044}" destId="{95710372-5350-4BBA-BCB7-50EB276EEDD3}" srcOrd="1" destOrd="0" parTransId="{F58BC6C8-F303-45EC-AEF7-90C25468D993}" sibTransId="{6F219EA1-8530-4504-96B1-D0AD0B6173E3}"/>
    <dgm:cxn modelId="{5ACECE65-383B-41C0-A37E-EA2ED4B83D39}" srcId="{EED366D2-0D41-4822-A41F-688E05E36F21}" destId="{FA267B6E-50D1-45B1-BEBC-E4CF30247044}" srcOrd="1" destOrd="0" parTransId="{525952EF-602A-4297-9880-36217BF0FDF5}" sibTransId="{C885A4CB-830E-471B-87E1-1FE4EE392551}"/>
    <dgm:cxn modelId="{8E0974B5-52F5-4528-B4C9-0CC149FB0E9D}" type="presOf" srcId="{EED366D2-0D41-4822-A41F-688E05E36F21}" destId="{2069A44C-F59B-44E7-8205-52425FD556B6}" srcOrd="0" destOrd="0" presId="urn:microsoft.com/office/officeart/2005/8/layout/vList5"/>
    <dgm:cxn modelId="{A3664130-EFC3-4C28-89A0-DEBB69841059}" type="presOf" srcId="{95710372-5350-4BBA-BCB7-50EB276EEDD3}" destId="{A0C4AD6B-2E7E-444E-A17B-5D47DA202835}" srcOrd="0" destOrd="1" presId="urn:microsoft.com/office/officeart/2005/8/layout/vList5"/>
    <dgm:cxn modelId="{78BF1323-F784-4B7D-98C3-AAD51C18CE27}" srcId="{EED366D2-0D41-4822-A41F-688E05E36F21}" destId="{7F80C501-18E4-4999-B344-6F475EFA1C3E}" srcOrd="0" destOrd="0" parTransId="{8CDBAB65-AD3F-4CB9-8B4A-3A29B858045C}" sibTransId="{7248F40A-C95E-4C39-8FA0-8518505A87ED}"/>
    <dgm:cxn modelId="{71BC9147-E485-442C-ACBF-722E1DF140CC}" srcId="{FA267B6E-50D1-45B1-BEBC-E4CF30247044}" destId="{3FB91B8A-5845-4C99-9CD4-729ECF69EBF6}" srcOrd="0" destOrd="0" parTransId="{E490F1F1-BB6E-48F3-82E2-CEE96A27D382}" sibTransId="{2A91440B-A508-43CC-83DD-5D30A17A3043}"/>
    <dgm:cxn modelId="{11F21991-B12B-446A-9C14-CD27FA0DDC89}" type="presOf" srcId="{DF16D056-944D-4C8E-976E-5CC00530EFBF}" destId="{395D32C7-7A05-428E-832B-1893E0F3FE42}" srcOrd="0" destOrd="1" presId="urn:microsoft.com/office/officeart/2005/8/layout/vList5"/>
    <dgm:cxn modelId="{E7160EB3-EA3B-428D-AF3C-923E72CCDE39}" srcId="{8B03290D-8566-4A9C-927B-90FC1CE5E288}" destId="{D12F7E04-E933-48FD-B790-6D73EBA2C096}" srcOrd="1" destOrd="0" parTransId="{96992F53-6BB1-4E55-9191-14DB8B77A2CF}" sibTransId="{9E906B82-F2B1-4EF3-B100-67E21EDDD766}"/>
    <dgm:cxn modelId="{825F74E7-5A4A-446A-9477-8C439BADCBD1}" type="presOf" srcId="{7F80C501-18E4-4999-B344-6F475EFA1C3E}" destId="{7C38FA86-6A3C-41C0-AE6D-8AB915AE8EAD}" srcOrd="0" destOrd="0" presId="urn:microsoft.com/office/officeart/2005/8/layout/vList5"/>
    <dgm:cxn modelId="{F518A924-EB82-4DC9-A197-1FA2C76A7C0C}" type="presOf" srcId="{09D74315-6885-407F-93A0-7FDE26E4B236}" destId="{82EB3FCB-3F98-430F-88CE-7B94ABDB7C61}" srcOrd="0" destOrd="2" presId="urn:microsoft.com/office/officeart/2005/8/layout/vList5"/>
    <dgm:cxn modelId="{A969CB4D-86A0-4191-B6B3-32F86492E7CB}" srcId="{8B03290D-8566-4A9C-927B-90FC1CE5E288}" destId="{09D74315-6885-407F-93A0-7FDE26E4B236}" srcOrd="2" destOrd="0" parTransId="{3A9E9888-C02D-47A2-BD7E-8912453592E4}" sibTransId="{4CFC2979-DE43-4204-80E3-7BEC8079E4F7}"/>
    <dgm:cxn modelId="{62ABCB3F-0316-4FF3-9508-A1FD5A30C683}" type="presOf" srcId="{FA267B6E-50D1-45B1-BEBC-E4CF30247044}" destId="{9C491B04-CD0E-4BD2-ADBB-3C07262BF7F7}" srcOrd="0" destOrd="0" presId="urn:microsoft.com/office/officeart/2005/8/layout/vList5"/>
    <dgm:cxn modelId="{94848990-B72F-4AE2-A8C7-ECC7D03939D1}" srcId="{7F80C501-18E4-4999-B344-6F475EFA1C3E}" destId="{DF16D056-944D-4C8E-976E-5CC00530EFBF}" srcOrd="1" destOrd="0" parTransId="{5ACA17A4-0F8F-4FB8-A355-F2AEE976A6E7}" sibTransId="{3B85003F-C65F-4C93-BBE7-C41E0C0F46C9}"/>
    <dgm:cxn modelId="{62C7D2B5-854C-4734-A4F7-3A7D7B14615D}" srcId="{7F80C501-18E4-4999-B344-6F475EFA1C3E}" destId="{08D2651E-9F55-41EA-A2B0-064AA7033CBF}" srcOrd="0" destOrd="0" parTransId="{6872F86A-6101-4D15-8723-C80A14E47687}" sibTransId="{7B35E59C-7E7F-4A9A-9567-AA3A2FFA1CCC}"/>
    <dgm:cxn modelId="{C63BA0EE-4DDC-407F-9174-E46CB5F1F0B8}" srcId="{EED366D2-0D41-4822-A41F-688E05E36F21}" destId="{8B03290D-8566-4A9C-927B-90FC1CE5E288}" srcOrd="2" destOrd="0" parTransId="{A4BD723D-DA0A-49C1-BACD-7C4CC03719B9}" sibTransId="{B82C69D9-A398-46F3-AF61-7F88D27E9806}"/>
    <dgm:cxn modelId="{5902CC71-CC04-4B1A-A0BB-F3C2F450C554}" type="presOf" srcId="{3FB91B8A-5845-4C99-9CD4-729ECF69EBF6}" destId="{A0C4AD6B-2E7E-444E-A17B-5D47DA202835}" srcOrd="0" destOrd="0" presId="urn:microsoft.com/office/officeart/2005/8/layout/vList5"/>
    <dgm:cxn modelId="{389D72A8-1A0C-4879-8F93-674E57C65CFC}" type="presOf" srcId="{08D2651E-9F55-41EA-A2B0-064AA7033CBF}" destId="{395D32C7-7A05-428E-832B-1893E0F3FE42}" srcOrd="0" destOrd="0" presId="urn:microsoft.com/office/officeart/2005/8/layout/vList5"/>
    <dgm:cxn modelId="{6C2D2EA6-1B51-470E-A56D-3DAB3EFE03CF}" type="presOf" srcId="{D12F7E04-E933-48FD-B790-6D73EBA2C096}" destId="{82EB3FCB-3F98-430F-88CE-7B94ABDB7C61}" srcOrd="0" destOrd="1" presId="urn:microsoft.com/office/officeart/2005/8/layout/vList5"/>
    <dgm:cxn modelId="{4AAAD927-1A6D-444F-93EA-55DE27EC2AAE}" type="presOf" srcId="{73C0BCD8-F2BF-4742-A5E2-E3567E473B49}" destId="{A0C4AD6B-2E7E-444E-A17B-5D47DA202835}" srcOrd="0" destOrd="2" presId="urn:microsoft.com/office/officeart/2005/8/layout/vList5"/>
    <dgm:cxn modelId="{1CE40CB0-EC78-47C6-9334-9BACEA371573}" type="presParOf" srcId="{2069A44C-F59B-44E7-8205-52425FD556B6}" destId="{7FC43285-37BD-4BC8-ACFD-FE51AF986BF8}" srcOrd="0" destOrd="0" presId="urn:microsoft.com/office/officeart/2005/8/layout/vList5"/>
    <dgm:cxn modelId="{90238EED-F14C-4F63-A721-4CF622675DF7}" type="presParOf" srcId="{7FC43285-37BD-4BC8-ACFD-FE51AF986BF8}" destId="{7C38FA86-6A3C-41C0-AE6D-8AB915AE8EAD}" srcOrd="0" destOrd="0" presId="urn:microsoft.com/office/officeart/2005/8/layout/vList5"/>
    <dgm:cxn modelId="{28A3AC32-272B-4A44-91BD-6117982AA164}" type="presParOf" srcId="{7FC43285-37BD-4BC8-ACFD-FE51AF986BF8}" destId="{395D32C7-7A05-428E-832B-1893E0F3FE42}" srcOrd="1" destOrd="0" presId="urn:microsoft.com/office/officeart/2005/8/layout/vList5"/>
    <dgm:cxn modelId="{79C02F92-2634-4860-A788-759A8B8F86DC}" type="presParOf" srcId="{2069A44C-F59B-44E7-8205-52425FD556B6}" destId="{A5149EF0-21F8-4D8A-89CC-803C11C36139}" srcOrd="1" destOrd="0" presId="urn:microsoft.com/office/officeart/2005/8/layout/vList5"/>
    <dgm:cxn modelId="{9E46E4E9-EAD4-45CB-B75D-A68C981714E6}" type="presParOf" srcId="{2069A44C-F59B-44E7-8205-52425FD556B6}" destId="{9099D32C-0F89-4A33-96A9-F5F2E2B15DD7}" srcOrd="2" destOrd="0" presId="urn:microsoft.com/office/officeart/2005/8/layout/vList5"/>
    <dgm:cxn modelId="{D5174BF0-0A43-46B4-9065-A4BF62D441F1}" type="presParOf" srcId="{9099D32C-0F89-4A33-96A9-F5F2E2B15DD7}" destId="{9C491B04-CD0E-4BD2-ADBB-3C07262BF7F7}" srcOrd="0" destOrd="0" presId="urn:microsoft.com/office/officeart/2005/8/layout/vList5"/>
    <dgm:cxn modelId="{EDAC3C9D-275A-412C-A093-A34C3E6D6060}" type="presParOf" srcId="{9099D32C-0F89-4A33-96A9-F5F2E2B15DD7}" destId="{A0C4AD6B-2E7E-444E-A17B-5D47DA202835}" srcOrd="1" destOrd="0" presId="urn:microsoft.com/office/officeart/2005/8/layout/vList5"/>
    <dgm:cxn modelId="{32BD8FB5-1C2C-4A9E-8129-DCD92039CEAB}" type="presParOf" srcId="{2069A44C-F59B-44E7-8205-52425FD556B6}" destId="{1AB8D481-D58C-4B09-AF23-46C54B6F55F6}" srcOrd="3" destOrd="0" presId="urn:microsoft.com/office/officeart/2005/8/layout/vList5"/>
    <dgm:cxn modelId="{F1880CB7-73F6-4D73-BA0B-2E17EB7186BB}" type="presParOf" srcId="{2069A44C-F59B-44E7-8205-52425FD556B6}" destId="{F4C7BB9E-243E-4413-8A0D-90BE8DD97C5D}" srcOrd="4" destOrd="0" presId="urn:microsoft.com/office/officeart/2005/8/layout/vList5"/>
    <dgm:cxn modelId="{33B6C616-0B3A-441D-A885-456709D3A94D}" type="presParOf" srcId="{F4C7BB9E-243E-4413-8A0D-90BE8DD97C5D}" destId="{8B598EF7-584A-4402-920F-0B046330067F}" srcOrd="0" destOrd="0" presId="urn:microsoft.com/office/officeart/2005/8/layout/vList5"/>
    <dgm:cxn modelId="{FB3F515E-B54A-498C-9594-58524F02721E}" type="presParOf" srcId="{F4C7BB9E-243E-4413-8A0D-90BE8DD97C5D}" destId="{82EB3FCB-3F98-430F-88CE-7B94ABDB7C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C9185-CDC6-42D2-B4DB-8DBBB5A93906}">
      <dsp:nvSpPr>
        <dsp:cNvPr id="0" name=""/>
        <dsp:cNvSpPr/>
      </dsp:nvSpPr>
      <dsp:spPr>
        <a:xfrm rot="5400000">
          <a:off x="189710" y="2068266"/>
          <a:ext cx="560527" cy="932705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18954-599C-4B27-938B-4F0CBF244BA5}">
      <dsp:nvSpPr>
        <dsp:cNvPr id="0" name=""/>
        <dsp:cNvSpPr/>
      </dsp:nvSpPr>
      <dsp:spPr>
        <a:xfrm>
          <a:off x="96144" y="2346944"/>
          <a:ext cx="842052" cy="73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參與班會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96144" y="2346944"/>
        <a:ext cx="842052" cy="738108"/>
      </dsp:txXfrm>
    </dsp:sp>
    <dsp:sp modelId="{7ABA3280-9C58-4803-84C6-7CC7509EA636}">
      <dsp:nvSpPr>
        <dsp:cNvPr id="0" name=""/>
        <dsp:cNvSpPr/>
      </dsp:nvSpPr>
      <dsp:spPr>
        <a:xfrm>
          <a:off x="779318" y="1999599"/>
          <a:ext cx="158877" cy="15887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5DABCF-664F-4972-BCC5-BEB336A1FD96}">
      <dsp:nvSpPr>
        <dsp:cNvPr id="0" name=""/>
        <dsp:cNvSpPr/>
      </dsp:nvSpPr>
      <dsp:spPr>
        <a:xfrm rot="5400000">
          <a:off x="1220546" y="1813184"/>
          <a:ext cx="560527" cy="932705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2913B-8B5D-4977-A8D6-14D1B9907064}">
      <dsp:nvSpPr>
        <dsp:cNvPr id="0" name=""/>
        <dsp:cNvSpPr/>
      </dsp:nvSpPr>
      <dsp:spPr>
        <a:xfrm>
          <a:off x="1126980" y="2091862"/>
          <a:ext cx="842052" cy="73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關懷與輔導學生身心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1126980" y="2091862"/>
        <a:ext cx="842052" cy="738108"/>
      </dsp:txXfrm>
    </dsp:sp>
    <dsp:sp modelId="{8122D440-7479-42AA-BC0B-ADD802D53F5C}">
      <dsp:nvSpPr>
        <dsp:cNvPr id="0" name=""/>
        <dsp:cNvSpPr/>
      </dsp:nvSpPr>
      <dsp:spPr>
        <a:xfrm>
          <a:off x="1810155" y="1744517"/>
          <a:ext cx="158877" cy="15887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F74483-3C56-4B29-B18D-DD7539D6107C}">
      <dsp:nvSpPr>
        <dsp:cNvPr id="0" name=""/>
        <dsp:cNvSpPr/>
      </dsp:nvSpPr>
      <dsp:spPr>
        <a:xfrm rot="5400000">
          <a:off x="2251383" y="1558103"/>
          <a:ext cx="560527" cy="932705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DC41F-1FD9-4B5A-9900-1E60C73A2807}">
      <dsp:nvSpPr>
        <dsp:cNvPr id="0" name=""/>
        <dsp:cNvSpPr/>
      </dsp:nvSpPr>
      <dsp:spPr>
        <a:xfrm>
          <a:off x="2157817" y="1836781"/>
          <a:ext cx="842052" cy="73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關懷與輔導學生課業狀況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157817" y="1836781"/>
        <a:ext cx="842052" cy="738108"/>
      </dsp:txXfrm>
    </dsp:sp>
    <dsp:sp modelId="{9D0371EB-5E07-4647-89FC-5D40476BD3C2}">
      <dsp:nvSpPr>
        <dsp:cNvPr id="0" name=""/>
        <dsp:cNvSpPr/>
      </dsp:nvSpPr>
      <dsp:spPr>
        <a:xfrm>
          <a:off x="2840991" y="1489436"/>
          <a:ext cx="158877" cy="15887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237A6-7D2C-4EB7-B6ED-C70689BFC2B7}">
      <dsp:nvSpPr>
        <dsp:cNvPr id="0" name=""/>
        <dsp:cNvSpPr/>
      </dsp:nvSpPr>
      <dsp:spPr>
        <a:xfrm rot="5400000">
          <a:off x="3282219" y="1303021"/>
          <a:ext cx="560527" cy="932705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D5FFD-ED04-428B-8394-EE2C31E112B0}">
      <dsp:nvSpPr>
        <dsp:cNvPr id="0" name=""/>
        <dsp:cNvSpPr/>
      </dsp:nvSpPr>
      <dsp:spPr>
        <a:xfrm>
          <a:off x="3188653" y="1581699"/>
          <a:ext cx="842052" cy="73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登錄線上訪談紀錄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3188653" y="1581699"/>
        <a:ext cx="842052" cy="738108"/>
      </dsp:txXfrm>
    </dsp:sp>
    <dsp:sp modelId="{E2425F3C-5404-4203-8AD5-E1619F9B39B9}">
      <dsp:nvSpPr>
        <dsp:cNvPr id="0" name=""/>
        <dsp:cNvSpPr/>
      </dsp:nvSpPr>
      <dsp:spPr>
        <a:xfrm>
          <a:off x="3871827" y="1234354"/>
          <a:ext cx="158877" cy="15887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6DAC8-9E92-492B-95C7-3B277D0D056A}">
      <dsp:nvSpPr>
        <dsp:cNvPr id="0" name=""/>
        <dsp:cNvSpPr/>
      </dsp:nvSpPr>
      <dsp:spPr>
        <a:xfrm rot="5400000">
          <a:off x="4313055" y="1047940"/>
          <a:ext cx="560527" cy="932705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25C73-10E9-48D5-9D25-FD9E682AD424}">
      <dsp:nvSpPr>
        <dsp:cNvPr id="0" name=""/>
        <dsp:cNvSpPr/>
      </dsp:nvSpPr>
      <dsp:spPr>
        <a:xfrm>
          <a:off x="4219489" y="1326618"/>
          <a:ext cx="842052" cy="73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必要時轉介學輔組協助輔導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219489" y="1326618"/>
        <a:ext cx="842052" cy="738108"/>
      </dsp:txXfrm>
    </dsp:sp>
    <dsp:sp modelId="{DC186CF3-269F-4082-BB52-74E38769D105}">
      <dsp:nvSpPr>
        <dsp:cNvPr id="0" name=""/>
        <dsp:cNvSpPr/>
      </dsp:nvSpPr>
      <dsp:spPr>
        <a:xfrm>
          <a:off x="4902664" y="979273"/>
          <a:ext cx="158877" cy="15887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21ABF-EF9E-4FA8-8457-D4C612B326F1}">
      <dsp:nvSpPr>
        <dsp:cNvPr id="0" name=""/>
        <dsp:cNvSpPr/>
      </dsp:nvSpPr>
      <dsp:spPr>
        <a:xfrm rot="5400000">
          <a:off x="5343892" y="792858"/>
          <a:ext cx="560527" cy="932705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5A257-E45A-49EB-A119-2818C9E71028}">
      <dsp:nvSpPr>
        <dsp:cNvPr id="0" name=""/>
        <dsp:cNvSpPr/>
      </dsp:nvSpPr>
      <dsp:spPr>
        <a:xfrm>
          <a:off x="5250326" y="1071536"/>
          <a:ext cx="842052" cy="73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生活方面連結生活導師協同處理</a:t>
          </a:r>
          <a:endParaRPr lang="zh-TW" altLang="en-US" sz="24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5250326" y="1071536"/>
        <a:ext cx="842052" cy="738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B475-309D-4FDC-88F0-8F8EAA257BC9}">
      <dsp:nvSpPr>
        <dsp:cNvPr id="0" name=""/>
        <dsp:cNvSpPr/>
      </dsp:nvSpPr>
      <dsp:spPr>
        <a:xfrm>
          <a:off x="1173442" y="398851"/>
          <a:ext cx="4288218" cy="1489241"/>
        </a:xfrm>
        <a:prstGeom prst="ellipse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94AAF-DE7A-4F1B-94CA-2184F645FDED}">
      <dsp:nvSpPr>
        <dsp:cNvPr id="0" name=""/>
        <dsp:cNvSpPr/>
      </dsp:nvSpPr>
      <dsp:spPr>
        <a:xfrm>
          <a:off x="2908674" y="4045498"/>
          <a:ext cx="831050" cy="531872"/>
        </a:xfrm>
        <a:prstGeom prst="downArrow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BFD0B9-1F12-4152-B8F7-8D1088888BB3}">
      <dsp:nvSpPr>
        <dsp:cNvPr id="0" name=""/>
        <dsp:cNvSpPr/>
      </dsp:nvSpPr>
      <dsp:spPr>
        <a:xfrm>
          <a:off x="1329679" y="4470996"/>
          <a:ext cx="3989040" cy="99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smtClean="0">
              <a:latin typeface="華康中特圓體" panose="020F0809000000000000" pitchFamily="49" charset="-120"/>
              <a:ea typeface="華康中特圓體" panose="020F0809000000000000" pitchFamily="49" charset="-120"/>
            </a:rPr>
            <a:t>導師工作</a:t>
          </a:r>
          <a:endParaRPr lang="zh-TW" altLang="en-US" sz="3000" kern="1200" dirty="0">
            <a:latin typeface="華康中特圓體" panose="020F0809000000000000" pitchFamily="49" charset="-120"/>
            <a:ea typeface="華康中特圓體" panose="020F0809000000000000" pitchFamily="49" charset="-120"/>
          </a:endParaRPr>
        </a:p>
      </dsp:txBody>
      <dsp:txXfrm>
        <a:off x="1329679" y="4470996"/>
        <a:ext cx="3989040" cy="997260"/>
      </dsp:txXfrm>
    </dsp:sp>
    <dsp:sp modelId="{A65A1097-28F7-4743-9CC2-4FDE9857B3C3}">
      <dsp:nvSpPr>
        <dsp:cNvPr id="0" name=""/>
        <dsp:cNvSpPr/>
      </dsp:nvSpPr>
      <dsp:spPr>
        <a:xfrm>
          <a:off x="2732492" y="2003110"/>
          <a:ext cx="1495890" cy="149589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快樂且富意義的工作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951560" y="2222178"/>
        <a:ext cx="1057754" cy="1057754"/>
      </dsp:txXfrm>
    </dsp:sp>
    <dsp:sp modelId="{D3C7AC9F-8AC0-48C7-9C0A-47159F7FFB82}">
      <dsp:nvSpPr>
        <dsp:cNvPr id="0" name=""/>
        <dsp:cNvSpPr/>
      </dsp:nvSpPr>
      <dsp:spPr>
        <a:xfrm>
          <a:off x="1662099" y="880860"/>
          <a:ext cx="1495890" cy="1495890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充滿挑戰熱情的工作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1881167" y="1099928"/>
        <a:ext cx="1057754" cy="1057754"/>
      </dsp:txXfrm>
    </dsp:sp>
    <dsp:sp modelId="{D06016BD-6258-4D69-9117-00AC0A3611F3}">
      <dsp:nvSpPr>
        <dsp:cNvPr id="0" name=""/>
        <dsp:cNvSpPr/>
      </dsp:nvSpPr>
      <dsp:spPr>
        <a:xfrm>
          <a:off x="3191231" y="519187"/>
          <a:ext cx="1495890" cy="1495890"/>
        </a:xfrm>
        <a:prstGeom prst="ellipse">
          <a:avLst/>
        </a:prstGeom>
        <a:solidFill>
          <a:srgbClr val="99CC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學校輔導工作的重心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3410299" y="738255"/>
        <a:ext cx="1057754" cy="1057754"/>
      </dsp:txXfrm>
    </dsp:sp>
    <dsp:sp modelId="{C79218AC-E48D-45E2-9A0D-419D895DC779}">
      <dsp:nvSpPr>
        <dsp:cNvPr id="0" name=""/>
        <dsp:cNvSpPr/>
      </dsp:nvSpPr>
      <dsp:spPr>
        <a:xfrm>
          <a:off x="997259" y="216020"/>
          <a:ext cx="4653880" cy="372310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D32C7-7A05-428E-832B-1893E0F3FE42}">
      <dsp:nvSpPr>
        <dsp:cNvPr id="0" name=""/>
        <dsp:cNvSpPr/>
      </dsp:nvSpPr>
      <dsp:spPr>
        <a:xfrm rot="5400000">
          <a:off x="4246268" y="-1060719"/>
          <a:ext cx="1318083" cy="3774036"/>
        </a:xfrm>
        <a:prstGeom prst="round2SameRect">
          <a:avLst/>
        </a:prstGeom>
        <a:solidFill>
          <a:srgbClr val="92D050">
            <a:alpha val="50196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學校一級預防的中心工作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學生生活學習生涯輔導者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3018292" y="231601"/>
        <a:ext cx="3709692" cy="1189395"/>
      </dsp:txXfrm>
    </dsp:sp>
    <dsp:sp modelId="{7C38FA86-6A3C-41C0-AE6D-8AB915AE8EAD}">
      <dsp:nvSpPr>
        <dsp:cNvPr id="0" name=""/>
        <dsp:cNvSpPr/>
      </dsp:nvSpPr>
      <dsp:spPr>
        <a:xfrm>
          <a:off x="87" y="2496"/>
          <a:ext cx="3018205" cy="1647604"/>
        </a:xfrm>
        <a:prstGeom prst="roundRect">
          <a:avLst/>
        </a:prstGeom>
        <a:solidFill>
          <a:srgbClr val="99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導師工作是學校輔導工作的重心</a:t>
          </a:r>
          <a:endParaRPr lang="zh-TW" altLang="en-US" sz="30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80516" y="82925"/>
        <a:ext cx="2857347" cy="1486746"/>
      </dsp:txXfrm>
    </dsp:sp>
    <dsp:sp modelId="{A0C4AD6B-2E7E-444E-A17B-5D47DA202835}">
      <dsp:nvSpPr>
        <dsp:cNvPr id="0" name=""/>
        <dsp:cNvSpPr/>
      </dsp:nvSpPr>
      <dsp:spPr>
        <a:xfrm rot="5400000">
          <a:off x="4247091" y="671388"/>
          <a:ext cx="1318083" cy="3769790"/>
        </a:xfrm>
        <a:prstGeom prst="round2SameRect">
          <a:avLst/>
        </a:prstGeom>
        <a:solidFill>
          <a:srgbClr val="BFD3E4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師生角色改變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學生差異多元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挑戰促進成長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3021238" y="1961585"/>
        <a:ext cx="3705446" cy="1189395"/>
      </dsp:txXfrm>
    </dsp:sp>
    <dsp:sp modelId="{9C491B04-CD0E-4BD2-ADBB-3C07262BF7F7}">
      <dsp:nvSpPr>
        <dsp:cNvPr id="0" name=""/>
        <dsp:cNvSpPr/>
      </dsp:nvSpPr>
      <dsp:spPr>
        <a:xfrm>
          <a:off x="87" y="1732481"/>
          <a:ext cx="3021150" cy="164760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導師工作是充滿挑戰</a:t>
          </a:r>
          <a:r>
            <a:rPr lang="zh-TW" altLang="en-US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熱情</a:t>
          </a:r>
          <a:r>
            <a:rPr lang="zh-TW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的工作</a:t>
          </a:r>
          <a:endParaRPr lang="zh-TW" altLang="en-US" sz="30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80516" y="1812910"/>
        <a:ext cx="2860292" cy="1486746"/>
      </dsp:txXfrm>
    </dsp:sp>
    <dsp:sp modelId="{82EB3FCB-3F98-430F-88CE-7B94ABDB7C61}">
      <dsp:nvSpPr>
        <dsp:cNvPr id="0" name=""/>
        <dsp:cNvSpPr/>
      </dsp:nvSpPr>
      <dsp:spPr>
        <a:xfrm rot="5400000">
          <a:off x="4251994" y="2405618"/>
          <a:ext cx="1318083" cy="3761300"/>
        </a:xfrm>
        <a:prstGeom prst="round2SameRect">
          <a:avLst/>
        </a:prstGeom>
        <a:solidFill>
          <a:srgbClr val="FFC000">
            <a:alpha val="30196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為學生解惑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助學生成長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助學生成就</a:t>
          </a:r>
          <a:endParaRPr lang="zh-TW" altLang="en-US" sz="22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 rot="-5400000">
        <a:off x="3030386" y="3691570"/>
        <a:ext cx="3696956" cy="1189395"/>
      </dsp:txXfrm>
    </dsp:sp>
    <dsp:sp modelId="{8B598EF7-584A-4402-920F-0B046330067F}">
      <dsp:nvSpPr>
        <dsp:cNvPr id="0" name=""/>
        <dsp:cNvSpPr/>
      </dsp:nvSpPr>
      <dsp:spPr>
        <a:xfrm>
          <a:off x="87" y="3462466"/>
          <a:ext cx="3030298" cy="164760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導師工作是快樂</a:t>
          </a:r>
          <a:r>
            <a:rPr lang="zh-TW" altLang="en-US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且富意義</a:t>
          </a:r>
          <a:r>
            <a:rPr lang="zh-TW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的</a:t>
          </a:r>
          <a:r>
            <a:rPr lang="zh-TW" altLang="en-US" sz="30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工作</a:t>
          </a:r>
          <a:endParaRPr lang="zh-TW" altLang="en-US" sz="30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80516" y="3542895"/>
        <a:ext cx="2869440" cy="1486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dirty="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11E9C14-88D2-4DEF-A6CA-763B5C9A5C4F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dirty="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59FE385-BA68-48BB-A10B-26AC13D54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0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dirty="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351D7DC-47E3-4FF9-BFF3-96F098AF9249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dirty="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Microsoft JhengHei" pitchFamily="34" charset="-12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252E1E8-163C-419A-B15C-990D095C1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JhengHei" pitchFamily="34" charset="-12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JhengHei" pitchFamily="34" charset="-12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JhengHei" pitchFamily="34" charset="-12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JhengHei" pitchFamily="34" charset="-12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JhengHei" pitchFamily="34" charset="-12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>
              <a:ea typeface="Microsoft JhengHei" pitchFamily="34" charset="-12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SzPct val="100000"/>
            </a:pPr>
            <a:fld id="{17304472-EAEC-4C3B-9774-4BA289F6DA9E}" type="slidenum">
              <a:rPr lang="en-US" altLang="zh-TW">
                <a:solidFill>
                  <a:srgbClr val="000000"/>
                </a:solidFill>
                <a:sym typeface="Times New Roman" pitchFamily="18" charset="0"/>
              </a:rPr>
              <a:pPr>
                <a:buSzPct val="100000"/>
              </a:pPr>
              <a:t>1</a:t>
            </a:fld>
            <a:endParaRPr lang="en-US" altLang="zh-TW">
              <a:solidFill>
                <a:srgbClr val="000000"/>
              </a:solidFill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CA4F8-21C9-4362-80B0-660CC7C05D52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FF2AB0-0C31-4C2B-9F5E-685CA7237F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64E3-BDAD-47B0-8E54-43DB66CF8C4D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35690-B3D7-496B-A5D7-B1B7CA7AE4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8A1A9-10EC-4E79-88B2-6C231C609734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3A36B-5C43-47F3-82F3-FD67149D20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F16D4-724F-422A-9D97-55658251A096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FE911-4D42-467A-B1B4-EBA32CA38D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1B7BE-9E11-479A-BE55-337CB4FAEC5B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A4D3DBF-E1B5-4AE9-A4DB-00BFAF48ED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34766-C337-4A0C-B485-36816F116598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4FC3-9497-4DC4-B22E-E9A1BC4D72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493FB-46F9-4914-9CEE-D8383948DE88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66E37-C690-4F9B-A165-07157229D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20C37-9672-4A8C-924F-A6A7D50918D0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88F53-BA44-4294-B10E-B1EE9BAEEF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BD659-5775-415E-AD0B-F0C97BC26E8F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14970-9C91-435C-A442-0CFC445DCA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C1654-A4AF-43E0-B788-6CB746F3515E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EC911-5E77-4A59-B21A-A6E52D6961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C75C0-C510-4721-8A4F-5617C9ECB63E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27C8731-76C4-4DA5-A88F-7A96E5DAF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32892C-D424-401E-B41E-BEED9A25CFE2}" type="datetimeFigureOut">
              <a:rPr lang="en-US" smtClean="0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0B171B5-993F-403C-939D-9C0AADB916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A&#21345;.pdf" TargetMode="External"/><Relationship Id="rId2" Type="http://schemas.openxmlformats.org/officeDocument/2006/relationships/hyperlink" Target="&#24433;&#29255;/TE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24433;&#29255;/&#39340;&#26031;&#27931;&#38656;&#27714;&#38542;&#23652;.ppsx" TargetMode="External"/><Relationship Id="rId4" Type="http://schemas.openxmlformats.org/officeDocument/2006/relationships/hyperlink" Target="&#24433;&#29255;/03-2.&#29399;&#29399;&#33258;&#27578;&#24433;&#29255;(&#36650;&#32974;&#24291;&#21578;)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4433;&#29255;/Pavlov&#24052;&#22827;&#27931;&#22827;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&#36040;&#20271;&#26031;&#36986;&#35328;1030408.pps" TargetMode="External"/><Relationship Id="rId2" Type="http://schemas.openxmlformats.org/officeDocument/2006/relationships/hyperlink" Target="&#24433;&#29255;/&#20581;&#24247;1000.pp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24433;&#29255;/&#32080;&#23130;&#21069;&#24460;&#30340;&#30007;&#22899;1030101.pdf" TargetMode="External"/><Relationship Id="rId4" Type="http://schemas.openxmlformats.org/officeDocument/2006/relationships/hyperlink" Target="&#24433;&#29255;/10--&#26417;&#24503;&#24248;&#8212;&#36339;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4433;&#29255;/&#36039;&#28304;.pp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24433;&#29255;/03_05-10&#21069;&#25885;&#34892;&#28858;.pp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3" y="1052736"/>
            <a:ext cx="8928992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63" name="Subtitle 8"/>
          <p:cNvSpPr>
            <a:spLocks noGrp="1"/>
          </p:cNvSpPr>
          <p:nvPr>
            <p:ph type="subTitle" idx="1"/>
          </p:nvPr>
        </p:nvSpPr>
        <p:spPr>
          <a:xfrm>
            <a:off x="0" y="3708781"/>
            <a:ext cx="9144000" cy="762000"/>
          </a:xfrm>
        </p:spPr>
        <p:txBody>
          <a:bodyPr lIns="0" tIns="0" rIns="0" bIns="0" anchor="ctr"/>
          <a:lstStyle/>
          <a:p>
            <a:r>
              <a:rPr lang="zh-TW" altLang="en-US" sz="4000" dirty="0" smtClean="0">
                <a:solidFill>
                  <a:srgbClr val="000000"/>
                </a:solidFill>
                <a:latin typeface="華康中特圓體"/>
                <a:ea typeface="華康中特圓體"/>
                <a:cs typeface="華康中特圓體"/>
              </a:rPr>
              <a:t>吳 松 林</a:t>
            </a:r>
            <a:endParaRPr lang="en-US" altLang="zh-TW" sz="4000" dirty="0" smtClean="0">
              <a:solidFill>
                <a:srgbClr val="000000"/>
              </a:solidFill>
              <a:latin typeface="華康中特圓體"/>
              <a:ea typeface="華康中特圓體"/>
              <a:cs typeface="華康中特圓體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504" y="958239"/>
            <a:ext cx="8712968" cy="1459725"/>
          </a:xfrm>
          <a:extLst/>
        </p:spPr>
        <p:txBody>
          <a:bodyPr lIns="0" tIns="0" rIns="0" bIns="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4800" dirty="0" smtClean="0">
                <a:solidFill>
                  <a:schemeClr val="bg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導師</a:t>
            </a:r>
            <a:r>
              <a:rPr lang="zh-TW" altLang="zh-TW" sz="4800" dirty="0">
                <a:solidFill>
                  <a:schemeClr val="bg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工作經驗</a:t>
            </a:r>
            <a:r>
              <a:rPr lang="zh-TW" altLang="zh-TW" sz="4800" dirty="0" smtClean="0">
                <a:solidFill>
                  <a:schemeClr val="bg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分享</a:t>
            </a:r>
            <a:endParaRPr lang="zh-TW" altLang="en-US" sz="4800" spc="150" dirty="0"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2427823" y="4542219"/>
            <a:ext cx="4288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2000" dirty="0">
                <a:latin typeface="華康中圓體"/>
                <a:ea typeface="華康中圓體"/>
                <a:cs typeface="華康中圓體"/>
              </a:rPr>
              <a:t>國立高雄師範大學</a:t>
            </a:r>
            <a:endParaRPr kumimoji="0" lang="en-US" altLang="zh-TW" sz="2000" dirty="0">
              <a:latin typeface="華康中圓體"/>
              <a:ea typeface="華康中圓體"/>
              <a:cs typeface="華康中圓體"/>
            </a:endParaRPr>
          </a:p>
          <a:p>
            <a:pPr algn="ctr"/>
            <a:r>
              <a:rPr kumimoji="0" lang="zh-TW" altLang="en-US" sz="2000" dirty="0">
                <a:latin typeface="華康中圓體"/>
                <a:ea typeface="華康中圓體"/>
                <a:cs typeface="華康中圓體"/>
              </a:rPr>
              <a:t>教育學系副教授兼學生輔導中心主任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720724" y="1938106"/>
            <a:ext cx="7595692" cy="38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一</a:t>
            </a: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了解學生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—</a:t>
            </a:r>
            <a:r>
              <a:rPr kumimoji="0" lang="zh-TW" altLang="zh-TW" sz="2600" dirty="0">
                <a:latin typeface="華康中特圓體"/>
                <a:ea typeface="華康中特圓體"/>
                <a:cs typeface="華康中特圓體"/>
              </a:rPr>
              <a:t>了解減少誤解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zh-TW" altLang="en-US" sz="2400" u="sng" dirty="0">
                <a:latin typeface="華康中圓體"/>
                <a:ea typeface="華康中圓體"/>
                <a:cs typeface="華康中圓體"/>
              </a:rPr>
              <a:t>學生特質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：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 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家庭</a:t>
            </a:r>
            <a:r>
              <a:rPr kumimoji="0" lang="zh-TW" altLang="zh-TW" sz="2000" dirty="0">
                <a:latin typeface="華康中圓體"/>
                <a:ea typeface="華康中圓體"/>
                <a:cs typeface="華康中圓體"/>
              </a:rPr>
              <a:t>背景、身心健康、經濟、性向、打工、生活狀況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、</a:t>
            </a:r>
            <a:endParaRPr kumimoji="0" lang="en-US" altLang="zh-TW" sz="2000" dirty="0" smtClean="0">
              <a:latin typeface="華康中圓體"/>
              <a:ea typeface="華康中圓體"/>
              <a:cs typeface="華康中圓體"/>
            </a:endParaRPr>
          </a:p>
          <a:p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  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人格特質</a:t>
            </a:r>
            <a:r>
              <a:rPr kumimoji="0" lang="zh-TW" altLang="zh-TW" sz="2000" dirty="0">
                <a:latin typeface="華康中圓體"/>
                <a:ea typeface="華康中圓體"/>
                <a:cs typeface="華康中圓體"/>
              </a:rPr>
              <a:t>、學習狀況、學習成績、人際關係、網</a:t>
            </a:r>
            <a:r>
              <a:rPr kumimoji="0" lang="zh-TW" altLang="en-US" sz="2000" dirty="0">
                <a:latin typeface="華康中圓體"/>
                <a:ea typeface="華康中圓體"/>
                <a:cs typeface="華康中圓體"/>
              </a:rPr>
              <a:t>路成癮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、</a:t>
            </a:r>
            <a:endParaRPr kumimoji="0" lang="en-US" altLang="zh-TW" sz="2000" dirty="0" smtClean="0">
              <a:latin typeface="華康中圓體"/>
              <a:ea typeface="華康中圓體"/>
              <a:cs typeface="華康中圓體"/>
            </a:endParaRPr>
          </a:p>
          <a:p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 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霸凌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、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需求　　　、想法</a:t>
            </a:r>
            <a:endParaRPr kumimoji="0" lang="en-US" altLang="zh-TW" sz="20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zh-TW" altLang="en-US" sz="2400" u="sng" dirty="0" smtClean="0">
                <a:latin typeface="華康中圓體"/>
                <a:ea typeface="華康中圓體"/>
                <a:cs typeface="華康中圓體"/>
              </a:rPr>
              <a:t>分享</a:t>
            </a:r>
            <a:r>
              <a:rPr kumimoji="0" lang="zh-TW" altLang="en-US" sz="2400" u="sng" dirty="0">
                <a:latin typeface="華康中圓體"/>
                <a:ea typeface="華康中圓體"/>
                <a:cs typeface="華康中圓體"/>
              </a:rPr>
              <a:t>作法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：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　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閱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覽</a:t>
            </a:r>
            <a:r>
              <a:rPr kumimoji="0" lang="zh-TW" altLang="zh-TW" sz="2000" dirty="0">
                <a:latin typeface="華康中圓體"/>
                <a:ea typeface="華康中圓體"/>
                <a:cs typeface="華康中圓體"/>
              </a:rPr>
              <a:t>學生基本資料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表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　　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、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心理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測驗</a:t>
            </a:r>
            <a:r>
              <a:rPr kumimoji="0" lang="zh-TW" altLang="en-US" sz="1400" dirty="0" smtClean="0">
                <a:latin typeface="華康中圓體"/>
                <a:ea typeface="華康中圓體"/>
                <a:cs typeface="華康中圓體"/>
              </a:rPr>
              <a:t>（遠東）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、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上課點名</a:t>
            </a:r>
            <a:endParaRPr kumimoji="0" lang="en-US" altLang="zh-TW" sz="2000" dirty="0" smtClean="0">
              <a:latin typeface="華康中圓體"/>
              <a:ea typeface="華康中圓體"/>
              <a:cs typeface="華康中圓體"/>
            </a:endParaRPr>
          </a:p>
          <a:p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課堂</a:t>
            </a:r>
            <a:r>
              <a:rPr kumimoji="0" lang="zh-TW" altLang="zh-TW" sz="2000" dirty="0">
                <a:latin typeface="華康中圓體"/>
                <a:ea typeface="華康中圓體"/>
                <a:cs typeface="華康中圓體"/>
              </a:rPr>
              <a:t>討論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、</a:t>
            </a:r>
            <a:r>
              <a:rPr kumimoji="0" lang="zh-TW" altLang="en-US" sz="2000" dirty="0" smtClean="0">
                <a:latin typeface="華康中圓體"/>
                <a:ea typeface="華康中圓體"/>
                <a:cs typeface="華康中圓體"/>
              </a:rPr>
              <a:t>分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組</a:t>
            </a:r>
            <a:r>
              <a:rPr kumimoji="0" lang="zh-TW" altLang="zh-TW" sz="2000" dirty="0">
                <a:latin typeface="華康中圓體"/>
                <a:ea typeface="華康中圓體"/>
                <a:cs typeface="華康中圓體"/>
              </a:rPr>
              <a:t>學習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、學習</a:t>
            </a:r>
            <a:r>
              <a:rPr kumimoji="0" lang="zh-TW" altLang="zh-TW" sz="2000" dirty="0">
                <a:latin typeface="華康中圓體"/>
                <a:ea typeface="華康中圓體"/>
                <a:cs typeface="華康中圓體"/>
              </a:rPr>
              <a:t>表現、課外活動、</a:t>
            </a:r>
            <a:r>
              <a:rPr kumimoji="0" lang="zh-TW" altLang="en-US" sz="2000" dirty="0">
                <a:latin typeface="華康中圓體"/>
                <a:ea typeface="華康中圓體"/>
                <a:cs typeface="華康中圓體"/>
              </a:rPr>
              <a:t>師</a:t>
            </a:r>
            <a:r>
              <a:rPr kumimoji="0" lang="zh-TW" altLang="zh-TW" sz="2000" dirty="0">
                <a:latin typeface="華康中圓體"/>
                <a:ea typeface="華康中圓體"/>
                <a:cs typeface="華康中圓體"/>
              </a:rPr>
              <a:t>生</a:t>
            </a:r>
            <a:r>
              <a:rPr kumimoji="0" lang="zh-TW" altLang="zh-TW" sz="2000" dirty="0" smtClean="0">
                <a:latin typeface="華康中圓體"/>
                <a:ea typeface="華康中圓體"/>
                <a:cs typeface="華康中圓體"/>
              </a:rPr>
              <a:t>晤談</a:t>
            </a:r>
            <a:endParaRPr kumimoji="0" lang="zh-TW" altLang="zh-TW" sz="20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250825" y="895367"/>
            <a:ext cx="3776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zh-TW" sz="2800">
                <a:latin typeface="華康超明體"/>
                <a:ea typeface="華康超明體"/>
                <a:cs typeface="華康超明體"/>
              </a:rPr>
              <a:t>導師工作經驗分享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800792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1996" y="908712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788024" y="3933056"/>
            <a:ext cx="792088" cy="400110"/>
            <a:chOff x="4262125" y="3933056"/>
            <a:chExt cx="792088" cy="400110"/>
          </a:xfrm>
        </p:grpSpPr>
        <p:sp>
          <p:nvSpPr>
            <p:cNvPr id="2" name="圓角矩形 1"/>
            <p:cNvSpPr/>
            <p:nvPr/>
          </p:nvSpPr>
          <p:spPr>
            <a:xfrm>
              <a:off x="4283969" y="3972568"/>
              <a:ext cx="77024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>
              <a:hlinkClick r:id="rId2" action="ppaction://hlinkfile"/>
            </p:cNvPr>
            <p:cNvSpPr/>
            <p:nvPr/>
          </p:nvSpPr>
          <p:spPr>
            <a:xfrm>
              <a:off x="4262125" y="3933056"/>
              <a:ext cx="770244" cy="400110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lstStyle/>
            <a:p>
              <a:pPr algn="ctr"/>
              <a:r>
                <a:rPr lang="en-US" altLang="zh-TW" sz="20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TEA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144606" y="4973106"/>
            <a:ext cx="643418" cy="400110"/>
            <a:chOff x="4134702" y="4973106"/>
            <a:chExt cx="513512" cy="400110"/>
          </a:xfrm>
        </p:grpSpPr>
        <p:sp>
          <p:nvSpPr>
            <p:cNvPr id="8" name="圓角矩形 7"/>
            <p:cNvSpPr/>
            <p:nvPr/>
          </p:nvSpPr>
          <p:spPr>
            <a:xfrm>
              <a:off x="4211960" y="5012618"/>
              <a:ext cx="43625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hlinkClick r:id="rId3" action="ppaction://hlinkfile"/>
            </p:cNvPr>
            <p:cNvSpPr/>
            <p:nvPr/>
          </p:nvSpPr>
          <p:spPr>
            <a:xfrm>
              <a:off x="4134702" y="4973106"/>
              <a:ext cx="511976" cy="400110"/>
            </a:xfrm>
            <a:prstGeom prst="rect">
              <a:avLst/>
            </a:prstGeom>
            <a:noFill/>
          </p:spPr>
          <p:txBody>
            <a:bodyPr wrap="square" lIns="198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508104" y="3933056"/>
            <a:ext cx="770244" cy="400110"/>
            <a:chOff x="4809868" y="3933056"/>
            <a:chExt cx="770244" cy="400110"/>
          </a:xfrm>
        </p:grpSpPr>
        <p:sp>
          <p:nvSpPr>
            <p:cNvPr id="14" name="圓角矩形 13"/>
            <p:cNvSpPr/>
            <p:nvPr/>
          </p:nvSpPr>
          <p:spPr>
            <a:xfrm>
              <a:off x="4953884" y="3972568"/>
              <a:ext cx="482212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hlinkClick r:id="rId4" action="ppaction://hlinkfile"/>
            </p:cNvPr>
            <p:cNvSpPr/>
            <p:nvPr/>
          </p:nvSpPr>
          <p:spPr>
            <a:xfrm>
              <a:off x="4809868" y="3933056"/>
              <a:ext cx="770244" cy="400110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lstStyle/>
            <a:p>
              <a:pPr algn="ctr"/>
              <a:r>
                <a:rPr lang="en-US" altLang="zh-TW" sz="20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131840" y="3933056"/>
            <a:ext cx="770244" cy="400110"/>
            <a:chOff x="4809868" y="3933056"/>
            <a:chExt cx="770244" cy="400110"/>
          </a:xfrm>
        </p:grpSpPr>
        <p:sp>
          <p:nvSpPr>
            <p:cNvPr id="21" name="圓角矩形 20"/>
            <p:cNvSpPr/>
            <p:nvPr/>
          </p:nvSpPr>
          <p:spPr>
            <a:xfrm>
              <a:off x="4953884" y="3972568"/>
              <a:ext cx="482212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hlinkClick r:id="rId5" action="ppaction://hlinkpres?slideindex=1&amp;slidetitle="/>
            </p:cNvPr>
            <p:cNvSpPr/>
            <p:nvPr/>
          </p:nvSpPr>
          <p:spPr>
            <a:xfrm>
              <a:off x="4809868" y="3933056"/>
              <a:ext cx="770244" cy="400110"/>
            </a:xfrm>
            <a:prstGeom prst="rect">
              <a:avLst/>
            </a:prstGeom>
            <a:noFill/>
          </p:spPr>
          <p:txBody>
            <a:bodyPr wrap="square" lIns="0" tIns="45720" rIns="0" bIns="45720">
              <a:spAutoFit/>
            </a:bodyPr>
            <a:lstStyle/>
            <a:p>
              <a:pPr algn="ctr"/>
              <a:r>
                <a:rPr lang="en-US" altLang="zh-TW" sz="20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720849" y="2294377"/>
            <a:ext cx="766757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en-US" altLang="zh-TW" sz="2800" dirty="0" smtClean="0"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二</a:t>
            </a: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建立關係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—</a:t>
            </a:r>
            <a:r>
              <a:rPr kumimoji="0" lang="zh-TW" altLang="zh-TW" sz="2600" dirty="0">
                <a:latin typeface="華康中特圓體"/>
                <a:ea typeface="華康中特圓體"/>
                <a:cs typeface="華康中特圓體"/>
              </a:rPr>
              <a:t>幫助學生</a:t>
            </a:r>
            <a:r>
              <a:rPr kumimoji="0" lang="zh-TW" altLang="zh-TW" sz="2600" dirty="0" smtClean="0">
                <a:latin typeface="華康中特圓體"/>
                <a:ea typeface="華康中特圓體"/>
                <a:cs typeface="華康中特圓體"/>
              </a:rPr>
              <a:t>的</a:t>
            </a:r>
            <a:r>
              <a:rPr kumimoji="0" lang="zh-TW" altLang="en-US" sz="2600" dirty="0" smtClean="0">
                <a:latin typeface="華康中特圓體"/>
                <a:ea typeface="華康中特圓體"/>
                <a:cs typeface="華康中特圓體"/>
              </a:rPr>
              <a:t>基礎</a:t>
            </a:r>
            <a:endParaRPr kumimoji="0" lang="zh-TW" altLang="zh-TW" sz="2600" dirty="0">
              <a:latin typeface="華康中特圓體"/>
              <a:ea typeface="華康中特圓體"/>
              <a:cs typeface="華康中特圓體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　　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有關係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沒關係，沒關係有關係</a:t>
            </a:r>
            <a:endParaRPr kumimoji="0" lang="zh-TW" altLang="en-US" sz="24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u="sng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理論</a:t>
            </a:r>
            <a:r>
              <a:rPr kumimoji="0" lang="zh-TW" altLang="en-US" sz="2400" u="sng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基礎</a:t>
            </a:r>
            <a:r>
              <a:rPr kumimoji="0" lang="zh-TW" altLang="en-US" sz="2400" dirty="0" smtClean="0"/>
              <a:t>：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Pavlov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古典制約學習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　　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　　</a:t>
            </a:r>
            <a:r>
              <a:rPr kumimoji="0" lang="zh-TW" altLang="en-US" sz="2400" u="sng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分享</a:t>
            </a:r>
            <a:r>
              <a:rPr kumimoji="0" lang="zh-TW" altLang="en-US" sz="2400" u="sng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作法</a:t>
            </a:r>
            <a:r>
              <a:rPr kumimoji="0" lang="zh-TW" altLang="en-US" sz="2400" dirty="0" smtClean="0"/>
              <a:t>：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上課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互動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、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參與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班會</a:t>
            </a:r>
            <a:r>
              <a:rPr kumimoji="0" lang="zh-TW" altLang="en-US" dirty="0" smtClean="0">
                <a:latin typeface="華康中圓體"/>
                <a:ea typeface="華康中圓體"/>
                <a:cs typeface="華康中圓體"/>
              </a:rPr>
              <a:t>（嘉藥）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、</a:t>
            </a:r>
            <a:endParaRPr kumimoji="0" lang="en-US" altLang="zh-TW" sz="2400" dirty="0" smtClean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　　　　　　　　</a:t>
            </a:r>
            <a:r>
              <a:rPr kumimoji="0" lang="zh-TW" altLang="en-US" sz="1600" dirty="0" smtClean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班級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活動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、師生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晤談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、平時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關心</a:t>
            </a: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250825" y="1075303"/>
            <a:ext cx="3776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zh-TW" sz="2800">
                <a:latin typeface="華康超明體"/>
                <a:ea typeface="華康超明體"/>
                <a:cs typeface="華康超明體"/>
              </a:rPr>
              <a:t>導師工作經驗分享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980728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1996" y="1088648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490813" y="3933056"/>
            <a:ext cx="745483" cy="400110"/>
            <a:chOff x="4139952" y="4973106"/>
            <a:chExt cx="511976" cy="400110"/>
          </a:xfrm>
        </p:grpSpPr>
        <p:sp>
          <p:nvSpPr>
            <p:cNvPr id="7" name="圓角矩形 6"/>
            <p:cNvSpPr/>
            <p:nvPr/>
          </p:nvSpPr>
          <p:spPr>
            <a:xfrm>
              <a:off x="4211960" y="5012618"/>
              <a:ext cx="43625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hlinkClick r:id="rId2" action="ppaction://hlinkfile"/>
            </p:cNvPr>
            <p:cNvSpPr/>
            <p:nvPr/>
          </p:nvSpPr>
          <p:spPr>
            <a:xfrm>
              <a:off x="4139952" y="4973106"/>
              <a:ext cx="511976" cy="400110"/>
            </a:xfrm>
            <a:prstGeom prst="rect">
              <a:avLst/>
            </a:prstGeom>
            <a:noFill/>
          </p:spPr>
          <p:txBody>
            <a:bodyPr wrap="square" lIns="162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6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3"/>
          <p:cNvSpPr>
            <a:spLocks noChangeArrowheads="1"/>
          </p:cNvSpPr>
          <p:nvPr/>
        </p:nvSpPr>
        <p:spPr bwMode="auto">
          <a:xfrm>
            <a:off x="467544" y="1167741"/>
            <a:ext cx="8353425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zh-TW" sz="2800" dirty="0" smtClean="0">
                <a:latin typeface="華康超明體"/>
                <a:ea typeface="華康超明體"/>
                <a:cs typeface="華康超明體"/>
              </a:rPr>
              <a:t> </a:t>
            </a:r>
          </a:p>
          <a:p>
            <a:pPr>
              <a:spcAft>
                <a:spcPts val="600"/>
              </a:spcAft>
            </a:pPr>
            <a:r>
              <a:rPr kumimoji="0" lang="zh-TW" altLang="en-US" sz="2400" dirty="0">
                <a:latin typeface="華康超明體"/>
                <a:ea typeface="華康超明體"/>
                <a:cs typeface="華康超明體"/>
              </a:rPr>
              <a:t> </a:t>
            </a:r>
            <a:r>
              <a:rPr kumimoji="0" lang="zh-TW" altLang="en-US" sz="2400" dirty="0" smtClean="0">
                <a:latin typeface="華康超明體"/>
                <a:ea typeface="華康超明體"/>
                <a:cs typeface="華康超明體"/>
              </a:rPr>
              <a:t>   </a:t>
            </a:r>
            <a:r>
              <a:rPr kumimoji="0" lang="en-US" altLang="zh-TW" sz="2400" dirty="0" smtClean="0">
                <a:latin typeface="華康超明體"/>
                <a:ea typeface="華康超明體"/>
                <a:cs typeface="華康超明體"/>
              </a:rPr>
              <a:t>1.</a:t>
            </a:r>
            <a:r>
              <a:rPr kumimoji="0" lang="zh-TW" altLang="en-US" sz="2400" dirty="0" smtClean="0">
                <a:latin typeface="華康超明體"/>
                <a:ea typeface="華康超明體"/>
                <a:cs typeface="華康超明體"/>
              </a:rPr>
              <a:t>生活</a:t>
            </a:r>
            <a:endParaRPr kumimoji="0" lang="zh-TW" altLang="zh-TW" sz="2400" dirty="0">
              <a:latin typeface="華康超明體"/>
              <a:ea typeface="華康超明體"/>
              <a:cs typeface="華康超明體"/>
            </a:endParaRPr>
          </a:p>
          <a:p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經濟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弱勢學生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工讀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機會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，申請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獎助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學金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、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愛心餐券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身心健康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不佳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建議就醫、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休學</a:t>
            </a:r>
            <a:endParaRPr lang="zh-TW" altLang="zh-TW" u="sng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人際關係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不佳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分組討論、同儕協助</a:t>
            </a:r>
          </a:p>
          <a:p>
            <a:pPr>
              <a:spcBef>
                <a:spcPts val="600"/>
              </a:spcBef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情感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出現狀況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尊重學生、分享經驗、鼓勵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求助</a:t>
            </a:r>
            <a:endParaRPr kumimoji="0" lang="en-US" altLang="zh-TW" sz="1600" dirty="0" smtClean="0">
              <a:solidFill>
                <a:srgbClr val="FF0000"/>
              </a:solidFill>
              <a:latin typeface="華康中圓體"/>
              <a:ea typeface="華康中圓體"/>
              <a:cs typeface="華康中圓體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en-US" altLang="zh-TW" sz="2400" dirty="0">
                <a:latin typeface="華康超明體"/>
                <a:ea typeface="華康超明體"/>
                <a:cs typeface="華康超明體"/>
              </a:rPr>
              <a:t>2.</a:t>
            </a:r>
            <a:r>
              <a:rPr kumimoji="0" lang="zh-TW" altLang="en-US" sz="2400" dirty="0">
                <a:latin typeface="華康超明體"/>
                <a:ea typeface="華康超明體"/>
                <a:cs typeface="華康超明體"/>
              </a:rPr>
              <a:t>學習</a:t>
            </a:r>
            <a:endParaRPr kumimoji="0" lang="en-US" altLang="zh-TW" sz="2400" dirty="0">
              <a:latin typeface="華康超明體"/>
              <a:ea typeface="華康超明體"/>
              <a:cs typeface="華康超明體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學科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基礎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不佳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補救教學、家教協助、同儕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協助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            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（研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究生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學電腦）、系所支援</a:t>
            </a:r>
          </a:p>
          <a:p>
            <a:pPr>
              <a:spcBef>
                <a:spcPts val="0"/>
              </a:spcBef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學術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性向不符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休學、轉學、重考</a:t>
            </a:r>
          </a:p>
          <a:p>
            <a:pPr>
              <a:spcBef>
                <a:spcPts val="600"/>
              </a:spcBef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</a:t>
            </a:r>
            <a:r>
              <a:rPr kumimoji="0" lang="en-US" altLang="zh-TW" sz="2400" dirty="0">
                <a:latin typeface="華康超明體"/>
                <a:ea typeface="華康超明體"/>
                <a:cs typeface="華康超明體"/>
              </a:rPr>
              <a:t>3.</a:t>
            </a:r>
            <a:r>
              <a:rPr kumimoji="0" lang="zh-TW" altLang="en-US" sz="2400" dirty="0">
                <a:latin typeface="華康超明體"/>
                <a:ea typeface="華康超明體"/>
                <a:cs typeface="華康超明體"/>
              </a:rPr>
              <a:t>生涯</a:t>
            </a:r>
            <a:r>
              <a:rPr kumimoji="0" lang="en-US" altLang="zh-TW" sz="2400" dirty="0">
                <a:latin typeface="華康超明體"/>
                <a:ea typeface="華康超明體"/>
                <a:cs typeface="華康超明體"/>
              </a:rPr>
              <a:t> </a:t>
            </a:r>
            <a:endParaRPr kumimoji="0" lang="zh-TW" altLang="zh-TW" sz="2400" dirty="0">
              <a:latin typeface="華康超明體"/>
              <a:ea typeface="華康超明體"/>
              <a:cs typeface="華康超明體"/>
            </a:endParaRPr>
          </a:p>
          <a:p>
            <a:pPr>
              <a:spcBef>
                <a:spcPts val="0"/>
              </a:spcBef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升學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就業茫然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邀請學長姊或業界到班會座談或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演講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760" y="260648"/>
            <a:ext cx="8928992" cy="731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29988" y="365026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1167741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三</a:t>
            </a:r>
            <a:r>
              <a:rPr kumimoji="0" lang="en-US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幫助學生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5868144" y="2564904"/>
            <a:ext cx="745483" cy="400110"/>
            <a:chOff x="4139952" y="4973106"/>
            <a:chExt cx="511976" cy="400110"/>
          </a:xfrm>
        </p:grpSpPr>
        <p:sp>
          <p:nvSpPr>
            <p:cNvPr id="7" name="圓角矩形 6"/>
            <p:cNvSpPr/>
            <p:nvPr/>
          </p:nvSpPr>
          <p:spPr>
            <a:xfrm>
              <a:off x="4211960" y="5012618"/>
              <a:ext cx="43625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hlinkClick r:id="rId2" action="ppaction://hlinkpres?slideindex=1&amp;slidetitle="/>
            </p:cNvPr>
            <p:cNvSpPr/>
            <p:nvPr/>
          </p:nvSpPr>
          <p:spPr>
            <a:xfrm>
              <a:off x="4139952" y="4973106"/>
              <a:ext cx="511976" cy="400110"/>
            </a:xfrm>
            <a:prstGeom prst="rect">
              <a:avLst/>
            </a:prstGeom>
            <a:noFill/>
          </p:spPr>
          <p:txBody>
            <a:bodyPr wrap="square" lIns="162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613627" y="2564904"/>
            <a:ext cx="745483" cy="400110"/>
            <a:chOff x="4139952" y="4973106"/>
            <a:chExt cx="511976" cy="400110"/>
          </a:xfrm>
        </p:grpSpPr>
        <p:sp>
          <p:nvSpPr>
            <p:cNvPr id="10" name="圓角矩形 9"/>
            <p:cNvSpPr/>
            <p:nvPr/>
          </p:nvSpPr>
          <p:spPr>
            <a:xfrm>
              <a:off x="4211960" y="5012618"/>
              <a:ext cx="43625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hlinkClick r:id="rId3" action="ppaction://hlinkpres?slideindex=1&amp;slidetitle="/>
            </p:cNvPr>
            <p:cNvSpPr/>
            <p:nvPr/>
          </p:nvSpPr>
          <p:spPr>
            <a:xfrm>
              <a:off x="4139952" y="4973106"/>
              <a:ext cx="511976" cy="400110"/>
            </a:xfrm>
            <a:prstGeom prst="rect">
              <a:avLst/>
            </a:prstGeom>
            <a:noFill/>
          </p:spPr>
          <p:txBody>
            <a:bodyPr wrap="square" lIns="162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028384" y="3460938"/>
            <a:ext cx="745483" cy="400110"/>
            <a:chOff x="4139952" y="4973106"/>
            <a:chExt cx="511976" cy="400110"/>
          </a:xfrm>
        </p:grpSpPr>
        <p:sp>
          <p:nvSpPr>
            <p:cNvPr id="13" name="圓角矩形 12"/>
            <p:cNvSpPr/>
            <p:nvPr/>
          </p:nvSpPr>
          <p:spPr>
            <a:xfrm>
              <a:off x="4211960" y="5012618"/>
              <a:ext cx="43625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hlinkClick r:id="rId4" action="ppaction://hlinkfile"/>
            </p:cNvPr>
            <p:cNvSpPr/>
            <p:nvPr/>
          </p:nvSpPr>
          <p:spPr>
            <a:xfrm>
              <a:off x="4139952" y="4973106"/>
              <a:ext cx="511976" cy="400110"/>
            </a:xfrm>
            <a:prstGeom prst="rect">
              <a:avLst/>
            </a:prstGeom>
            <a:noFill/>
          </p:spPr>
          <p:txBody>
            <a:bodyPr wrap="square" lIns="162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8028384" y="3933056"/>
            <a:ext cx="745483" cy="400110"/>
            <a:chOff x="4139952" y="4973106"/>
            <a:chExt cx="511976" cy="400110"/>
          </a:xfrm>
        </p:grpSpPr>
        <p:sp>
          <p:nvSpPr>
            <p:cNvPr id="16" name="圓角矩形 15"/>
            <p:cNvSpPr/>
            <p:nvPr/>
          </p:nvSpPr>
          <p:spPr>
            <a:xfrm>
              <a:off x="4211960" y="5012618"/>
              <a:ext cx="43625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hlinkClick r:id="rId5" action="ppaction://hlinkfile"/>
            </p:cNvPr>
            <p:cNvSpPr/>
            <p:nvPr/>
          </p:nvSpPr>
          <p:spPr>
            <a:xfrm>
              <a:off x="4139952" y="4973106"/>
              <a:ext cx="511976" cy="400110"/>
            </a:xfrm>
            <a:prstGeom prst="rect">
              <a:avLst/>
            </a:prstGeom>
            <a:noFill/>
          </p:spPr>
          <p:txBody>
            <a:bodyPr wrap="square" lIns="162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TW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3"/>
          <p:cNvSpPr>
            <a:spLocks noChangeArrowheads="1"/>
          </p:cNvSpPr>
          <p:nvPr/>
        </p:nvSpPr>
        <p:spPr bwMode="auto">
          <a:xfrm>
            <a:off x="827584" y="2870934"/>
            <a:ext cx="7560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重要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他人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對自己有影響力、個人在乎的人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看到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亮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點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給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學生信心、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希望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、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關愛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、勇氣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善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用期待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比馬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龍</a:t>
            </a:r>
            <a:endParaRPr kumimoji="0" lang="en-US" altLang="zh-TW" sz="2400" dirty="0" smtClean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　　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鼓勵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面對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挑戰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善用媒體資訊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　　 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942479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01996" y="1050399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3630" y="2114272"/>
            <a:ext cx="2884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kumimoji="0" lang="en-US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四</a:t>
            </a:r>
            <a:r>
              <a:rPr kumimoji="0" lang="en-US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solidFill>
                  <a:prstClr val="black"/>
                </a:solidFill>
                <a:latin typeface="華康超明體"/>
                <a:ea typeface="華康超明體"/>
                <a:cs typeface="華康超明體"/>
              </a:rPr>
              <a:t>鼓勵學生</a:t>
            </a:r>
            <a:endParaRPr kumimoji="0" lang="zh-TW" altLang="zh-TW" sz="2800" dirty="0">
              <a:solidFill>
                <a:prstClr val="black"/>
              </a:solidFill>
              <a:latin typeface="華康超明體"/>
              <a:ea typeface="華康超明體"/>
              <a:cs typeface="華康超明體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222921" y="4653136"/>
            <a:ext cx="745483" cy="400110"/>
            <a:chOff x="4139952" y="4973106"/>
            <a:chExt cx="511976" cy="400110"/>
          </a:xfrm>
        </p:grpSpPr>
        <p:sp>
          <p:nvSpPr>
            <p:cNvPr id="7" name="圓角矩形 6"/>
            <p:cNvSpPr/>
            <p:nvPr/>
          </p:nvSpPr>
          <p:spPr>
            <a:xfrm>
              <a:off x="4211960" y="5012618"/>
              <a:ext cx="43625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hlinkClick r:id="rId2" action="ppaction://hlinkpres?slideindex=1&amp;slidetitle="/>
            </p:cNvPr>
            <p:cNvSpPr/>
            <p:nvPr/>
          </p:nvSpPr>
          <p:spPr>
            <a:xfrm>
              <a:off x="4139952" y="4973106"/>
              <a:ext cx="511976" cy="400110"/>
            </a:xfrm>
            <a:prstGeom prst="rect">
              <a:avLst/>
            </a:prstGeom>
            <a:noFill/>
          </p:spPr>
          <p:txBody>
            <a:bodyPr wrap="square" lIns="162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7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900113" y="908621"/>
            <a:ext cx="377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zh-TW" sz="2800">
                <a:latin typeface="華康超明體"/>
                <a:ea typeface="華康超明體"/>
                <a:cs typeface="華康超明體"/>
              </a:rPr>
              <a:t>導師工作經驗分享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858764" y="2116926"/>
            <a:ext cx="7817692" cy="3832354"/>
            <a:chOff x="1146796" y="2020389"/>
            <a:chExt cx="7817692" cy="3832354"/>
          </a:xfrm>
        </p:grpSpPr>
        <p:sp>
          <p:nvSpPr>
            <p:cNvPr id="3" name="手繪多邊形 2"/>
            <p:cNvSpPr/>
            <p:nvPr/>
          </p:nvSpPr>
          <p:spPr>
            <a:xfrm>
              <a:off x="5108381" y="4396652"/>
              <a:ext cx="3856107" cy="1300480"/>
            </a:xfrm>
            <a:custGeom>
              <a:avLst/>
              <a:gdLst>
                <a:gd name="connsiteX0" fmla="*/ 0 w 3568075"/>
                <a:gd name="connsiteY0" fmla="*/ 130048 h 1300480"/>
                <a:gd name="connsiteX1" fmla="*/ 130048 w 3568075"/>
                <a:gd name="connsiteY1" fmla="*/ 0 h 1300480"/>
                <a:gd name="connsiteX2" fmla="*/ 3438027 w 3568075"/>
                <a:gd name="connsiteY2" fmla="*/ 0 h 1300480"/>
                <a:gd name="connsiteX3" fmla="*/ 3568075 w 3568075"/>
                <a:gd name="connsiteY3" fmla="*/ 130048 h 1300480"/>
                <a:gd name="connsiteX4" fmla="*/ 3568075 w 3568075"/>
                <a:gd name="connsiteY4" fmla="*/ 1170432 h 1300480"/>
                <a:gd name="connsiteX5" fmla="*/ 3438027 w 3568075"/>
                <a:gd name="connsiteY5" fmla="*/ 1300480 h 1300480"/>
                <a:gd name="connsiteX6" fmla="*/ 130048 w 3568075"/>
                <a:gd name="connsiteY6" fmla="*/ 1300480 h 1300480"/>
                <a:gd name="connsiteX7" fmla="*/ 0 w 3568075"/>
                <a:gd name="connsiteY7" fmla="*/ 1170432 h 1300480"/>
                <a:gd name="connsiteX8" fmla="*/ 0 w 3568075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8075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3438027" y="0"/>
                  </a:lnTo>
                  <a:cubicBezTo>
                    <a:pt x="3509851" y="0"/>
                    <a:pt x="3568075" y="58224"/>
                    <a:pt x="3568075" y="130048"/>
                  </a:cubicBezTo>
                  <a:lnTo>
                    <a:pt x="3568075" y="1170432"/>
                  </a:lnTo>
                  <a:cubicBezTo>
                    <a:pt x="3568075" y="1242256"/>
                    <a:pt x="3509851" y="1300480"/>
                    <a:pt x="3438027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olidFill>
              <a:srgbClr val="0070C0">
                <a:alpha val="50196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190" tIns="252000" rIns="104767" bIns="10476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高關懷學生需</a:t>
              </a:r>
              <a:r>
                <a:rPr lang="en-US" altLang="zh-TW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“</a:t>
              </a: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轉診</a:t>
              </a:r>
              <a:r>
                <a:rPr lang="en-US" altLang="zh-TW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”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轉介時機</a:t>
              </a:r>
              <a:r>
                <a:rPr lang="zh-TW" altLang="en-US" sz="20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很重要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146796" y="4396652"/>
              <a:ext cx="3167576" cy="1300480"/>
            </a:xfrm>
            <a:custGeom>
              <a:avLst/>
              <a:gdLst>
                <a:gd name="connsiteX0" fmla="*/ 0 w 3167576"/>
                <a:gd name="connsiteY0" fmla="*/ 130048 h 1300480"/>
                <a:gd name="connsiteX1" fmla="*/ 130048 w 3167576"/>
                <a:gd name="connsiteY1" fmla="*/ 0 h 1300480"/>
                <a:gd name="connsiteX2" fmla="*/ 3037528 w 3167576"/>
                <a:gd name="connsiteY2" fmla="*/ 0 h 1300480"/>
                <a:gd name="connsiteX3" fmla="*/ 3167576 w 3167576"/>
                <a:gd name="connsiteY3" fmla="*/ 130048 h 1300480"/>
                <a:gd name="connsiteX4" fmla="*/ 3167576 w 3167576"/>
                <a:gd name="connsiteY4" fmla="*/ 1170432 h 1300480"/>
                <a:gd name="connsiteX5" fmla="*/ 3037528 w 3167576"/>
                <a:gd name="connsiteY5" fmla="*/ 1300480 h 1300480"/>
                <a:gd name="connsiteX6" fmla="*/ 130048 w 3167576"/>
                <a:gd name="connsiteY6" fmla="*/ 1300480 h 1300480"/>
                <a:gd name="connsiteX7" fmla="*/ 0 w 3167576"/>
                <a:gd name="connsiteY7" fmla="*/ 1170432 h 1300480"/>
                <a:gd name="connsiteX8" fmla="*/ 0 w 3167576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7576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3037528" y="0"/>
                  </a:lnTo>
                  <a:cubicBezTo>
                    <a:pt x="3109352" y="0"/>
                    <a:pt x="3167576" y="58224"/>
                    <a:pt x="3167576" y="130048"/>
                  </a:cubicBezTo>
                  <a:lnTo>
                    <a:pt x="3167576" y="1170432"/>
                  </a:lnTo>
                  <a:cubicBezTo>
                    <a:pt x="3167576" y="1242256"/>
                    <a:pt x="3109352" y="1300480"/>
                    <a:pt x="3037528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olidFill>
              <a:srgbClr val="008080">
                <a:alpha val="50196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67" tIns="396000" rIns="1055040" bIns="10476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善用學校資源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團隊合作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4963220" y="2020389"/>
              <a:ext cx="3785244" cy="1300480"/>
            </a:xfrm>
            <a:custGeom>
              <a:avLst/>
              <a:gdLst>
                <a:gd name="connsiteX0" fmla="*/ 0 w 2903293"/>
                <a:gd name="connsiteY0" fmla="*/ 130048 h 1300480"/>
                <a:gd name="connsiteX1" fmla="*/ 130048 w 2903293"/>
                <a:gd name="connsiteY1" fmla="*/ 0 h 1300480"/>
                <a:gd name="connsiteX2" fmla="*/ 2773245 w 2903293"/>
                <a:gd name="connsiteY2" fmla="*/ 0 h 1300480"/>
                <a:gd name="connsiteX3" fmla="*/ 2903293 w 2903293"/>
                <a:gd name="connsiteY3" fmla="*/ 130048 h 1300480"/>
                <a:gd name="connsiteX4" fmla="*/ 2903293 w 2903293"/>
                <a:gd name="connsiteY4" fmla="*/ 1170432 h 1300480"/>
                <a:gd name="connsiteX5" fmla="*/ 2773245 w 2903293"/>
                <a:gd name="connsiteY5" fmla="*/ 1300480 h 1300480"/>
                <a:gd name="connsiteX6" fmla="*/ 130048 w 2903293"/>
                <a:gd name="connsiteY6" fmla="*/ 1300480 h 1300480"/>
                <a:gd name="connsiteX7" fmla="*/ 0 w 2903293"/>
                <a:gd name="connsiteY7" fmla="*/ 1170432 h 1300480"/>
                <a:gd name="connsiteX8" fmla="*/ 0 w 2903293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293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2773245" y="0"/>
                  </a:lnTo>
                  <a:cubicBezTo>
                    <a:pt x="2845069" y="0"/>
                    <a:pt x="2903293" y="58224"/>
                    <a:pt x="2903293" y="130048"/>
                  </a:cubicBezTo>
                  <a:lnTo>
                    <a:pt x="2903293" y="1170432"/>
                  </a:lnTo>
                  <a:cubicBezTo>
                    <a:pt x="2903293" y="1242256"/>
                    <a:pt x="2845069" y="1300480"/>
                    <a:pt x="2773245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olidFill>
              <a:srgbClr val="FF6600">
                <a:alpha val="50196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5755" tIns="180000" rIns="104767" bIns="42988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幫助有緣人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善用學生資源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146796" y="2092396"/>
              <a:ext cx="2749008" cy="1300480"/>
            </a:xfrm>
            <a:custGeom>
              <a:avLst/>
              <a:gdLst>
                <a:gd name="connsiteX0" fmla="*/ 0 w 2749008"/>
                <a:gd name="connsiteY0" fmla="*/ 130048 h 1300480"/>
                <a:gd name="connsiteX1" fmla="*/ 130048 w 2749008"/>
                <a:gd name="connsiteY1" fmla="*/ 0 h 1300480"/>
                <a:gd name="connsiteX2" fmla="*/ 2618960 w 2749008"/>
                <a:gd name="connsiteY2" fmla="*/ 0 h 1300480"/>
                <a:gd name="connsiteX3" fmla="*/ 2749008 w 2749008"/>
                <a:gd name="connsiteY3" fmla="*/ 130048 h 1300480"/>
                <a:gd name="connsiteX4" fmla="*/ 2749008 w 2749008"/>
                <a:gd name="connsiteY4" fmla="*/ 1170432 h 1300480"/>
                <a:gd name="connsiteX5" fmla="*/ 2618960 w 2749008"/>
                <a:gd name="connsiteY5" fmla="*/ 1300480 h 1300480"/>
                <a:gd name="connsiteX6" fmla="*/ 130048 w 2749008"/>
                <a:gd name="connsiteY6" fmla="*/ 1300480 h 1300480"/>
                <a:gd name="connsiteX7" fmla="*/ 0 w 2749008"/>
                <a:gd name="connsiteY7" fmla="*/ 1170432 h 1300480"/>
                <a:gd name="connsiteX8" fmla="*/ 0 w 2749008"/>
                <a:gd name="connsiteY8" fmla="*/ 130048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008" h="1300480">
                  <a:moveTo>
                    <a:pt x="0" y="130048"/>
                  </a:moveTo>
                  <a:cubicBezTo>
                    <a:pt x="0" y="58224"/>
                    <a:pt x="58224" y="0"/>
                    <a:pt x="130048" y="0"/>
                  </a:cubicBezTo>
                  <a:lnTo>
                    <a:pt x="2618960" y="0"/>
                  </a:lnTo>
                  <a:cubicBezTo>
                    <a:pt x="2690784" y="0"/>
                    <a:pt x="2749008" y="58224"/>
                    <a:pt x="2749008" y="130048"/>
                  </a:cubicBezTo>
                  <a:lnTo>
                    <a:pt x="2749008" y="1170432"/>
                  </a:lnTo>
                  <a:cubicBezTo>
                    <a:pt x="2749008" y="1242256"/>
                    <a:pt x="2690784" y="1300480"/>
                    <a:pt x="2618960" y="1300480"/>
                  </a:cubicBezTo>
                  <a:lnTo>
                    <a:pt x="130048" y="1300480"/>
                  </a:lnTo>
                  <a:cubicBezTo>
                    <a:pt x="58224" y="1300480"/>
                    <a:pt x="0" y="1242256"/>
                    <a:pt x="0" y="1170432"/>
                  </a:cubicBezTo>
                  <a:lnTo>
                    <a:pt x="0" y="130048"/>
                  </a:lnTo>
                  <a:close/>
                </a:path>
              </a:pathLst>
            </a:custGeom>
            <a:solidFill>
              <a:srgbClr val="FF5050">
                <a:alpha val="50196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67" tIns="324000" rIns="929470" bIns="42988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積極面對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化解衝突</a:t>
              </a:r>
              <a:endParaRPr lang="zh-TW" altLang="en-US" sz="20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2874836" y="2252039"/>
              <a:ext cx="1759712" cy="1759712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544" tIns="714544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8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面對挑戰</a:t>
              </a:r>
              <a:endParaRPr lang="zh-TW" altLang="en-US" sz="28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715827" y="2252039"/>
              <a:ext cx="1759712" cy="1759712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0"/>
                  </a:moveTo>
                  <a:cubicBezTo>
                    <a:pt x="971862" y="0"/>
                    <a:pt x="1759712" y="787850"/>
                    <a:pt x="1759712" y="1759712"/>
                  </a:cubicBezTo>
                  <a:lnTo>
                    <a:pt x="0" y="1759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714544" rIns="714544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8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師生共助</a:t>
              </a:r>
              <a:endParaRPr lang="zh-TW" altLang="en-US" sz="28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 rot="21600000">
              <a:off x="4715827" y="4093030"/>
              <a:ext cx="1759712" cy="1759713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0"/>
                  </a:moveTo>
                  <a:cubicBezTo>
                    <a:pt x="1759712" y="971862"/>
                    <a:pt x="971862" y="1759712"/>
                    <a:pt x="0" y="1759712"/>
                  </a:cubicBezTo>
                  <a:lnTo>
                    <a:pt x="0" y="0"/>
                  </a:lnTo>
                  <a:lnTo>
                    <a:pt x="1759712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7" rIns="714544" bIns="71454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8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轉介服務</a:t>
              </a:r>
              <a:endParaRPr lang="zh-TW" altLang="en-US" sz="28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 rot="21600000">
              <a:off x="2874836" y="4093031"/>
              <a:ext cx="1759712" cy="1759712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1759712"/>
                  </a:moveTo>
                  <a:cubicBezTo>
                    <a:pt x="787850" y="1759712"/>
                    <a:pt x="0" y="971862"/>
                    <a:pt x="0" y="0"/>
                  </a:cubicBezTo>
                  <a:lnTo>
                    <a:pt x="1759712" y="0"/>
                  </a:lnTo>
                  <a:lnTo>
                    <a:pt x="1759712" y="1759712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544" tIns="199136" rIns="199135" bIns="71454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800" kern="12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同仁互助</a:t>
              </a:r>
              <a:endParaRPr lang="zh-TW" altLang="en-US" sz="2800" kern="12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14" name="圓形箭號 13"/>
            <p:cNvSpPr/>
            <p:nvPr/>
          </p:nvSpPr>
          <p:spPr>
            <a:xfrm>
              <a:off x="4371404" y="3686638"/>
              <a:ext cx="607568" cy="528320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圓形箭號 14"/>
            <p:cNvSpPr/>
            <p:nvPr/>
          </p:nvSpPr>
          <p:spPr>
            <a:xfrm rot="10800000">
              <a:off x="4371404" y="3889838"/>
              <a:ext cx="607568" cy="528320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矩形 3"/>
          <p:cNvSpPr/>
          <p:nvPr/>
        </p:nvSpPr>
        <p:spPr>
          <a:xfrm>
            <a:off x="107504" y="656776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01996" y="764696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1098550" y="1707480"/>
            <a:ext cx="7218363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五</a:t>
            </a: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面對挑戰</a:t>
            </a: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積極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面對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鼓勵正向挑戰者、關懷負向挑戰者</a:t>
            </a: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化解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衝突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師生衝突  同學衝突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spcAft>
                <a:spcPts val="600"/>
              </a:spcAft>
            </a:pP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六</a:t>
            </a: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師生共助</a:t>
            </a: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幫助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有緣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人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佛渡有緣人，不放棄任何人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用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學生資源</a:t>
            </a: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通報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與抓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耙子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多宣導   除疑慮   減壓力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612185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01996" y="720105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622715" y="3024477"/>
            <a:ext cx="541573" cy="404523"/>
            <a:chOff x="4092325" y="4973106"/>
            <a:chExt cx="400004" cy="404523"/>
          </a:xfrm>
        </p:grpSpPr>
        <p:sp>
          <p:nvSpPr>
            <p:cNvPr id="6" name="圓角矩形 5"/>
            <p:cNvSpPr/>
            <p:nvPr/>
          </p:nvSpPr>
          <p:spPr>
            <a:xfrm>
              <a:off x="4092325" y="5017031"/>
              <a:ext cx="400004" cy="360598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hlinkClick r:id="rId2" action="ppaction://hlinkpres?slideindex=1&amp;slidetitle="/>
            </p:cNvPr>
            <p:cNvSpPr/>
            <p:nvPr/>
          </p:nvSpPr>
          <p:spPr>
            <a:xfrm>
              <a:off x="4120035" y="4973106"/>
              <a:ext cx="289519" cy="400110"/>
            </a:xfrm>
            <a:prstGeom prst="rect">
              <a:avLst/>
            </a:prstGeom>
            <a:noFill/>
          </p:spPr>
          <p:txBody>
            <a:bodyPr wrap="square" lIns="162000" tIns="45720" rIns="91440" bIns="45720">
              <a:spAutoFit/>
            </a:bodyPr>
            <a:lstStyle/>
            <a:p>
              <a:pPr algn="ctr"/>
              <a:r>
                <a:rPr lang="en-US" altLang="zh-TW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1331913" y="1461090"/>
            <a:ext cx="721836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七</a:t>
            </a: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同仁互助</a:t>
            </a: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善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用學校資源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團隊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合作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協同輔導會議</a:t>
            </a:r>
            <a:endParaRPr kumimoji="0" lang="en-US" altLang="zh-TW" sz="2400" dirty="0">
              <a:latin typeface="華康中圓體"/>
              <a:ea typeface="華康中圓體"/>
              <a:cs typeface="華康中圓體"/>
            </a:endParaRPr>
          </a:p>
          <a:p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  <a:p>
            <a:pPr>
              <a:spcAft>
                <a:spcPts val="600"/>
              </a:spcAft>
            </a:pP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(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八</a:t>
            </a:r>
            <a:r>
              <a:rPr kumimoji="0" lang="en-US" altLang="zh-TW" sz="2800" dirty="0">
                <a:latin typeface="華康超明體"/>
                <a:ea typeface="華康超明體"/>
                <a:cs typeface="華康超明體"/>
              </a:rPr>
              <a:t>)</a:t>
            </a:r>
            <a:r>
              <a:rPr kumimoji="0" lang="zh-TW" altLang="zh-TW" sz="2800" dirty="0">
                <a:latin typeface="華康超明體"/>
                <a:ea typeface="華康超明體"/>
                <a:cs typeface="華康超明體"/>
              </a:rPr>
              <a:t>轉介服務</a:t>
            </a:r>
          </a:p>
          <a:p>
            <a:pPr>
              <a:lnSpc>
                <a:spcPct val="150000"/>
              </a:lnSpc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　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高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關懷學生需要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”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轉診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”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服務</a:t>
            </a: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　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一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級轉二、三級，服務更專業</a:t>
            </a:r>
          </a:p>
          <a:p>
            <a:pPr>
              <a:lnSpc>
                <a:spcPct val="150000"/>
              </a:lnSpc>
            </a:pP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轉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介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時機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：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自覺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力有不逮時、危機</a:t>
            </a:r>
            <a:r>
              <a:rPr kumimoji="0" lang="zh-TW" altLang="zh-TW" sz="2400" dirty="0" smtClean="0">
                <a:latin typeface="華康中圓體"/>
                <a:ea typeface="華康中圓體"/>
                <a:cs typeface="華康中圓體"/>
              </a:rPr>
              <a:t>狀況</a:t>
            </a:r>
            <a:endParaRPr kumimoji="0" lang="en-US" altLang="zh-TW" sz="2400" dirty="0" smtClean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    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鼓勵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學生勇於求助</a:t>
            </a:r>
            <a:r>
              <a:rPr kumimoji="0" lang="en-US" altLang="zh-TW" sz="2400" dirty="0" smtClean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en-US" sz="2400" dirty="0" smtClean="0">
                <a:latin typeface="華康中圓體"/>
                <a:ea typeface="華康中圓體"/>
                <a:cs typeface="華康中圓體"/>
              </a:rPr>
              <a:t>全陪   半陪   免陪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476672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01996" y="584592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603672"/>
            <a:ext cx="8928992" cy="963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1249807" y="770444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32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三、結語</a:t>
            </a: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1260828" y="2132856"/>
            <a:ext cx="69484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zh-TW" sz="2800" dirty="0">
                <a:latin typeface="華康中圓體"/>
                <a:ea typeface="華康中圓體"/>
                <a:cs typeface="華康中圓體"/>
              </a:rPr>
              <a:t>導師工作是一件有意義的工作</a:t>
            </a:r>
          </a:p>
          <a:p>
            <a:pPr>
              <a:lnSpc>
                <a:spcPct val="150000"/>
              </a:lnSpc>
            </a:pPr>
            <a:r>
              <a:rPr kumimoji="0" lang="zh-TW" altLang="en-US" sz="2800" dirty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en-US" sz="2800" dirty="0" smtClean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zh-TW" sz="2800" dirty="0" smtClean="0">
                <a:latin typeface="華康中圓體"/>
                <a:ea typeface="華康中圓體"/>
                <a:cs typeface="華康中圓體"/>
              </a:rPr>
              <a:t>作</a:t>
            </a:r>
            <a:r>
              <a:rPr kumimoji="0" lang="zh-TW" altLang="zh-TW" sz="2800" dirty="0">
                <a:latin typeface="華康中圓體"/>
                <a:ea typeface="華康中圓體"/>
                <a:cs typeface="華康中圓體"/>
              </a:rPr>
              <a:t>育英才</a:t>
            </a:r>
            <a:r>
              <a:rPr kumimoji="0" lang="en-US" altLang="zh-TW" sz="2800" dirty="0">
                <a:latin typeface="華康中圓體"/>
                <a:ea typeface="華康中圓體"/>
                <a:cs typeface="華康中圓體"/>
              </a:rPr>
              <a:t>---</a:t>
            </a:r>
            <a:r>
              <a:rPr kumimoji="0" lang="zh-TW" altLang="zh-TW" sz="2800" dirty="0">
                <a:latin typeface="華康中圓體"/>
                <a:ea typeface="華康中圓體"/>
                <a:cs typeface="華康中圓體"/>
              </a:rPr>
              <a:t>傳道、授業、解惑</a:t>
            </a:r>
          </a:p>
          <a:p>
            <a:pPr>
              <a:lnSpc>
                <a:spcPct val="150000"/>
              </a:lnSpc>
            </a:pPr>
            <a:r>
              <a:rPr kumimoji="0" lang="zh-TW" altLang="zh-TW" sz="2800" dirty="0">
                <a:latin typeface="華康中圓體"/>
                <a:ea typeface="華康中圓體"/>
                <a:cs typeface="華康中圓體"/>
              </a:rPr>
              <a:t>導師工作的要領無他，唯愛而已矣</a:t>
            </a:r>
          </a:p>
          <a:p>
            <a:pPr>
              <a:lnSpc>
                <a:spcPct val="150000"/>
              </a:lnSpc>
            </a:pPr>
            <a:r>
              <a:rPr kumimoji="0" lang="zh-TW" altLang="en-US" sz="2800" dirty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en-US" sz="2800" dirty="0" smtClean="0">
                <a:latin typeface="華康中圓體"/>
                <a:ea typeface="華康中圓體"/>
                <a:cs typeface="華康中圓體"/>
              </a:rPr>
              <a:t>　</a:t>
            </a:r>
            <a:r>
              <a:rPr kumimoji="0" lang="zh-TW" altLang="zh-TW" sz="2800" dirty="0" smtClean="0">
                <a:latin typeface="華康中圓體"/>
                <a:ea typeface="華康中圓體"/>
                <a:cs typeface="華康中圓體"/>
              </a:rPr>
              <a:t>了解</a:t>
            </a:r>
            <a:r>
              <a:rPr kumimoji="0" lang="zh-TW" altLang="zh-TW" sz="2800" dirty="0">
                <a:latin typeface="華康中圓體"/>
                <a:ea typeface="華康中圓體"/>
                <a:cs typeface="華康中圓體"/>
              </a:rPr>
              <a:t>、鼓勵、關懷、陪伴、協助、</a:t>
            </a:r>
            <a:r>
              <a:rPr kumimoji="0" lang="zh-TW" altLang="zh-TW" sz="2800" dirty="0" smtClean="0">
                <a:latin typeface="華康中圓體"/>
                <a:ea typeface="華康中圓體"/>
                <a:cs typeface="華康中圓體"/>
              </a:rPr>
              <a:t>祝福</a:t>
            </a:r>
            <a:endParaRPr kumimoji="0" lang="en-US" altLang="zh-TW" sz="2800" dirty="0" smtClean="0">
              <a:latin typeface="華康中圓體"/>
              <a:ea typeface="華康中圓體"/>
              <a:cs typeface="華康中圓體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800" dirty="0">
                <a:latin typeface="華康中圓體"/>
                <a:ea typeface="華康中圓體"/>
                <a:cs typeface="華康中圓體"/>
              </a:rPr>
              <a:t>導師工作費心費力    愛人更要愛己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2996952"/>
            <a:ext cx="8928992" cy="963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1043608" y="3163724"/>
            <a:ext cx="713861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32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謝謝聆聽．敬請指教</a:t>
            </a:r>
            <a:endParaRPr kumimoji="0" lang="zh-TW" altLang="zh-TW" sz="32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</p:spTree>
    <p:extLst>
      <p:ext uri="{BB962C8B-B14F-4D97-AF65-F5344CB8AC3E}">
        <p14:creationId xmlns:p14="http://schemas.microsoft.com/office/powerpoint/2010/main" val="19135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ocuments\IMG_0009(1280px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18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4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5" name="Picture 3" descr="C:\Users\user\Documents\IMG_0014(1280px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user\Documents\獎牌.jpg"/>
          <p:cNvPicPr>
            <a:picLocks noChangeAspect="1" noChangeArrowheads="1"/>
          </p:cNvPicPr>
          <p:nvPr/>
        </p:nvPicPr>
        <p:blipFill>
          <a:blip r:embed="rId3"/>
          <a:srcRect l="3609" t="1390" r="18939" b="-1390"/>
          <a:stretch>
            <a:fillRect/>
          </a:stretch>
        </p:blipFill>
        <p:spPr bwMode="auto">
          <a:xfrm>
            <a:off x="5210175" y="0"/>
            <a:ext cx="397033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7504" y="1124322"/>
            <a:ext cx="8928992" cy="936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6"/>
          <p:cNvSpPr/>
          <p:nvPr/>
        </p:nvSpPr>
        <p:spPr>
          <a:xfrm>
            <a:off x="0" y="4063554"/>
            <a:ext cx="9144000" cy="87788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79191"/>
            <a:ext cx="9144000" cy="8763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684213" y="1271141"/>
            <a:ext cx="2030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一、</a:t>
            </a:r>
            <a:r>
              <a:rPr kumimoji="0" lang="zh-TW" altLang="zh-TW" sz="36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引言</a:t>
            </a:r>
          </a:p>
        </p:txBody>
      </p:sp>
      <p:sp>
        <p:nvSpPr>
          <p:cNvPr id="19461" name="矩形 2"/>
          <p:cNvSpPr>
            <a:spLocks noChangeArrowheads="1"/>
          </p:cNvSpPr>
          <p:nvPr/>
        </p:nvSpPr>
        <p:spPr bwMode="auto">
          <a:xfrm>
            <a:off x="1619250" y="2411313"/>
            <a:ext cx="6337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高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雄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醫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學大學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榮獲教育部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100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年度友善校園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獎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卓越學校獎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(1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校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/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年，四區八選一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)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19462" name="矩形 3"/>
          <p:cNvSpPr>
            <a:spLocks noChangeArrowheads="1"/>
          </p:cNvSpPr>
          <p:nvPr/>
        </p:nvSpPr>
        <p:spPr bwMode="auto">
          <a:xfrm>
            <a:off x="1619250" y="3338413"/>
            <a:ext cx="633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學生輔導組葉真秀心理師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獲教育部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97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年度友善校園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獎優秀輔導人員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(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每區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7</a:t>
            </a:r>
            <a:r>
              <a:rPr kumimoji="0" lang="zh-TW" altLang="en-US" sz="2400" dirty="0">
                <a:latin typeface="華康中圓體"/>
                <a:ea typeface="華康中圓體"/>
                <a:cs typeface="華康中圓體"/>
              </a:rPr>
              <a:t>人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/</a:t>
            </a:r>
            <a:r>
              <a:rPr kumimoji="0" lang="zh-TW" altLang="zh-TW" sz="2400" dirty="0">
                <a:latin typeface="華康中圓體"/>
                <a:ea typeface="華康中圓體"/>
                <a:cs typeface="華康中圓體"/>
              </a:rPr>
              <a:t>年</a:t>
            </a:r>
            <a:r>
              <a:rPr kumimoji="0" lang="en-US" altLang="zh-TW" sz="2400" dirty="0">
                <a:latin typeface="華康中圓體"/>
                <a:ea typeface="華康中圓體"/>
                <a:cs typeface="華康中圓體"/>
              </a:rPr>
              <a:t>)</a:t>
            </a:r>
            <a:endParaRPr kumimoji="0" lang="zh-TW" altLang="zh-TW" sz="24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19463" name="矩形 4"/>
          <p:cNvSpPr>
            <a:spLocks noChangeArrowheads="1"/>
          </p:cNvSpPr>
          <p:nvPr/>
        </p:nvSpPr>
        <p:spPr bwMode="auto">
          <a:xfrm>
            <a:off x="1619250" y="4263926"/>
            <a:ext cx="6337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學生輔導組董力華總幹事</a:t>
            </a:r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獲教育部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94</a:t>
            </a:r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年度友善校園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獎優秀實務工作人員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(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每區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3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人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/</a:t>
            </a:r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年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)</a:t>
            </a:r>
            <a:endParaRPr kumimoji="0" lang="zh-TW" altLang="zh-TW" sz="240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19464" name="矩形 5"/>
          <p:cNvSpPr>
            <a:spLocks noChangeArrowheads="1"/>
          </p:cNvSpPr>
          <p:nvPr/>
        </p:nvSpPr>
        <p:spPr bwMode="auto">
          <a:xfrm>
            <a:off x="1619250" y="5191026"/>
            <a:ext cx="6337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高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雄</a:t>
            </a:r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醫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學大學</a:t>
            </a:r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獲教育部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93</a:t>
            </a:r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年度友善校園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獎績優學校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(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每區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2</a:t>
            </a:r>
            <a:r>
              <a:rPr kumimoji="0" lang="zh-TW" altLang="en-US" sz="2400">
                <a:latin typeface="華康中圓體"/>
                <a:ea typeface="華康中圓體"/>
                <a:cs typeface="華康中圓體"/>
              </a:rPr>
              <a:t>校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/</a:t>
            </a:r>
            <a:r>
              <a:rPr kumimoji="0" lang="zh-TW" altLang="zh-TW" sz="2400">
                <a:latin typeface="華康中圓體"/>
                <a:ea typeface="華康中圓體"/>
                <a:cs typeface="華康中圓體"/>
              </a:rPr>
              <a:t>年</a:t>
            </a:r>
            <a:r>
              <a:rPr kumimoji="0" lang="en-US" altLang="zh-TW" sz="2400">
                <a:latin typeface="華康中圓體"/>
                <a:ea typeface="華康中圓體"/>
                <a:cs typeface="華康中圓體"/>
              </a:rPr>
              <a:t>)</a:t>
            </a:r>
            <a:endParaRPr kumimoji="0" lang="zh-TW" altLang="zh-TW" sz="2400">
              <a:latin typeface="華康中圓體"/>
              <a:ea typeface="華康中圓體"/>
              <a:cs typeface="華康中圓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43796967"/>
              </p:ext>
            </p:extLst>
          </p:nvPr>
        </p:nvGraphicFramePr>
        <p:xfrm>
          <a:off x="1612602" y="14192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1547664" y="1958975"/>
            <a:ext cx="1762125" cy="5492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bIns="72000">
            <a:spAutoFit/>
          </a:bodyPr>
          <a:lstStyle/>
          <a:p>
            <a:pPr algn="ctr"/>
            <a:r>
              <a:rPr kumimoji="0" lang="zh-TW" altLang="zh-TW" sz="2800" dirty="0">
                <a:solidFill>
                  <a:schemeClr val="bg1"/>
                </a:solidFill>
                <a:latin typeface="華康中特圓體"/>
                <a:ea typeface="華康中特圓體"/>
                <a:cs typeface="華康中特圓體"/>
              </a:rPr>
              <a:t>導師職責</a:t>
            </a:r>
            <a:endParaRPr kumimoji="0" lang="zh-TW" altLang="en-US" sz="2800" dirty="0">
              <a:solidFill>
                <a:schemeClr val="bg1"/>
              </a:solidFill>
              <a:latin typeface="華康中特圓體"/>
              <a:ea typeface="華康中特圓體"/>
              <a:cs typeface="華康中特圓體"/>
            </a:endParaRPr>
          </a:p>
        </p:txBody>
      </p:sp>
      <p:sp>
        <p:nvSpPr>
          <p:cNvPr id="2" name="等腰三角形 1"/>
          <p:cNvSpPr/>
          <p:nvPr/>
        </p:nvSpPr>
        <p:spPr>
          <a:xfrm flipV="1">
            <a:off x="3525689" y="2133600"/>
            <a:ext cx="287337" cy="247650"/>
          </a:xfrm>
          <a:prstGeom prst="triangle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7504" y="656784"/>
            <a:ext cx="8928992" cy="8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684213" y="782058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一、</a:t>
            </a:r>
            <a:r>
              <a:rPr kumimoji="0" lang="zh-TW" altLang="zh-TW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引言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891668174"/>
              </p:ext>
            </p:extLst>
          </p:nvPr>
        </p:nvGraphicFramePr>
        <p:xfrm>
          <a:off x="1331640" y="1273115"/>
          <a:ext cx="6648400" cy="568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107504" y="368752"/>
            <a:ext cx="8928992" cy="8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684213" y="494026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一、</a:t>
            </a:r>
            <a:r>
              <a:rPr kumimoji="0" lang="zh-TW" altLang="zh-TW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引言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180239942"/>
              </p:ext>
            </p:extLst>
          </p:nvPr>
        </p:nvGraphicFramePr>
        <p:xfrm>
          <a:off x="1475656" y="1340768"/>
          <a:ext cx="67924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684213" y="476250"/>
            <a:ext cx="1825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>
                <a:latin typeface="華康超明體"/>
                <a:ea typeface="華康超明體"/>
                <a:cs typeface="華康超明體"/>
              </a:rPr>
              <a:t>一、</a:t>
            </a:r>
            <a:r>
              <a:rPr kumimoji="0" lang="zh-TW" altLang="zh-TW" sz="3200">
                <a:latin typeface="華康超明體"/>
                <a:ea typeface="華康超明體"/>
                <a:cs typeface="華康超明體"/>
              </a:rPr>
              <a:t>引言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368752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684213" y="476672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一、</a:t>
            </a:r>
            <a:r>
              <a:rPr kumimoji="0" lang="zh-TW" altLang="zh-TW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引言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1778005" y="3099191"/>
            <a:ext cx="53142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zh-TW" altLang="zh-TW" sz="3200" dirty="0">
                <a:latin typeface="華康中圓體"/>
                <a:ea typeface="華康中圓體"/>
                <a:cs typeface="華康中圓體"/>
              </a:rPr>
              <a:t>輔導是扶倒</a:t>
            </a:r>
            <a:r>
              <a:rPr kumimoji="0" lang="en-US" altLang="zh-TW" sz="3200" dirty="0">
                <a:latin typeface="華康中圓體"/>
                <a:ea typeface="華康中圓體"/>
                <a:cs typeface="華康中圓體"/>
              </a:rPr>
              <a:t>----</a:t>
            </a:r>
            <a:r>
              <a:rPr kumimoji="0" lang="zh-TW" altLang="zh-TW" sz="3200" dirty="0">
                <a:latin typeface="華康中圓體"/>
                <a:ea typeface="華康中圓體"/>
                <a:cs typeface="華康中圓體"/>
              </a:rPr>
              <a:t>越扶越好</a:t>
            </a:r>
            <a:r>
              <a:rPr kumimoji="0" lang="en-US" altLang="zh-TW" sz="3200" dirty="0">
                <a:latin typeface="華康中圓體"/>
                <a:ea typeface="華康中圓體"/>
                <a:cs typeface="華康中圓體"/>
              </a:rPr>
              <a:t>?  </a:t>
            </a:r>
          </a:p>
          <a:p>
            <a:pPr>
              <a:lnSpc>
                <a:spcPct val="200000"/>
              </a:lnSpc>
            </a:pPr>
            <a:r>
              <a:rPr kumimoji="0" lang="zh-TW" altLang="en-US" sz="3200" dirty="0">
                <a:latin typeface="華康中圓體"/>
                <a:ea typeface="華康中圓體"/>
                <a:cs typeface="華康中圓體"/>
              </a:rPr>
              <a:t>　　　　　　</a:t>
            </a:r>
            <a:r>
              <a:rPr kumimoji="0" lang="zh-TW" altLang="en-US" sz="32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en-US" sz="3200" dirty="0" smtClean="0">
                <a:latin typeface="華康中圓體"/>
                <a:ea typeface="華康中圓體"/>
                <a:cs typeface="華康中圓體"/>
              </a:rPr>
              <a:t> </a:t>
            </a:r>
            <a:r>
              <a:rPr kumimoji="0" lang="zh-TW" altLang="zh-TW" sz="3200" dirty="0" smtClean="0">
                <a:latin typeface="華康中圓體"/>
                <a:ea typeface="華康中圓體"/>
                <a:cs typeface="華康中圓體"/>
              </a:rPr>
              <a:t>越</a:t>
            </a:r>
            <a:r>
              <a:rPr kumimoji="0" lang="zh-TW" altLang="zh-TW" sz="3200" dirty="0">
                <a:latin typeface="華康中圓體"/>
                <a:ea typeface="華康中圓體"/>
                <a:cs typeface="華康中圓體"/>
              </a:rPr>
              <a:t>扶越倒</a:t>
            </a:r>
            <a:r>
              <a:rPr kumimoji="0" lang="en-US" altLang="zh-TW" sz="3200" dirty="0">
                <a:latin typeface="華康中圓體"/>
                <a:ea typeface="華康中圓體"/>
                <a:cs typeface="華康中圓體"/>
              </a:rPr>
              <a:t>?</a:t>
            </a:r>
            <a:endParaRPr kumimoji="0" lang="zh-TW" altLang="zh-TW" sz="3200" dirty="0">
              <a:latin typeface="華康中圓體"/>
              <a:ea typeface="華康中圓體"/>
              <a:cs typeface="華康中圓體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442585"/>
            <a:ext cx="8928992" cy="936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684213" y="1589404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36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36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 bwMode="auto">
          <a:xfrm>
            <a:off x="5909768" y="3812628"/>
            <a:ext cx="2150895" cy="1382815"/>
          </a:xfrm>
          <a:prstGeom prst="roundRect">
            <a:avLst>
              <a:gd name="adj" fmla="val 10000"/>
            </a:avLst>
          </a:prstGeom>
          <a:solidFill>
            <a:srgbClr val="FFCCCC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圓角矩形 4"/>
          <p:cNvSpPr/>
          <p:nvPr/>
        </p:nvSpPr>
        <p:spPr bwMode="auto">
          <a:xfrm>
            <a:off x="6369992" y="3742742"/>
            <a:ext cx="1939925" cy="19905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endParaRPr kumimoji="0"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kumimoji="0"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生活</a:t>
            </a:r>
            <a:endParaRPr kumimoji="0"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學習</a:t>
            </a:r>
            <a:endParaRPr kumimoji="0"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生涯</a:t>
            </a:r>
            <a:endParaRPr kumimoji="0" lang="zh-TW" altLang="en-US" sz="2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4579" name="矩形 1"/>
          <p:cNvSpPr>
            <a:spLocks noChangeArrowheads="1"/>
          </p:cNvSpPr>
          <p:nvPr/>
        </p:nvSpPr>
        <p:spPr bwMode="auto">
          <a:xfrm>
            <a:off x="900113" y="686023"/>
            <a:ext cx="3775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zh-TW" sz="2800">
                <a:latin typeface="華康超明體"/>
                <a:ea typeface="華康超明體"/>
                <a:cs typeface="華康超明體"/>
              </a:rPr>
              <a:t>導師工作經驗分享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1325141" y="3706019"/>
            <a:ext cx="2504601" cy="1596035"/>
          </a:xfrm>
          <a:custGeom>
            <a:avLst/>
            <a:gdLst>
              <a:gd name="connsiteX0" fmla="*/ 0 w 2504601"/>
              <a:gd name="connsiteY0" fmla="*/ 200939 h 2009389"/>
              <a:gd name="connsiteX1" fmla="*/ 200939 w 2504601"/>
              <a:gd name="connsiteY1" fmla="*/ 0 h 2009389"/>
              <a:gd name="connsiteX2" fmla="*/ 2303662 w 2504601"/>
              <a:gd name="connsiteY2" fmla="*/ 0 h 2009389"/>
              <a:gd name="connsiteX3" fmla="*/ 2504601 w 2504601"/>
              <a:gd name="connsiteY3" fmla="*/ 200939 h 2009389"/>
              <a:gd name="connsiteX4" fmla="*/ 2504601 w 2504601"/>
              <a:gd name="connsiteY4" fmla="*/ 1808450 h 2009389"/>
              <a:gd name="connsiteX5" fmla="*/ 2303662 w 2504601"/>
              <a:gd name="connsiteY5" fmla="*/ 2009389 h 2009389"/>
              <a:gd name="connsiteX6" fmla="*/ 200939 w 2504601"/>
              <a:gd name="connsiteY6" fmla="*/ 2009389 h 2009389"/>
              <a:gd name="connsiteX7" fmla="*/ 0 w 2504601"/>
              <a:gd name="connsiteY7" fmla="*/ 1808450 h 2009389"/>
              <a:gd name="connsiteX8" fmla="*/ 0 w 2504601"/>
              <a:gd name="connsiteY8" fmla="*/ 200939 h 200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4601" h="2009389">
                <a:moveTo>
                  <a:pt x="0" y="200939"/>
                </a:moveTo>
                <a:cubicBezTo>
                  <a:pt x="0" y="89963"/>
                  <a:pt x="89963" y="0"/>
                  <a:pt x="200939" y="0"/>
                </a:cubicBezTo>
                <a:lnTo>
                  <a:pt x="2303662" y="0"/>
                </a:lnTo>
                <a:cubicBezTo>
                  <a:pt x="2414638" y="0"/>
                  <a:pt x="2504601" y="89963"/>
                  <a:pt x="2504601" y="200939"/>
                </a:cubicBezTo>
                <a:lnTo>
                  <a:pt x="2504601" y="1808450"/>
                </a:lnTo>
                <a:cubicBezTo>
                  <a:pt x="2504601" y="1919426"/>
                  <a:pt x="2414638" y="2009389"/>
                  <a:pt x="2303662" y="2009389"/>
                </a:cubicBezTo>
                <a:lnTo>
                  <a:pt x="200939" y="2009389"/>
                </a:lnTo>
                <a:cubicBezTo>
                  <a:pt x="89963" y="2009389"/>
                  <a:pt x="0" y="1919426"/>
                  <a:pt x="0" y="1808450"/>
                </a:cubicBezTo>
                <a:lnTo>
                  <a:pt x="0" y="200939"/>
                </a:lnTo>
                <a:close/>
              </a:path>
            </a:pathLst>
          </a:custGeom>
          <a:solidFill>
            <a:srgbClr val="FFFF99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340" tIns="180000" rIns="871720" bIns="12034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信心 希望 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關愛 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勇氣</a:t>
            </a:r>
            <a:endParaRPr lang="zh-TW" altLang="en-US" sz="2000" kern="1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5047554" y="2133787"/>
            <a:ext cx="2980830" cy="927905"/>
          </a:xfrm>
          <a:custGeom>
            <a:avLst/>
            <a:gdLst>
              <a:gd name="connsiteX0" fmla="*/ 0 w 2980830"/>
              <a:gd name="connsiteY0" fmla="*/ 123816 h 1238162"/>
              <a:gd name="connsiteX1" fmla="*/ 123816 w 2980830"/>
              <a:gd name="connsiteY1" fmla="*/ 0 h 1238162"/>
              <a:gd name="connsiteX2" fmla="*/ 2857014 w 2980830"/>
              <a:gd name="connsiteY2" fmla="*/ 0 h 1238162"/>
              <a:gd name="connsiteX3" fmla="*/ 2980830 w 2980830"/>
              <a:gd name="connsiteY3" fmla="*/ 123816 h 1238162"/>
              <a:gd name="connsiteX4" fmla="*/ 2980830 w 2980830"/>
              <a:gd name="connsiteY4" fmla="*/ 1114346 h 1238162"/>
              <a:gd name="connsiteX5" fmla="*/ 2857014 w 2980830"/>
              <a:gd name="connsiteY5" fmla="*/ 1238162 h 1238162"/>
              <a:gd name="connsiteX6" fmla="*/ 123816 w 2980830"/>
              <a:gd name="connsiteY6" fmla="*/ 1238162 h 1238162"/>
              <a:gd name="connsiteX7" fmla="*/ 0 w 2980830"/>
              <a:gd name="connsiteY7" fmla="*/ 1114346 h 1238162"/>
              <a:gd name="connsiteX8" fmla="*/ 0 w 2980830"/>
              <a:gd name="connsiteY8" fmla="*/ 123816 h 12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830" h="1238162">
                <a:moveTo>
                  <a:pt x="0" y="123816"/>
                </a:moveTo>
                <a:cubicBezTo>
                  <a:pt x="0" y="55434"/>
                  <a:pt x="55434" y="0"/>
                  <a:pt x="123816" y="0"/>
                </a:cubicBezTo>
                <a:lnTo>
                  <a:pt x="2857014" y="0"/>
                </a:lnTo>
                <a:cubicBezTo>
                  <a:pt x="2925396" y="0"/>
                  <a:pt x="2980830" y="55434"/>
                  <a:pt x="2980830" y="123816"/>
                </a:cubicBezTo>
                <a:lnTo>
                  <a:pt x="2980830" y="1114346"/>
                </a:lnTo>
                <a:cubicBezTo>
                  <a:pt x="2980830" y="1182728"/>
                  <a:pt x="2925396" y="1238162"/>
                  <a:pt x="2857014" y="1238162"/>
                </a:cubicBezTo>
                <a:lnTo>
                  <a:pt x="123816" y="1238162"/>
                </a:lnTo>
                <a:cubicBezTo>
                  <a:pt x="55434" y="1238162"/>
                  <a:pt x="0" y="1182728"/>
                  <a:pt x="0" y="1114346"/>
                </a:cubicBezTo>
                <a:lnTo>
                  <a:pt x="0" y="123816"/>
                </a:lnTo>
                <a:close/>
              </a:path>
            </a:pathLst>
          </a:custGeom>
          <a:solidFill>
            <a:srgbClr val="CCECF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647" tIns="103398" rIns="103398" bIns="412938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幫助學生的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基本</a:t>
            </a:r>
            <a:r>
              <a:rPr lang="zh-TW" altLang="en-US" sz="2000" kern="1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條件</a:t>
            </a:r>
            <a:endParaRPr lang="zh-TW" altLang="en-US" sz="2000" kern="1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1259632" y="2175749"/>
            <a:ext cx="3036835" cy="619081"/>
          </a:xfrm>
          <a:custGeom>
            <a:avLst/>
            <a:gdLst>
              <a:gd name="connsiteX0" fmla="*/ 0 w 3036835"/>
              <a:gd name="connsiteY0" fmla="*/ 123816 h 1238162"/>
              <a:gd name="connsiteX1" fmla="*/ 123816 w 3036835"/>
              <a:gd name="connsiteY1" fmla="*/ 0 h 1238162"/>
              <a:gd name="connsiteX2" fmla="*/ 2913019 w 3036835"/>
              <a:gd name="connsiteY2" fmla="*/ 0 h 1238162"/>
              <a:gd name="connsiteX3" fmla="*/ 3036835 w 3036835"/>
              <a:gd name="connsiteY3" fmla="*/ 123816 h 1238162"/>
              <a:gd name="connsiteX4" fmla="*/ 3036835 w 3036835"/>
              <a:gd name="connsiteY4" fmla="*/ 1114346 h 1238162"/>
              <a:gd name="connsiteX5" fmla="*/ 2913019 w 3036835"/>
              <a:gd name="connsiteY5" fmla="*/ 1238162 h 1238162"/>
              <a:gd name="connsiteX6" fmla="*/ 123816 w 3036835"/>
              <a:gd name="connsiteY6" fmla="*/ 1238162 h 1238162"/>
              <a:gd name="connsiteX7" fmla="*/ 0 w 3036835"/>
              <a:gd name="connsiteY7" fmla="*/ 1114346 h 1238162"/>
              <a:gd name="connsiteX8" fmla="*/ 0 w 3036835"/>
              <a:gd name="connsiteY8" fmla="*/ 123816 h 12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6835" h="1238162">
                <a:moveTo>
                  <a:pt x="0" y="123816"/>
                </a:moveTo>
                <a:cubicBezTo>
                  <a:pt x="0" y="55434"/>
                  <a:pt x="55434" y="0"/>
                  <a:pt x="123816" y="0"/>
                </a:cubicBezTo>
                <a:lnTo>
                  <a:pt x="2913019" y="0"/>
                </a:lnTo>
                <a:cubicBezTo>
                  <a:pt x="2981401" y="0"/>
                  <a:pt x="3036835" y="55434"/>
                  <a:pt x="3036835" y="123816"/>
                </a:cubicBezTo>
                <a:lnTo>
                  <a:pt x="3036835" y="1114346"/>
                </a:lnTo>
                <a:cubicBezTo>
                  <a:pt x="3036835" y="1182728"/>
                  <a:pt x="2981401" y="1238162"/>
                  <a:pt x="2913019" y="1238162"/>
                </a:cubicBezTo>
                <a:lnTo>
                  <a:pt x="123816" y="1238162"/>
                </a:lnTo>
                <a:cubicBezTo>
                  <a:pt x="55434" y="1238162"/>
                  <a:pt x="0" y="1182728"/>
                  <a:pt x="0" y="1114346"/>
                </a:cubicBezTo>
                <a:lnTo>
                  <a:pt x="0" y="123816"/>
                </a:lnTo>
                <a:close/>
              </a:path>
            </a:pathLst>
          </a:custGeom>
          <a:solidFill>
            <a:srgbClr val="CCFF99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398" tIns="144000" rIns="1014449" bIns="412938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了解減少誤解</a:t>
            </a:r>
            <a:endParaRPr lang="zh-TW" altLang="en-US" sz="2000" kern="1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2869749" y="1873891"/>
            <a:ext cx="1675389" cy="1675389"/>
          </a:xfrm>
          <a:custGeom>
            <a:avLst/>
            <a:gdLst>
              <a:gd name="connsiteX0" fmla="*/ 0 w 1675389"/>
              <a:gd name="connsiteY0" fmla="*/ 1675389 h 1675389"/>
              <a:gd name="connsiteX1" fmla="*/ 1675389 w 1675389"/>
              <a:gd name="connsiteY1" fmla="*/ 0 h 1675389"/>
              <a:gd name="connsiteX2" fmla="*/ 1675389 w 1675389"/>
              <a:gd name="connsiteY2" fmla="*/ 1675389 h 1675389"/>
              <a:gd name="connsiteX3" fmla="*/ 0 w 1675389"/>
              <a:gd name="connsiteY3" fmla="*/ 1675389 h 1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389" h="1675389">
                <a:moveTo>
                  <a:pt x="0" y="1675389"/>
                </a:moveTo>
                <a:cubicBezTo>
                  <a:pt x="0" y="750097"/>
                  <a:pt x="750097" y="0"/>
                  <a:pt x="1675389" y="0"/>
                </a:cubicBezTo>
                <a:lnTo>
                  <a:pt x="1675389" y="1675389"/>
                </a:lnTo>
                <a:lnTo>
                  <a:pt x="0" y="1675389"/>
                </a:lnTo>
                <a:close/>
              </a:path>
            </a:pathLst>
          </a:custGeom>
          <a:solidFill>
            <a:srgbClr val="99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622" tIns="675622" rIns="184912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了解學生</a:t>
            </a:r>
            <a:endParaRPr lang="zh-TW" alt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4622524" y="1873891"/>
            <a:ext cx="1675389" cy="1675389"/>
          </a:xfrm>
          <a:custGeom>
            <a:avLst/>
            <a:gdLst>
              <a:gd name="connsiteX0" fmla="*/ 0 w 1675389"/>
              <a:gd name="connsiteY0" fmla="*/ 1675389 h 1675389"/>
              <a:gd name="connsiteX1" fmla="*/ 1675389 w 1675389"/>
              <a:gd name="connsiteY1" fmla="*/ 0 h 1675389"/>
              <a:gd name="connsiteX2" fmla="*/ 1675389 w 1675389"/>
              <a:gd name="connsiteY2" fmla="*/ 1675389 h 1675389"/>
              <a:gd name="connsiteX3" fmla="*/ 0 w 1675389"/>
              <a:gd name="connsiteY3" fmla="*/ 1675389 h 1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389" h="1675389">
                <a:moveTo>
                  <a:pt x="0" y="0"/>
                </a:moveTo>
                <a:cubicBezTo>
                  <a:pt x="925292" y="0"/>
                  <a:pt x="1675389" y="750097"/>
                  <a:pt x="1675389" y="1675389"/>
                </a:cubicBezTo>
                <a:lnTo>
                  <a:pt x="0" y="1675389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675622" rIns="675622" bIns="1849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建立關係</a:t>
            </a:r>
            <a:endParaRPr lang="zh-TW" alt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4622524" y="3626664"/>
            <a:ext cx="1675389" cy="1675390"/>
          </a:xfrm>
          <a:custGeom>
            <a:avLst/>
            <a:gdLst>
              <a:gd name="connsiteX0" fmla="*/ 0 w 1675389"/>
              <a:gd name="connsiteY0" fmla="*/ 1675389 h 1675389"/>
              <a:gd name="connsiteX1" fmla="*/ 1675389 w 1675389"/>
              <a:gd name="connsiteY1" fmla="*/ 0 h 1675389"/>
              <a:gd name="connsiteX2" fmla="*/ 1675389 w 1675389"/>
              <a:gd name="connsiteY2" fmla="*/ 1675389 h 1675389"/>
              <a:gd name="connsiteX3" fmla="*/ 0 w 1675389"/>
              <a:gd name="connsiteY3" fmla="*/ 1675389 h 1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389" h="1675389">
                <a:moveTo>
                  <a:pt x="1675389" y="0"/>
                </a:moveTo>
                <a:cubicBezTo>
                  <a:pt x="1675389" y="925292"/>
                  <a:pt x="925292" y="1675389"/>
                  <a:pt x="0" y="1675389"/>
                </a:cubicBezTo>
                <a:lnTo>
                  <a:pt x="0" y="0"/>
                </a:lnTo>
                <a:lnTo>
                  <a:pt x="1675389" y="0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4913" rIns="675622" bIns="67562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幫助學生</a:t>
            </a:r>
            <a:endParaRPr lang="zh-TW" alt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2869749" y="3626665"/>
            <a:ext cx="1675389" cy="1675389"/>
          </a:xfrm>
          <a:custGeom>
            <a:avLst/>
            <a:gdLst>
              <a:gd name="connsiteX0" fmla="*/ 0 w 1675389"/>
              <a:gd name="connsiteY0" fmla="*/ 1675389 h 1675389"/>
              <a:gd name="connsiteX1" fmla="*/ 1675389 w 1675389"/>
              <a:gd name="connsiteY1" fmla="*/ 0 h 1675389"/>
              <a:gd name="connsiteX2" fmla="*/ 1675389 w 1675389"/>
              <a:gd name="connsiteY2" fmla="*/ 1675389 h 1675389"/>
              <a:gd name="connsiteX3" fmla="*/ 0 w 1675389"/>
              <a:gd name="connsiteY3" fmla="*/ 1675389 h 16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389" h="1675389">
                <a:moveTo>
                  <a:pt x="1675389" y="1675389"/>
                </a:moveTo>
                <a:cubicBezTo>
                  <a:pt x="750097" y="1675389"/>
                  <a:pt x="0" y="925292"/>
                  <a:pt x="0" y="0"/>
                </a:cubicBezTo>
                <a:lnTo>
                  <a:pt x="1675389" y="0"/>
                </a:lnTo>
                <a:lnTo>
                  <a:pt x="1675389" y="16753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5622" tIns="184912" rIns="184911" bIns="67562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鼓勵學生</a:t>
            </a:r>
            <a:endParaRPr lang="zh-TW" alt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3" name="圓形箭號 22"/>
          <p:cNvSpPr/>
          <p:nvPr/>
        </p:nvSpPr>
        <p:spPr>
          <a:xfrm>
            <a:off x="4294604" y="3239739"/>
            <a:ext cx="578454" cy="503003"/>
          </a:xfrm>
          <a:prstGeom prst="circular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圓形箭號 23"/>
          <p:cNvSpPr/>
          <p:nvPr/>
        </p:nvSpPr>
        <p:spPr>
          <a:xfrm rot="10800000">
            <a:off x="4294604" y="3433202"/>
            <a:ext cx="578454" cy="503003"/>
          </a:xfrm>
          <a:prstGeom prst="circular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矩形 26"/>
          <p:cNvSpPr/>
          <p:nvPr/>
        </p:nvSpPr>
        <p:spPr>
          <a:xfrm>
            <a:off x="107504" y="505500"/>
            <a:ext cx="8928992" cy="7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501996" y="613420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dirty="0" smtClean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二、</a:t>
            </a:r>
            <a:r>
              <a:rPr kumimoji="0" lang="zh-TW" altLang="en-US" sz="2800" dirty="0">
                <a:solidFill>
                  <a:schemeClr val="bg1"/>
                </a:solidFill>
                <a:latin typeface="華康超明體"/>
                <a:ea typeface="華康超明體"/>
                <a:cs typeface="華康超明體"/>
              </a:rPr>
              <a:t>導師工作經驗分享</a:t>
            </a:r>
            <a:endParaRPr kumimoji="0" lang="zh-TW" altLang="zh-TW" sz="2800" dirty="0">
              <a:solidFill>
                <a:schemeClr val="bg1"/>
              </a:solidFill>
              <a:latin typeface="華康超明體"/>
              <a:ea typeface="華康超明體"/>
              <a:cs typeface="華康超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2012calendar_MonSun">
      <a:dk1>
        <a:sysClr val="windowText" lastClr="000000"/>
      </a:dk1>
      <a:lt1>
        <a:sysClr val="window" lastClr="FFFFFF"/>
      </a:lt1>
      <a:dk2>
        <a:srgbClr val="775F55"/>
      </a:dk2>
      <a:lt2>
        <a:srgbClr val="C6DAE8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2012calendar_MonSun">
      <a:dk1>
        <a:sysClr val="windowText" lastClr="000000"/>
      </a:dk1>
      <a:lt1>
        <a:sysClr val="window" lastClr="FFFFFF"/>
      </a:lt1>
      <a:dk2>
        <a:srgbClr val="775F55"/>
      </a:dk2>
      <a:lt2>
        <a:srgbClr val="C6DAE8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709</Words>
  <Application>Microsoft Office PowerPoint</Application>
  <PresentationFormat>如螢幕大小 (4:3)</PresentationFormat>
  <Paragraphs>142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Arial</vt:lpstr>
      <vt:lpstr>新細明體</vt:lpstr>
      <vt:lpstr>微軟正黑體</vt:lpstr>
      <vt:lpstr>Perpetua</vt:lpstr>
      <vt:lpstr>Times New Roman</vt:lpstr>
      <vt:lpstr>Franklin Gothic Book</vt:lpstr>
      <vt:lpstr>華康中圓體</vt:lpstr>
      <vt:lpstr>華康中特圓體</vt:lpstr>
      <vt:lpstr>華康超明體</vt:lpstr>
      <vt:lpstr>Wingdings 2</vt:lpstr>
      <vt:lpstr>公正</vt:lpstr>
      <vt:lpstr>導師工作經驗分享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3</cp:revision>
  <dcterms:created xsi:type="dcterms:W3CDTF">2014-06-18T04:08:45Z</dcterms:created>
  <dcterms:modified xsi:type="dcterms:W3CDTF">2014-06-20T02:37:11Z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TC028017569991</vt:lpwstr>
  </property>
</Properties>
</file>