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  <p:sldMasterId id="2147489512" r:id="rId2"/>
    <p:sldMasterId id="2147489524" r:id="rId3"/>
    <p:sldMasterId id="2147489536" r:id="rId4"/>
  </p:sldMasterIdLst>
  <p:notesMasterIdLst>
    <p:notesMasterId r:id="rId21"/>
  </p:notesMasterIdLst>
  <p:handoutMasterIdLst>
    <p:handoutMasterId r:id="rId22"/>
  </p:handoutMasterIdLst>
  <p:sldIdLst>
    <p:sldId id="661" r:id="rId5"/>
    <p:sldId id="705" r:id="rId6"/>
    <p:sldId id="711" r:id="rId7"/>
    <p:sldId id="706" r:id="rId8"/>
    <p:sldId id="700" r:id="rId9"/>
    <p:sldId id="712" r:id="rId10"/>
    <p:sldId id="695" r:id="rId11"/>
    <p:sldId id="696" r:id="rId12"/>
    <p:sldId id="709" r:id="rId13"/>
    <p:sldId id="699" r:id="rId14"/>
    <p:sldId id="714" r:id="rId15"/>
    <p:sldId id="715" r:id="rId16"/>
    <p:sldId id="713" r:id="rId17"/>
    <p:sldId id="707" r:id="rId18"/>
    <p:sldId id="710" r:id="rId19"/>
    <p:sldId id="684" r:id="rId20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  <p15:guide id="3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76092"/>
    <a:srgbClr val="000000"/>
    <a:srgbClr val="75009E"/>
    <a:srgbClr val="0000CC"/>
    <a:srgbClr val="FE82E3"/>
    <a:srgbClr val="9900CC"/>
    <a:srgbClr val="99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6733" autoAdjust="0"/>
  </p:normalViewPr>
  <p:slideViewPr>
    <p:cSldViewPr>
      <p:cViewPr varScale="1">
        <p:scale>
          <a:sx n="85" d="100"/>
          <a:sy n="85" d="100"/>
        </p:scale>
        <p:origin x="15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56" y="-114"/>
      </p:cViewPr>
      <p:guideLst>
        <p:guide orient="horz" pos="3131"/>
        <p:guide pos="214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51163" cy="496888"/>
          </a:xfrm>
          <a:prstGeom prst="rect">
            <a:avLst/>
          </a:prstGeom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8E1D16C2-A47B-4BC4-BFFA-3F5726EF0DC4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51163" cy="496887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l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1928815" y="9440865"/>
            <a:ext cx="2949575" cy="496887"/>
          </a:xfrm>
          <a:prstGeom prst="rect">
            <a:avLst/>
          </a:prstGeom>
        </p:spPr>
        <p:txBody>
          <a:bodyPr vert="horz" wrap="square" lIns="91472" tIns="45736" rIns="91472" bIns="45736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7B38CAE-700B-4C22-839D-43DA901EAB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77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1472" tIns="45736" rIns="91472" bIns="457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2" y="0"/>
            <a:ext cx="2951163" cy="496888"/>
          </a:xfrm>
          <a:prstGeom prst="rect">
            <a:avLst/>
          </a:prstGeom>
        </p:spPr>
        <p:txBody>
          <a:bodyPr vert="horz" wrap="square" lIns="91472" tIns="45736" rIns="91472" bIns="4573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B3CEF326-70FF-4CEF-9671-137A3174590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2" tIns="45736" rIns="91472" bIns="4573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40" y="4721225"/>
            <a:ext cx="5445125" cy="4471988"/>
          </a:xfrm>
          <a:prstGeom prst="rect">
            <a:avLst/>
          </a:prstGeom>
        </p:spPr>
        <p:txBody>
          <a:bodyPr vert="horz" lIns="91472" tIns="45736" rIns="91472" bIns="4573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51163" cy="496887"/>
          </a:xfrm>
          <a:prstGeom prst="rect">
            <a:avLst/>
          </a:prstGeom>
        </p:spPr>
        <p:txBody>
          <a:bodyPr vert="horz" lIns="91472" tIns="45736" rIns="91472" bIns="457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2" y="9440865"/>
            <a:ext cx="2951163" cy="496887"/>
          </a:xfrm>
          <a:prstGeom prst="rect">
            <a:avLst/>
          </a:prstGeom>
        </p:spPr>
        <p:txBody>
          <a:bodyPr vert="horz" wrap="square" lIns="91472" tIns="45736" rIns="91472" bIns="4573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58F61DBB-A84A-468D-963D-161513C258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59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3574" indent="-28599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960" indent="-22879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1544" indent="-22879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9128" indent="-228792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6711" indent="-2287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4295" indent="-2287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1879" indent="-2287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9462" indent="-22879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A9C305FE-6A0F-4E08-8F2B-D68BB2FBFC7E}" type="slidenum">
              <a:rPr kumimoji="0" lang="zh-TW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kumimoji="0" lang="zh-TW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1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6472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0686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8928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42663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202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79316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23682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75846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73287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08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5912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94319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7990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91664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83785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F1F9-0BA9-4B1C-9A9B-2B9BBA70CE52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8155-4E8E-4E6A-96DA-F6701DF98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89656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48643CF-7BAA-4762-A8A5-2E44CBEDE80B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849B-D6B7-4183-8C73-992395798DB9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546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0607-0492-4824-AF51-4C6321BA8C69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4D6584-0D4B-42E1-BA18-42E08F89606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734670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8178-E12A-4E0C-8E31-330FA96884B5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FF2A-B1F7-42F9-86BB-D979445A32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1190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3B37-E7B0-45D7-8AA3-471D8CE3A4B8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1C66-B1D6-4848-8440-2E562A74D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4101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C37-2963-4F5B-A3EC-1A2BCFA63F65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A4B3F43-BF38-44CE-A853-7630D6DE2D6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52029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C5C3-FE4C-403F-BDE9-A0491B947D8D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9D96-6262-4A22-AE98-35D1AD207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45589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2185652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A1EB-3907-4476-BF10-614716324433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35FA-7FD1-49B0-97B1-705DF8A326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177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20CA-8D82-424D-8D34-3EA0F3EF82E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6FA20A-CC93-4BCC-9365-A259016B813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68882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B5ED-4D14-4B2A-BE36-7137832CB26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214440-CA4B-4241-B7C8-22038C7A32E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32668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455F-0365-45D8-823A-14E89ABF4F7A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997DB5-BDDE-46E6-8B61-C4A5383A3D9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4879834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0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86AA-6F87-4301-BEC1-FFD22E5465E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619-783D-4504-A5DF-E912BE7AC2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3231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3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A3E95-FDDE-443E-A77E-5D8243661625}" type="slidenum">
              <a:rPr kumimoji="0" lang="zh-TW" altLang="en-US" smtClean="0">
                <a:solidFill>
                  <a:srgbClr val="898989"/>
                </a:solidFill>
                <a:ea typeface="標楷體" pitchFamily="65" charset="-120"/>
              </a:rPr>
              <a:pPr>
                <a:defRPr/>
              </a:pPr>
              <a:t>‹#›</a:t>
            </a:fld>
            <a:endParaRPr kumimoji="0" lang="zh-TW" altLang="en-US" dirty="0">
              <a:solidFill>
                <a:srgbClr val="898989"/>
              </a:solidFill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AB7-385B-4B4B-B72A-FEC7FB5597D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1099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609-C16D-4A93-BA58-E91DE7B66B3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7A329A-F359-4BC7-B1D5-BC2E17D605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20291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75456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999922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24180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63A4-630C-4030-9362-0D94C971F1A1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6177-CBCA-4352-AB02-6508C018A0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034315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892261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8870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088144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F937-641E-4DF6-88C4-68B9B62D1C46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8DA72C8-62AD-41A8-B27B-E45F49D912F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497273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9BE-302E-4B3B-8E1F-53BE7BF8946E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081844B-E18E-4DB3-A7FA-3BE09248D35C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57121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ED67-3D6F-4AF4-AD0D-88D077407B8A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9F8D-FB27-4DB3-B7E6-B066C41F5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42686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4513-3EF5-48C8-9E91-FCF89EA38A00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FD03A2-DDD5-4965-8EA0-BF74848EE6C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61958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5740-63F3-466C-B943-96C7615D2C65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908-FCA2-4E77-9ED2-9AD50AD660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1685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5E-2652-42F1-84A2-1F2C6ABFA02F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29B72-F2D7-4971-854B-E8068AE788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51410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B712-493A-45E3-A3EE-ECE6DE8DD52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3"/>
            <a:ext cx="2133600" cy="365125"/>
          </a:xfrm>
        </p:spPr>
        <p:txBody>
          <a:bodyPr/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BAC7608-85D0-420B-80F7-C95829664C3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33581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01" r:id="rId1"/>
    <p:sldLayoutId id="2147489502" r:id="rId2"/>
    <p:sldLayoutId id="2147489503" r:id="rId3"/>
    <p:sldLayoutId id="2147489504" r:id="rId4"/>
    <p:sldLayoutId id="2147489505" r:id="rId5"/>
    <p:sldLayoutId id="2147489506" r:id="rId6"/>
    <p:sldLayoutId id="2147489507" r:id="rId7"/>
    <p:sldLayoutId id="2147489508" r:id="rId8"/>
    <p:sldLayoutId id="2147489509" r:id="rId9"/>
    <p:sldLayoutId id="2147489510" r:id="rId10"/>
    <p:sldLayoutId id="214748951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13" r:id="rId1"/>
    <p:sldLayoutId id="2147489514" r:id="rId2"/>
    <p:sldLayoutId id="2147489515" r:id="rId3"/>
    <p:sldLayoutId id="2147489516" r:id="rId4"/>
    <p:sldLayoutId id="2147489517" r:id="rId5"/>
    <p:sldLayoutId id="2147489518" r:id="rId6"/>
    <p:sldLayoutId id="2147489519" r:id="rId7"/>
    <p:sldLayoutId id="2147489520" r:id="rId8"/>
    <p:sldLayoutId id="2147489521" r:id="rId9"/>
    <p:sldLayoutId id="2147489522" r:id="rId10"/>
    <p:sldLayoutId id="214748952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CAB652D7-F92E-41F4-BE2C-3AB3C32DBA18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4C12EA2D-270C-4DFC-800E-2353FBADA6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25" r:id="rId1"/>
    <p:sldLayoutId id="2147489526" r:id="rId2"/>
    <p:sldLayoutId id="2147489527" r:id="rId3"/>
    <p:sldLayoutId id="2147489528" r:id="rId4"/>
    <p:sldLayoutId id="2147489529" r:id="rId5"/>
    <p:sldLayoutId id="2147489530" r:id="rId6"/>
    <p:sldLayoutId id="2147489531" r:id="rId7"/>
    <p:sldLayoutId id="2147489532" r:id="rId8"/>
    <p:sldLayoutId id="2147489533" r:id="rId9"/>
    <p:sldLayoutId id="2147489534" r:id="rId10"/>
    <p:sldLayoutId id="214748953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BC003AF8-1D22-447A-9FA7-417102C8A167}" type="datetime1">
              <a:rPr lang="zh-TW" altLang="en-US"/>
              <a:pPr>
                <a:defRPr/>
              </a:pPr>
              <a:t>2015/9/11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2FE78299-3E5F-4ADF-BE80-8FAA0FF0CC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2055" name="圖片 8" descr="a02-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5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7" r:id="rId1"/>
    <p:sldLayoutId id="2147489538" r:id="rId2"/>
    <p:sldLayoutId id="2147489539" r:id="rId3"/>
    <p:sldLayoutId id="2147489540" r:id="rId4"/>
    <p:sldLayoutId id="2147489541" r:id="rId5"/>
    <p:sldLayoutId id="2147489542" r:id="rId6"/>
    <p:sldLayoutId id="2147489543" r:id="rId7"/>
    <p:sldLayoutId id="2147489544" r:id="rId8"/>
    <p:sldLayoutId id="2147489545" r:id="rId9"/>
    <p:sldLayoutId id="2147489546" r:id="rId10"/>
    <p:sldLayoutId id="214748954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7560840" cy="17526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</a:rPr>
              <a:t>導師的權利與義務</a:t>
            </a: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0053" y="479715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報告人：陳朝政副學務長 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8292" y="908720"/>
            <a:ext cx="682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lang="zh-TW" altLang="en-US" sz="28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學年度第一學期全校導師會議專題報告</a:t>
            </a:r>
            <a:endParaRPr lang="zh-TW" altLang="en-US" sz="2800" b="1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38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導師權利義務相關</a:t>
            </a:r>
            <a:r>
              <a:rPr lang="zh-TW" altLang="en-US" b="1" dirty="0" smtClean="0">
                <a:solidFill>
                  <a:srgbClr val="7030A0"/>
                </a:solidFill>
              </a:rPr>
              <a:t>制度（</a:t>
            </a:r>
            <a:r>
              <a:rPr lang="en-US" altLang="zh-TW" b="1" dirty="0">
                <a:solidFill>
                  <a:srgbClr val="7030A0"/>
                </a:solidFill>
              </a:rPr>
              <a:t>4</a:t>
            </a:r>
            <a:r>
              <a:rPr lang="zh-TW" altLang="en-US" b="1" dirty="0" smtClean="0">
                <a:solidFill>
                  <a:srgbClr val="7030A0"/>
                </a:solidFill>
              </a:rPr>
              <a:t>）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2816"/>
            <a:ext cx="7931224" cy="3993307"/>
          </a:xfrm>
        </p:spPr>
        <p:txBody>
          <a:bodyPr/>
          <a:lstStyle/>
          <a:p>
            <a:pPr algn="just">
              <a:buFont typeface="Wingdings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專任教師新聘升</a:t>
            </a:r>
            <a:r>
              <a:rPr lang="zh-TW" altLang="en-US" sz="2800" b="1" dirty="0">
                <a:solidFill>
                  <a:srgbClr val="002060"/>
                </a:solidFill>
              </a:rPr>
              <a:t>等及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計分標準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altLang="zh-TW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zh-TW" alt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694"/>
              </p:ext>
            </p:extLst>
          </p:nvPr>
        </p:nvGraphicFramePr>
        <p:xfrm>
          <a:off x="539552" y="2415632"/>
          <a:ext cx="8229600" cy="381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43542"/>
                <a:gridCol w="1686058"/>
              </a:tblGrid>
              <a:tr h="15233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計分項目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strike="noStrik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每學年計分</a:t>
                      </a:r>
                      <a:r>
                        <a:rPr lang="en-US" sz="2000" b="1" u="none" strike="noStrik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書院</a:t>
                      </a:r>
                      <a:r>
                        <a:rPr lang="zh-TW" sz="2000" b="1" u="none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導師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最高核給</a:t>
                      </a:r>
                      <a:r>
                        <a:rPr 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33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職涯輔導老師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每學年需完成學務處規範之職涯輔導知能研習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)-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學務處核給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33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心理輔導老師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心理師督導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33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校級績優導師或輔導老師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33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教師有助於本校學生輔導之重要具體貢獻，經系、院教評會核定通過者（例如參與職涯就業輔導、督導本校餐飲衛生、社團輔導、輔導國際志工及臨床學科導師等）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76200" algn="ctr" defTabSz="914400" rtl="0" eaLnBrk="1" latinLnBrk="0" hangingPunct="1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最高核給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824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10872" r="36416" b="62551"/>
          <a:stretch>
            <a:fillRect/>
          </a:stretch>
        </p:blipFill>
        <p:spPr bwMode="auto">
          <a:xfrm>
            <a:off x="1043608" y="1654252"/>
            <a:ext cx="7704856" cy="45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</a:rPr>
              <a:t>線上補課</a:t>
            </a:r>
            <a:r>
              <a:rPr lang="en-US" altLang="zh-TW" b="1" dirty="0">
                <a:solidFill>
                  <a:srgbClr val="7030A0"/>
                </a:solidFill>
              </a:rPr>
              <a:t>(1)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251520" y="5805264"/>
            <a:ext cx="8640960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從左上角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我的課程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點選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全校導師會議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進入後選擇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開始上課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，左邊目錄出現選單，點選後</a:t>
            </a:r>
            <a:r>
              <a:rPr lang="zh-TW" altLang="en-US" sz="2000" noProof="0" dirty="0" smtClean="0">
                <a:latin typeface="標楷體" pitchFamily="65" charset="-120"/>
                <a:ea typeface="標楷體" pitchFamily="65" charset="-120"/>
              </a:rPr>
              <a:t>即跳出視窗開始上課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11612" y="2636912"/>
            <a:ext cx="2448272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09246" y="2777512"/>
            <a:ext cx="936104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151620" y="4216355"/>
            <a:ext cx="1656184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630772" y="2319072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FF00"/>
                </a:solidFill>
              </a:rPr>
              <a:t>1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60284" y="2721335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FF00"/>
                </a:solidFill>
              </a:rPr>
              <a:t>2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29520" y="4305511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FF00"/>
                </a:solidFill>
              </a:rPr>
              <a:t>3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726048" y="3259502"/>
            <a:ext cx="4726272" cy="2449212"/>
            <a:chOff x="2529520" y="3068960"/>
            <a:chExt cx="5780100" cy="3295650"/>
          </a:xfrm>
        </p:grpSpPr>
        <p:grpSp>
          <p:nvGrpSpPr>
            <p:cNvPr id="21" name="群組 20"/>
            <p:cNvGrpSpPr/>
            <p:nvPr/>
          </p:nvGrpSpPr>
          <p:grpSpPr>
            <a:xfrm>
              <a:off x="3851920" y="3068960"/>
              <a:ext cx="4457700" cy="3295650"/>
              <a:chOff x="3851920" y="3068960"/>
              <a:chExt cx="4457700" cy="3295650"/>
            </a:xfrm>
          </p:grpSpPr>
          <p:pic>
            <p:nvPicPr>
              <p:cNvPr id="19" name="圖片 18"/>
              <p:cNvPicPr/>
              <p:nvPr/>
            </p:nvPicPr>
            <p:blipFill>
              <a:blip r:embed="rId3" cstate="print"/>
              <a:srcRect l="27248" t="17993" r="27209" b="22145"/>
              <a:stretch>
                <a:fillRect/>
              </a:stretch>
            </p:blipFill>
            <p:spPr>
              <a:xfrm>
                <a:off x="3851920" y="3068960"/>
                <a:ext cx="4457700" cy="3295650"/>
              </a:xfrm>
              <a:prstGeom prst="rect">
                <a:avLst/>
              </a:prstGeom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7596336" y="3645024"/>
                <a:ext cx="393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smtClean="0">
                    <a:solidFill>
                      <a:srgbClr val="FFFF00"/>
                    </a:solidFill>
                  </a:rPr>
                  <a:t>4</a:t>
                </a:r>
                <a:endParaRPr lang="zh-TW" altLang="en-US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25" name="直線單箭頭接點 24"/>
            <p:cNvCxnSpPr>
              <a:stCxn id="18" idx="1"/>
            </p:cNvCxnSpPr>
            <p:nvPr/>
          </p:nvCxnSpPr>
          <p:spPr>
            <a:xfrm>
              <a:off x="2529520" y="4597899"/>
              <a:ext cx="1656184" cy="71572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9633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</a:rPr>
              <a:t>線上補課</a:t>
            </a:r>
            <a:r>
              <a:rPr lang="en-US" altLang="zh-TW" b="1" dirty="0" smtClean="0">
                <a:solidFill>
                  <a:srgbClr val="7030A0"/>
                </a:solidFill>
              </a:rPr>
              <a:t>(2)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5"/>
          <p:cNvSpPr txBox="1">
            <a:spLocks/>
          </p:cNvSpPr>
          <p:nvPr/>
        </p:nvSpPr>
        <p:spPr>
          <a:xfrm>
            <a:off x="251520" y="5877272"/>
            <a:ext cx="8640960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從左上角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我的課程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點選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【104-1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導師輔導知能研習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進入後選擇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【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開始上課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】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，左邊目錄出現選單，點選後</a:t>
            </a:r>
            <a:r>
              <a:rPr lang="zh-TW" altLang="en-US" sz="2000" noProof="0" dirty="0" smtClean="0">
                <a:latin typeface="標楷體" pitchFamily="65" charset="-120"/>
                <a:ea typeface="標楷體" pitchFamily="65" charset="-120"/>
              </a:rPr>
              <a:t>即跳出視窗開始上課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67544" y="1628800"/>
            <a:ext cx="8676456" cy="4176464"/>
            <a:chOff x="467544" y="1628800"/>
            <a:chExt cx="8676456" cy="4176464"/>
          </a:xfrm>
        </p:grpSpPr>
        <p:pic>
          <p:nvPicPr>
            <p:cNvPr id="1026" name="Picture 2" descr="D:\工作資料夾\Desktop\2.png"/>
            <p:cNvPicPr>
              <a:picLocks noChangeAspect="1" noChangeArrowheads="1"/>
            </p:cNvPicPr>
            <p:nvPr/>
          </p:nvPicPr>
          <p:blipFill>
            <a:blip r:embed="rId2" cstate="print"/>
            <a:srcRect t="26667" b="3607"/>
            <a:stretch>
              <a:fillRect/>
            </a:stretch>
          </p:blipFill>
          <p:spPr bwMode="auto">
            <a:xfrm>
              <a:off x="467544" y="1628800"/>
              <a:ext cx="8676456" cy="4176464"/>
            </a:xfrm>
            <a:prstGeom prst="rect">
              <a:avLst/>
            </a:prstGeom>
            <a:noFill/>
          </p:spPr>
        </p:pic>
        <p:sp>
          <p:nvSpPr>
            <p:cNvPr id="6" name="文字方塊 5"/>
            <p:cNvSpPr txBox="1"/>
            <p:nvPr/>
          </p:nvSpPr>
          <p:spPr>
            <a:xfrm>
              <a:off x="1619672" y="2628201"/>
              <a:ext cx="321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FFFF00"/>
                  </a:solidFill>
                </a:rPr>
                <a:t>1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92080" y="2636912"/>
              <a:ext cx="321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FFFF00"/>
                  </a:solidFill>
                </a:rPr>
                <a:t>2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835696" y="3933056"/>
              <a:ext cx="321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FFFF00"/>
                  </a:solidFill>
                </a:rPr>
                <a:t>3</a:t>
              </a:r>
              <a:endParaRPr lang="zh-TW" alt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6440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2852936"/>
            <a:ext cx="748883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、大一導師固定三年</a:t>
            </a:r>
            <a:endParaRPr lang="zh-TW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588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大一導師固定三年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4536504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002060"/>
                </a:solidFill>
              </a:rPr>
              <a:t>大</a:t>
            </a:r>
            <a:r>
              <a:rPr lang="zh-TW" altLang="en-US" b="1" dirty="0">
                <a:solidFill>
                  <a:srgbClr val="002060"/>
                </a:solidFill>
              </a:rPr>
              <a:t>一「大學入門</a:t>
            </a:r>
            <a:r>
              <a:rPr lang="zh-TW" altLang="en-US" b="1" dirty="0" smtClean="0">
                <a:solidFill>
                  <a:srgbClr val="002060"/>
                </a:solidFill>
              </a:rPr>
              <a:t>」協同教學老師及</a:t>
            </a:r>
            <a:r>
              <a:rPr lang="zh-TW" altLang="en-US" b="1" dirty="0">
                <a:solidFill>
                  <a:srgbClr val="002060"/>
                </a:solidFill>
              </a:rPr>
              <a:t>「服務學習」課程主負責老師及帶組老師多為大一導師</a:t>
            </a:r>
            <a:r>
              <a:rPr lang="en-US" altLang="zh-TW" b="1" dirty="0">
                <a:solidFill>
                  <a:srgbClr val="002060"/>
                </a:solidFill>
              </a:rPr>
              <a:t>(</a:t>
            </a:r>
            <a:r>
              <a:rPr lang="zh-TW" altLang="en-US" b="1" dirty="0">
                <a:solidFill>
                  <a:srgbClr val="002060"/>
                </a:solidFill>
              </a:rPr>
              <a:t>約有半數</a:t>
            </a:r>
            <a:r>
              <a:rPr lang="en-US" altLang="zh-TW" b="1" dirty="0">
                <a:solidFill>
                  <a:srgbClr val="002060"/>
                </a:solidFill>
              </a:rPr>
              <a:t>)</a:t>
            </a:r>
            <a:r>
              <a:rPr lang="zh-TW" altLang="en-US" b="1" dirty="0">
                <a:solidFill>
                  <a:srgbClr val="002060"/>
                </a:solidFill>
              </a:rPr>
              <a:t>，所以希望進一步將「大一導師」、「大學</a:t>
            </a:r>
            <a:r>
              <a:rPr lang="zh-TW" altLang="en-US" b="1" dirty="0" smtClean="0">
                <a:solidFill>
                  <a:srgbClr val="002060"/>
                </a:solidFill>
              </a:rPr>
              <a:t>入門協同教師</a:t>
            </a:r>
            <a:r>
              <a:rPr lang="zh-TW" altLang="en-US" b="1" dirty="0">
                <a:solidFill>
                  <a:srgbClr val="002060"/>
                </a:solidFill>
              </a:rPr>
              <a:t>」、「服務學習主負責教師、帶組教師」、「書院導師」進一步整合，並擔任三年後再輪換。</a:t>
            </a:r>
            <a:r>
              <a:rPr lang="en-US" altLang="zh-TW" sz="2000" b="1" dirty="0">
                <a:solidFill>
                  <a:srgbClr val="002060"/>
                </a:solidFill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</a:rPr>
              <a:t>參考高醫書院周逸衡副院長「新生品格教育的推手」簡報</a:t>
            </a:r>
            <a:r>
              <a:rPr lang="en-US" altLang="zh-TW" sz="2000" b="1" dirty="0" smtClean="0">
                <a:solidFill>
                  <a:srgbClr val="002060"/>
                </a:solidFill>
              </a:rPr>
              <a:t>)</a:t>
            </a:r>
          </a:p>
          <a:p>
            <a:pPr marL="342900" lvl="2" indent="-342900">
              <a:buFont typeface="Wingdings" panose="05000000000000000000" pitchFamily="2" charset="2"/>
              <a:buChar char="n"/>
            </a:pPr>
            <a:endParaRPr lang="en-US" altLang="zh-TW" sz="2000" b="1" dirty="0" smtClean="0">
              <a:solidFill>
                <a:srgbClr val="002060"/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srgbClr val="002060"/>
                </a:solidFill>
              </a:rPr>
              <a:t>大一</a:t>
            </a:r>
            <a:r>
              <a:rPr lang="zh-TW" altLang="en-US" b="1" dirty="0" smtClean="0">
                <a:solidFill>
                  <a:srgbClr val="002060"/>
                </a:solidFill>
              </a:rPr>
              <a:t>導師不等於書院導師：書院導師的遴聘是由</a:t>
            </a:r>
            <a:r>
              <a:rPr lang="zh-TW" altLang="en-US" b="1" dirty="0">
                <a:solidFill>
                  <a:srgbClr val="002060"/>
                </a:solidFill>
              </a:rPr>
              <a:t>大一導師中邀請</a:t>
            </a:r>
            <a:r>
              <a:rPr lang="en-US" altLang="zh-TW" b="1" dirty="0">
                <a:solidFill>
                  <a:srgbClr val="002060"/>
                </a:solidFill>
              </a:rPr>
              <a:t>20</a:t>
            </a:r>
            <a:r>
              <a:rPr lang="zh-TW" altLang="en-US" b="1" dirty="0">
                <a:solidFill>
                  <a:srgbClr val="002060"/>
                </a:solidFill>
              </a:rPr>
              <a:t>位左右擔任書院</a:t>
            </a:r>
            <a:r>
              <a:rPr lang="zh-TW" altLang="en-US" b="1" dirty="0" smtClean="0">
                <a:solidFill>
                  <a:srgbClr val="002060"/>
                </a:solidFill>
              </a:rPr>
              <a:t>導師。需</a:t>
            </a:r>
            <a:r>
              <a:rPr lang="zh-TW" altLang="en-US" b="1" dirty="0">
                <a:solidFill>
                  <a:srgbClr val="002060"/>
                </a:solidFill>
              </a:rPr>
              <a:t>完成書院導師培訓課程至少</a:t>
            </a:r>
            <a:r>
              <a:rPr lang="en-US" altLang="zh-TW" b="1" dirty="0">
                <a:solidFill>
                  <a:srgbClr val="002060"/>
                </a:solidFill>
              </a:rPr>
              <a:t>8</a:t>
            </a:r>
            <a:r>
              <a:rPr lang="zh-TW" altLang="en-US" b="1" dirty="0" smtClean="0">
                <a:solidFill>
                  <a:srgbClr val="002060"/>
                </a:solidFill>
              </a:rPr>
              <a:t>小時，與</a:t>
            </a:r>
            <a:r>
              <a:rPr lang="zh-TW" altLang="en-US" b="1" dirty="0">
                <a:solidFill>
                  <a:srgbClr val="002060"/>
                </a:solidFill>
              </a:rPr>
              <a:t>書院執行長晤談書院理念，達成</a:t>
            </a:r>
            <a:r>
              <a:rPr lang="zh-TW" altLang="en-US" b="1" dirty="0" smtClean="0">
                <a:solidFill>
                  <a:srgbClr val="002060"/>
                </a:solidFill>
              </a:rPr>
              <a:t>共識。</a:t>
            </a:r>
            <a:r>
              <a:rPr lang="en-US" altLang="zh-TW" b="1" dirty="0">
                <a:solidFill>
                  <a:srgbClr val="002060"/>
                </a:solidFill>
              </a:rPr>
              <a:t> </a:t>
            </a:r>
            <a:r>
              <a:rPr lang="en-US" altLang="zh-TW" sz="2000" b="1" dirty="0">
                <a:solidFill>
                  <a:srgbClr val="002060"/>
                </a:solidFill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</a:rPr>
              <a:t>引自高醫書院周逸衡副院長「高醫書院理念」簡報</a:t>
            </a:r>
            <a:r>
              <a:rPr lang="en-US" altLang="zh-TW" sz="2000" b="1" dirty="0">
                <a:solidFill>
                  <a:srgbClr val="002060"/>
                </a:solidFill>
              </a:rPr>
              <a:t>)</a:t>
            </a:r>
          </a:p>
          <a:p>
            <a:pPr marL="342900" lvl="2" indent="-342900"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1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鼓勵擔任大一導師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7931224" cy="3993307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績優導師及輔導老師遴選要點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marL="800100" lvl="3" indent="-342900"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</a:rPr>
              <a:t>第三點規定：「</a:t>
            </a:r>
            <a:r>
              <a:rPr lang="zh-TW" altLang="zh-TW" sz="2800" b="1" dirty="0">
                <a:solidFill>
                  <a:srgbClr val="002060"/>
                </a:solidFill>
              </a:rPr>
              <a:t>各學院遴選績優導師之名額至少須包括1名大學部一年級導師。</a:t>
            </a:r>
            <a:r>
              <a:rPr lang="zh-TW" altLang="en-US" sz="2800" b="1" dirty="0">
                <a:solidFill>
                  <a:srgbClr val="002060"/>
                </a:solidFill>
              </a:rPr>
              <a:t>」</a:t>
            </a:r>
            <a:r>
              <a:rPr lang="zh-TW" altLang="zh-TW" sz="2800" b="1" dirty="0">
                <a:solidFill>
                  <a:srgbClr val="002060"/>
                </a:solidFill>
              </a:rPr>
              <a:t> </a:t>
            </a:r>
          </a:p>
          <a:p>
            <a:pPr marL="800100" lvl="3" indent="-342900">
              <a:buFont typeface="Wingdings" panose="05000000000000000000" pitchFamily="2" charset="2"/>
              <a:buChar char="n"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 marL="800100" lvl="3" indent="-342900"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5100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DSC00880A.jpg"/>
          <p:cNvPicPr>
            <a:picLocks noChangeAspect="1"/>
          </p:cNvPicPr>
          <p:nvPr/>
        </p:nvPicPr>
        <p:blipFill>
          <a:blip r:embed="rId3" cstate="print">
            <a:lum bright="44000"/>
          </a:blip>
          <a:srcRect/>
          <a:stretch>
            <a:fillRect/>
          </a:stretch>
        </p:blipFill>
        <p:spPr bwMode="auto">
          <a:xfrm>
            <a:off x="35496" y="2876396"/>
            <a:ext cx="9108504" cy="386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84213" y="11255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00013">
              <a:defRPr/>
            </a:pPr>
            <a:endParaRPr kumimoji="0" lang="en-US" altLang="zh-TW" b="1" dirty="0">
              <a:solidFill>
                <a:srgbClr val="F79646">
                  <a:lumMod val="75000"/>
                </a:srgbClr>
              </a:solidFill>
              <a:latin typeface="Times New Roman" charset="0"/>
              <a:ea typeface="標楷體" charset="0"/>
              <a:cs typeface="Times New Roman" charset="0"/>
            </a:endParaRPr>
          </a:p>
        </p:txBody>
      </p:sp>
      <p:sp>
        <p:nvSpPr>
          <p:cNvPr id="53252" name="標題 1"/>
          <p:cNvSpPr>
            <a:spLocks noGrp="1"/>
          </p:cNvSpPr>
          <p:nvPr>
            <p:ph type="title"/>
          </p:nvPr>
        </p:nvSpPr>
        <p:spPr>
          <a:xfrm>
            <a:off x="684213" y="1989138"/>
            <a:ext cx="7643812" cy="652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400" b="1" smtClean="0">
                <a:solidFill>
                  <a:srgbClr val="C00000"/>
                </a:solidFill>
              </a:rPr>
              <a:t>感謝聆聽</a:t>
            </a:r>
            <a:r>
              <a:rPr lang="zh-TW" altLang="en-US" sz="4400" b="1" smtClean="0">
                <a:solidFill>
                  <a:srgbClr val="C00000"/>
                </a:solidFill>
                <a:sym typeface="Wingdings" pitchFamily="2" charset="2"/>
              </a:rPr>
              <a:t>  敬請指教！</a:t>
            </a:r>
            <a:endParaRPr lang="zh-TW" altLang="en-US" sz="4400" b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8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標楷體" pitchFamily="65" charset="-120"/>
              </a:rPr>
              <a:t>報告綱要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導師權利與義務簡介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導師權利義務相關制度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</a:rPr>
              <a:t>大一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導師固定三年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2771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2852936"/>
            <a:ext cx="748883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一、導師權利與義務簡介</a:t>
            </a:r>
            <a:endParaRPr lang="zh-TW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784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</a:rPr>
              <a:t>導師之權利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794112"/>
              </p:ext>
            </p:extLst>
          </p:nvPr>
        </p:nvGraphicFramePr>
        <p:xfrm>
          <a:off x="611188" y="1989138"/>
          <a:ext cx="793115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564"/>
                <a:gridCol w="3101294"/>
                <a:gridCol w="31012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說明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導師費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輔導每位導生每月以</a:t>
                      </a:r>
                      <a:r>
                        <a:rPr lang="en-US" altLang="zh-TW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元計算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本校導師制實施辦法</a:t>
                      </a:r>
                      <a:endParaRPr lang="zh-TW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升等及評估計分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依校及各院系之規定於教師升等及評估計分</a:t>
                      </a:r>
                      <a:endParaRPr lang="en-US" altLang="zh-TW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績優導師加重計分</a:t>
                      </a:r>
                      <a:endParaRPr lang="en-US" altLang="zh-TW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專任教師新聘升等及計分標準</a:t>
                      </a:r>
                      <a:endParaRPr lang="en-US" altLang="zh-TW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n"/>
                      </a:pP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各學院教師評估細則</a:t>
                      </a:r>
                      <a:endParaRPr lang="en-US" altLang="zh-TW" sz="2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41598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導師之義務</a:t>
            </a:r>
            <a:endParaRPr lang="zh-TW" altLang="en-US" sz="3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1988840"/>
            <a:ext cx="7931224" cy="4248472"/>
          </a:xfrm>
        </p:spPr>
        <p:txBody>
          <a:bodyPr>
            <a:normAutofit lnSpcReduction="10000"/>
          </a:bodyPr>
          <a:lstStyle/>
          <a:p>
            <a:pPr marL="33147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</a:rPr>
              <a:t>凡本校講師以上之專任教師均有義務擔任一般導師。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</a:rPr>
              <a:t>（本校</a:t>
            </a:r>
            <a:r>
              <a:rPr lang="zh-TW" altLang="en-US" sz="1800" b="1" dirty="0">
                <a:solidFill>
                  <a:srgbClr val="002060"/>
                </a:solidFill>
                <a:latin typeface="標楷體" pitchFamily="65" charset="-120"/>
              </a:rPr>
              <a:t>導師制實施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</a:rPr>
              <a:t>辦法第二條）</a:t>
            </a:r>
            <a:endParaRPr lang="en-US" altLang="zh-TW" sz="18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33147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en-US" altLang="zh-TW" sz="1800" b="1" dirty="0" smtClean="0">
              <a:solidFill>
                <a:srgbClr val="002060"/>
              </a:solidFill>
              <a:latin typeface="標楷體" pitchFamily="65" charset="-120"/>
            </a:endParaRPr>
          </a:p>
          <a:p>
            <a:pPr marL="33147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一般導師之</a:t>
            </a:r>
            <a:r>
              <a:rPr lang="zh-TW" altLang="en-US" sz="2600" b="1" dirty="0" smtClean="0">
                <a:solidFill>
                  <a:srgbClr val="002060"/>
                </a:solidFill>
                <a:latin typeface="標楷體" pitchFamily="65" charset="-120"/>
              </a:rPr>
              <a:t>義務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</a:rPr>
              <a:t>（本校</a:t>
            </a:r>
            <a:r>
              <a:rPr lang="zh-TW" altLang="en-US" sz="1800" b="1" dirty="0">
                <a:solidFill>
                  <a:srgbClr val="002060"/>
                </a:solidFill>
                <a:latin typeface="標楷體" pitchFamily="65" charset="-120"/>
              </a:rPr>
              <a:t>導師制實施辦法第五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itchFamily="65" charset="-120"/>
              </a:rPr>
              <a:t>條）</a:t>
            </a:r>
            <a:endParaRPr lang="en-US" altLang="zh-TW" sz="18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algn="just" eaLnBrk="1" fontAlgn="auto" hangingPunct="1"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執行主任導師交辦有關班級事務</a:t>
            </a:r>
            <a:endParaRPr lang="en-US" altLang="zh-TW" sz="26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algn="just" eaLnBrk="1" fontAlgn="auto" hangingPunct="1"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輔導班會</a:t>
            </a:r>
            <a:endParaRPr lang="en-US" altLang="zh-TW" sz="26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algn="just" eaLnBrk="1" fontAlgn="auto" hangingPunct="1"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輔導學生</a:t>
            </a:r>
            <a:endParaRPr lang="en-US" altLang="zh-TW" sz="26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eaLnBrk="1" fontAlgn="auto" hangingPunct="1"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輔導轉介</a:t>
            </a:r>
            <a:endParaRPr lang="en-US" altLang="zh-TW" sz="26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eaLnBrk="1" fontAlgn="auto" hangingPunct="1"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002060"/>
                </a:solidFill>
                <a:latin typeface="標楷體" pitchFamily="65" charset="-120"/>
              </a:rPr>
              <a:t>操行成績</a:t>
            </a:r>
            <a:endParaRPr lang="en-US" altLang="zh-TW" sz="2600" b="1" dirty="0">
              <a:solidFill>
                <a:srgbClr val="002060"/>
              </a:solidFill>
              <a:latin typeface="標楷體" pitchFamily="65" charset="-120"/>
            </a:endParaRPr>
          </a:p>
          <a:p>
            <a:pPr marL="548640" lvl="1" indent="-274320" eaLnBrk="1" fontAlgn="auto" hangingPunct="1">
              <a:spcAft>
                <a:spcPts val="0"/>
              </a:spcAft>
              <a:defRPr/>
            </a:pPr>
            <a:r>
              <a:rPr lang="zh-TW" altLang="en-US" sz="2600" b="1" u="sng" dirty="0">
                <a:solidFill>
                  <a:srgbClr val="FF0000"/>
                </a:solidFill>
                <a:latin typeface="標楷體" pitchFamily="65" charset="-120"/>
              </a:rPr>
              <a:t>填寫訪談記錄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投影片編號版面配置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29FA0E9-7F34-4B84-ADBD-64D4F7BFD8F8}" type="slidenum">
              <a:rPr lang="en-US" altLang="zh-TW" smtClean="0">
                <a:latin typeface="微軟正黑體" pitchFamily="34" charset="-120"/>
                <a:ea typeface="微軟正黑體" pitchFamily="34" charset="-120"/>
              </a:rPr>
              <a:pPr/>
              <a:t>5</a:t>
            </a:fld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32921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755576" y="2852936"/>
            <a:ext cx="7488832" cy="11521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二、導師權利義務相關制度</a:t>
            </a:r>
            <a:endParaRPr lang="zh-TW" altLang="en-US" sz="3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16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導師權利義務相關制度</a:t>
            </a:r>
            <a:r>
              <a:rPr lang="en-US" altLang="zh-TW" b="1" dirty="0" smtClean="0">
                <a:solidFill>
                  <a:srgbClr val="7030A0"/>
                </a:solidFill>
              </a:rPr>
              <a:t>(1)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</a:rPr>
              <a:t>績優導師及輔導老師遴選要點規定之績優導師遴選條件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002060"/>
                </a:solidFill>
              </a:rPr>
              <a:t>必要條件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：導師</a:t>
            </a:r>
            <a:r>
              <a:rPr lang="zh-TW" altLang="en-US" sz="2400" b="1" dirty="0">
                <a:solidFill>
                  <a:srgbClr val="002060"/>
                </a:solidFill>
              </a:rPr>
              <a:t>每學期應進行</a:t>
            </a:r>
            <a:r>
              <a:rPr lang="zh-TW" altLang="en-US" sz="2400" b="1" dirty="0">
                <a:solidFill>
                  <a:srgbClr val="FF0000"/>
                </a:solidFill>
              </a:rPr>
              <a:t>導生訪談</a:t>
            </a:r>
            <a:r>
              <a:rPr lang="zh-TW" altLang="en-US" sz="2400" b="1" dirty="0">
                <a:solidFill>
                  <a:srgbClr val="002060"/>
                </a:solidFill>
              </a:rPr>
              <a:t>，並上網填寫訪談記錄。上網登錄之訪談人數，須達每學期每位導生至少一次。（休退學學生不列入計算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）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002060"/>
                </a:solidFill>
              </a:rPr>
              <a:t>參考條件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</a:t>
            </a:r>
            <a:r>
              <a:rPr lang="zh-TW" altLang="zh-TW" sz="2400" b="1" dirty="0">
                <a:solidFill>
                  <a:srgbClr val="002060"/>
                </a:solidFill>
              </a:rPr>
              <a:t>每學年結束後，學務處統計</a:t>
            </a:r>
            <a:r>
              <a:rPr lang="zh-TW" altLang="zh-TW" sz="2400" b="1" dirty="0">
                <a:solidFill>
                  <a:srgbClr val="FF0000"/>
                </a:solidFill>
              </a:rPr>
              <a:t>導師評量成績、班會紀錄、導師生訪談紀錄、導師會議和導師輔導知能研習出席紀錄</a:t>
            </a:r>
            <a:r>
              <a:rPr lang="zh-TW" altLang="zh-TW" sz="2400" b="1" dirty="0">
                <a:solidFill>
                  <a:srgbClr val="002060"/>
                </a:solidFill>
              </a:rPr>
              <a:t>送至各學院，作為遴選績優導師之參考。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2057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192" cy="65293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導師權利義務相關</a:t>
            </a:r>
            <a:r>
              <a:rPr lang="zh-TW" altLang="en-US" b="1" dirty="0" smtClean="0">
                <a:solidFill>
                  <a:srgbClr val="7030A0"/>
                </a:solidFill>
              </a:rPr>
              <a:t>制度（</a:t>
            </a:r>
            <a:r>
              <a:rPr lang="en-US" altLang="zh-TW" b="1" dirty="0" smtClean="0">
                <a:solidFill>
                  <a:srgbClr val="7030A0"/>
                </a:solidFill>
              </a:rPr>
              <a:t>2</a:t>
            </a:r>
            <a:r>
              <a:rPr lang="zh-TW" altLang="en-US" b="1" dirty="0" smtClean="0">
                <a:solidFill>
                  <a:srgbClr val="7030A0"/>
                </a:solidFill>
              </a:rPr>
              <a:t>）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83965"/>
            <a:ext cx="7931224" cy="3993307"/>
          </a:xfrm>
        </p:spPr>
        <p:txBody>
          <a:bodyPr/>
          <a:lstStyle/>
          <a:p>
            <a:pPr algn="just">
              <a:buFont typeface="Wingdings" pitchFamily="2" charset="2"/>
              <a:buChar char="n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專任教師新聘升</a:t>
            </a:r>
            <a:r>
              <a:rPr lang="zh-TW" altLang="en-US" sz="2800" b="1" dirty="0">
                <a:solidFill>
                  <a:srgbClr val="002060"/>
                </a:solidFill>
              </a:rPr>
              <a:t>等及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計分標準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altLang="zh-TW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n"/>
            </a:pPr>
            <a:endParaRPr lang="zh-TW" alt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91789"/>
              </p:ext>
            </p:extLst>
          </p:nvPr>
        </p:nvGraphicFramePr>
        <p:xfrm>
          <a:off x="539552" y="2481064"/>
          <a:ext cx="8229600" cy="1524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6464"/>
                <a:gridCol w="4053136"/>
              </a:tblGrid>
              <a:tr h="15233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計分項目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strike="noStrik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每學年計分</a:t>
                      </a:r>
                      <a:r>
                        <a:rPr lang="en-US" sz="2000" b="1" u="none" strike="noStrik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indent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大學部一般導師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輔導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16(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名以下導生核給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en-US" altLang="zh-TW" sz="2000" b="1" u="none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輔導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17(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名以下導生核給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註</a:t>
                      </a:r>
                      <a:r>
                        <a:rPr lang="en-US" alt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124" marR="57124" marT="0" marB="0" anchor="ctr"/>
                </a:tc>
              </a:tr>
              <a:tr h="152331">
                <a:tc>
                  <a:txBody>
                    <a:bodyPr/>
                    <a:lstStyle/>
                    <a:p>
                      <a:pPr indent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研究所一般導師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7124" marR="57124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835696" y="550458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1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註：導生人數以校務資訊之紀錄為依據，上下學期人數擇優計分。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6627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effectLst/>
              </a:rPr>
              <a:t>導師權利義務相關制度</a:t>
            </a:r>
            <a:r>
              <a:rPr lang="zh-TW" altLang="en-US" sz="3600" dirty="0" smtClean="0">
                <a:effectLst/>
              </a:rPr>
              <a:t>（</a:t>
            </a:r>
            <a:r>
              <a:rPr lang="en-US" altLang="zh-TW" sz="3600" dirty="0" smtClean="0">
                <a:effectLst/>
              </a:rPr>
              <a:t>3</a:t>
            </a:r>
            <a:r>
              <a:rPr lang="zh-TW" altLang="en-US" sz="3600" dirty="0" smtClean="0">
                <a:effectLst/>
              </a:rPr>
              <a:t>）</a:t>
            </a:r>
            <a:endParaRPr lang="zh-TW" altLang="en-US" sz="3600" b="1" dirty="0">
              <a:solidFill>
                <a:srgbClr val="7030A0"/>
              </a:solidFill>
              <a:effectLst/>
              <a:latin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5896" y="609329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註：訪談導師次數以校務資訊系統之記錄為依據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3848"/>
              </p:ext>
            </p:extLst>
          </p:nvPr>
        </p:nvGraphicFramePr>
        <p:xfrm>
          <a:off x="323528" y="2420888"/>
          <a:ext cx="8352928" cy="3013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64696"/>
                <a:gridCol w="2088232"/>
              </a:tblGrid>
              <a:tr h="152331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計分項目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u="none" strike="noStrik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每學年計分</a:t>
                      </a:r>
                      <a:r>
                        <a:rPr lang="en-US" sz="2000" b="1" u="none" strike="noStrik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一般導師於學務處每學期規範時程內，每位導生訪談次數達二次以上者，並按時維護導生訪談記錄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核給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57124" marR="57124" marT="0" marB="0" anchor="ctr">
                    <a:solidFill>
                      <a:schemeClr val="bg1"/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一般導師有輔導學生之具體事蹟，經系教評會議認定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最高核給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57124" marR="57124" marT="0" marB="0" anchor="ctr">
                    <a:solidFill>
                      <a:schemeClr val="bg1"/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一般導師未依學務處每學期規範時程內，訪談所有導生者</a:t>
                      </a:r>
                      <a:r>
                        <a:rPr lang="en-US" sz="2000" b="1" u="none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b="1" u="none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</a:t>
                      </a:r>
                      <a:r>
                        <a:rPr lang="en-US" sz="2000" b="1" u="none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b="1" u="none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扣減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57124" marR="57124" marT="0" marB="0" anchor="ctr">
                    <a:solidFill>
                      <a:schemeClr val="bg1"/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一般導師未依學務處規定參加全校導師</a:t>
                      </a:r>
                      <a:r>
                        <a:rPr lang="zh-TW" sz="2000" b="1" u="none" kern="100" dirty="0" smtClean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86995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扣減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57124" marR="57124" marT="0" marB="0" anchor="ctr">
                    <a:solidFill>
                      <a:schemeClr val="bg1"/>
                    </a:solidFill>
                  </a:tcPr>
                </a:tc>
              </a:tr>
              <a:tr h="152331">
                <a:tc>
                  <a:txBody>
                    <a:bodyPr/>
                    <a:lstStyle/>
                    <a:p>
                      <a:pPr marL="76200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一般導師未依學務處規定參加導師輔導知能研習</a:t>
                      </a:r>
                      <a:endParaRPr lang="zh-TW" sz="2000" b="1" u="none" kern="100" dirty="0">
                        <a:solidFill>
                          <a:srgbClr val="00206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86995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扣減</a:t>
                      </a:r>
                      <a:r>
                        <a:rPr lang="en-US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zh-TW" sz="2000" b="1" u="none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57124" marR="5712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6263" y="1772816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專任教師新聘升等及計分標準</a:t>
            </a:r>
            <a:endParaRPr lang="en-US" altLang="zh-TW" sz="28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3048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24100</TotalTime>
  <Words>950</Words>
  <Application>Microsoft Office PowerPoint</Application>
  <PresentationFormat>如螢幕大小 (4:3)</PresentationFormat>
  <Paragraphs>101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1_Office 佈景主題</vt:lpstr>
      <vt:lpstr>2_Office 佈景主題</vt:lpstr>
      <vt:lpstr>3_Office 佈景主題</vt:lpstr>
      <vt:lpstr>6_Office 佈景主題</vt:lpstr>
      <vt:lpstr>PowerPoint 簡報</vt:lpstr>
      <vt:lpstr>報告綱要</vt:lpstr>
      <vt:lpstr>PowerPoint 簡報</vt:lpstr>
      <vt:lpstr>導師之權利</vt:lpstr>
      <vt:lpstr>導師之義務</vt:lpstr>
      <vt:lpstr>PowerPoint 簡報</vt:lpstr>
      <vt:lpstr>導師權利義務相關制度(1)</vt:lpstr>
      <vt:lpstr>導師權利義務相關制度（2）</vt:lpstr>
      <vt:lpstr>導師權利義務相關制度（3）</vt:lpstr>
      <vt:lpstr>導師權利義務相關制度（4）</vt:lpstr>
      <vt:lpstr>線上補課(1)</vt:lpstr>
      <vt:lpstr>線上補課(2)</vt:lpstr>
      <vt:lpstr>PowerPoint 簡報</vt:lpstr>
      <vt:lpstr>大一導師固定三年</vt:lpstr>
      <vt:lpstr>鼓勵擔任大一導師</vt:lpstr>
      <vt:lpstr>感謝聆聽  敬請指教！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單品</cp:lastModifiedBy>
  <cp:revision>2783</cp:revision>
  <cp:lastPrinted>2015-03-18T02:06:10Z</cp:lastPrinted>
  <dcterms:created xsi:type="dcterms:W3CDTF">2011-11-21T07:30:49Z</dcterms:created>
  <dcterms:modified xsi:type="dcterms:W3CDTF">2015-09-11T09:21:14Z</dcterms:modified>
</cp:coreProperties>
</file>