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12"/>
  </p:notesMasterIdLst>
  <p:handoutMasterIdLst>
    <p:handoutMasterId r:id="rId13"/>
  </p:handoutMasterIdLst>
  <p:sldIdLst>
    <p:sldId id="567" r:id="rId2"/>
    <p:sldId id="605" r:id="rId3"/>
    <p:sldId id="607" r:id="rId4"/>
    <p:sldId id="610" r:id="rId5"/>
    <p:sldId id="616" r:id="rId6"/>
    <p:sldId id="606" r:id="rId7"/>
    <p:sldId id="608" r:id="rId8"/>
    <p:sldId id="615" r:id="rId9"/>
    <p:sldId id="617" r:id="rId10"/>
    <p:sldId id="613" r:id="rId11"/>
  </p:sldIdLst>
  <p:sldSz cx="9144000" cy="6858000" type="screen4x3"/>
  <p:notesSz cx="6735763" cy="98694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39"/>
    <a:srgbClr val="E5F8FF"/>
    <a:srgbClr val="A85400"/>
    <a:srgbClr val="C0504D"/>
    <a:srgbClr val="CC6600"/>
    <a:srgbClr val="FFEFBD"/>
    <a:srgbClr val="990033"/>
    <a:srgbClr val="FBF3F7"/>
    <a:srgbClr val="DE8400"/>
    <a:srgbClr val="F3D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深色樣式 1 - 輔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深色樣式 1 - 輔色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1120" autoAdjust="0"/>
  </p:normalViewPr>
  <p:slideViewPr>
    <p:cSldViewPr>
      <p:cViewPr varScale="1">
        <p:scale>
          <a:sx n="95" d="100"/>
          <a:sy n="95" d="100"/>
        </p:scale>
        <p:origin x="36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18830" cy="493474"/>
          </a:xfrm>
          <a:prstGeom prst="rect">
            <a:avLst/>
          </a:prstGeom>
        </p:spPr>
        <p:txBody>
          <a:bodyPr vert="horz" lIns="94807" tIns="47406" rIns="94807" bIns="47406" rtlCol="0"/>
          <a:lstStyle>
            <a:lvl1pPr algn="l">
              <a:defRPr sz="14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5378" y="4"/>
            <a:ext cx="2918830" cy="493474"/>
          </a:xfrm>
          <a:prstGeom prst="rect">
            <a:avLst/>
          </a:prstGeom>
        </p:spPr>
        <p:txBody>
          <a:bodyPr vert="horz" lIns="94807" tIns="47406" rIns="94807" bIns="47406" rtlCol="0"/>
          <a:lstStyle>
            <a:lvl1pPr algn="r">
              <a:defRPr sz="1400"/>
            </a:lvl1pPr>
          </a:lstStyle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5" y="9374304"/>
            <a:ext cx="2918830" cy="493474"/>
          </a:xfrm>
          <a:prstGeom prst="rect">
            <a:avLst/>
          </a:prstGeom>
        </p:spPr>
        <p:txBody>
          <a:bodyPr vert="horz" lIns="94807" tIns="47406" rIns="94807" bIns="47406" rtlCol="0" anchor="b"/>
          <a:lstStyle>
            <a:lvl1pPr algn="l">
              <a:defRPr sz="14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5378" y="9374304"/>
            <a:ext cx="2918830" cy="493474"/>
          </a:xfrm>
          <a:prstGeom prst="rect">
            <a:avLst/>
          </a:prstGeom>
        </p:spPr>
        <p:txBody>
          <a:bodyPr vert="horz" lIns="94807" tIns="47406" rIns="94807" bIns="47406" rtlCol="0" anchor="b"/>
          <a:lstStyle>
            <a:lvl1pPr algn="r">
              <a:defRPr sz="1400"/>
            </a:lvl1pPr>
          </a:lstStyle>
          <a:p>
            <a:fld id="{181726CB-E600-496C-AE3E-F2C578E6C34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6473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18830" cy="493474"/>
          </a:xfrm>
          <a:prstGeom prst="rect">
            <a:avLst/>
          </a:prstGeom>
        </p:spPr>
        <p:txBody>
          <a:bodyPr vert="horz" lIns="94807" tIns="47406" rIns="94807" bIns="47406" rtlCol="0"/>
          <a:lstStyle>
            <a:lvl1pPr algn="l">
              <a:defRPr sz="14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8" y="4"/>
            <a:ext cx="2918830" cy="493474"/>
          </a:xfrm>
          <a:prstGeom prst="rect">
            <a:avLst/>
          </a:prstGeom>
        </p:spPr>
        <p:txBody>
          <a:bodyPr vert="horz" lIns="94807" tIns="47406" rIns="94807" bIns="47406" rtlCol="0"/>
          <a:lstStyle>
            <a:lvl1pPr algn="r">
              <a:defRPr sz="1400"/>
            </a:lvl1pPr>
          </a:lstStyle>
          <a:p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26013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07" tIns="47406" rIns="94807" bIns="47406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688005"/>
            <a:ext cx="5388610" cy="4441270"/>
          </a:xfrm>
          <a:prstGeom prst="rect">
            <a:avLst/>
          </a:prstGeom>
        </p:spPr>
        <p:txBody>
          <a:bodyPr vert="horz" lIns="94807" tIns="47406" rIns="94807" bIns="47406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5" y="9374304"/>
            <a:ext cx="2918830" cy="493474"/>
          </a:xfrm>
          <a:prstGeom prst="rect">
            <a:avLst/>
          </a:prstGeom>
        </p:spPr>
        <p:txBody>
          <a:bodyPr vert="horz" lIns="94807" tIns="47406" rIns="94807" bIns="47406" rtlCol="0" anchor="b"/>
          <a:lstStyle>
            <a:lvl1pPr algn="l">
              <a:defRPr sz="14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8" y="9374304"/>
            <a:ext cx="2918830" cy="493474"/>
          </a:xfrm>
          <a:prstGeom prst="rect">
            <a:avLst/>
          </a:prstGeom>
        </p:spPr>
        <p:txBody>
          <a:bodyPr vert="horz" lIns="94807" tIns="47406" rIns="94807" bIns="47406" rtlCol="0" anchor="b"/>
          <a:lstStyle>
            <a:lvl1pPr algn="r">
              <a:defRPr sz="1400"/>
            </a:lvl1pPr>
          </a:lstStyle>
          <a:p>
            <a:fld id="{530EA7A9-AF9E-446F-BAA1-E7DF66F7C42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17613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495802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56EC858E-ECE6-454E-AF5C-A790BC36B8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7" name="Group 15"/>
          <p:cNvGrpSpPr>
            <a:grpSpLocks/>
          </p:cNvGrpSpPr>
          <p:nvPr userDrawn="1"/>
        </p:nvGrpSpPr>
        <p:grpSpPr bwMode="auto">
          <a:xfrm>
            <a:off x="39714" y="-19"/>
            <a:ext cx="3317876" cy="714375"/>
            <a:chOff x="0" y="108"/>
            <a:chExt cx="2090" cy="450"/>
          </a:xfrm>
        </p:grpSpPr>
        <p:pic>
          <p:nvPicPr>
            <p:cNvPr id="8" name="Picture 13" descr="kmu_logo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0" y="135"/>
              <a:ext cx="423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315" y="108"/>
              <a:ext cx="1775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1500" b="1" dirty="0">
                  <a:solidFill>
                    <a:schemeClr val="bg1"/>
                  </a:solidFill>
                  <a:latin typeface="+mj-lt"/>
                </a:rPr>
                <a:t>Kaohsiung Medical </a:t>
              </a:r>
              <a:r>
                <a:rPr lang="en-US" altLang="zh-TW" sz="1500" b="1" dirty="0" smtClean="0">
                  <a:solidFill>
                    <a:schemeClr val="bg1"/>
                  </a:solidFill>
                  <a:latin typeface="+mj-lt"/>
                </a:rPr>
                <a:t>University</a:t>
              </a:r>
              <a:endParaRPr lang="en-US" altLang="zh-TW" sz="15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0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endParaRPr kumimoji="0" 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9000" y="6520259"/>
            <a:ext cx="762000" cy="365125"/>
          </a:xfrm>
          <a:prstGeom prst="rect">
            <a:avLst/>
          </a:prstGeom>
        </p:spPr>
        <p:txBody>
          <a:bodyPr/>
          <a:lstStyle/>
          <a:p>
            <a:fld id="{56EC858E-ECE6-454E-AF5C-A790BC36B8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7" name="Group 15"/>
          <p:cNvGrpSpPr>
            <a:grpSpLocks/>
          </p:cNvGrpSpPr>
          <p:nvPr userDrawn="1"/>
        </p:nvGrpSpPr>
        <p:grpSpPr bwMode="auto">
          <a:xfrm>
            <a:off x="39714" y="-19"/>
            <a:ext cx="3317876" cy="714375"/>
            <a:chOff x="0" y="108"/>
            <a:chExt cx="2090" cy="450"/>
          </a:xfrm>
        </p:grpSpPr>
        <p:pic>
          <p:nvPicPr>
            <p:cNvPr id="8" name="Picture 13" descr="kmu_logo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0" y="135"/>
              <a:ext cx="423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315" y="108"/>
              <a:ext cx="1775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1500" b="1" dirty="0">
                  <a:solidFill>
                    <a:schemeClr val="bg1"/>
                  </a:solidFill>
                  <a:latin typeface="+mj-lt"/>
                </a:rPr>
                <a:t>Kaohsiung Medical </a:t>
              </a:r>
              <a:r>
                <a:rPr lang="en-US" altLang="zh-TW" sz="1500" b="1" dirty="0" smtClean="0">
                  <a:solidFill>
                    <a:schemeClr val="bg1"/>
                  </a:solidFill>
                  <a:latin typeface="+mj-lt"/>
                </a:rPr>
                <a:t>University</a:t>
              </a:r>
              <a:endParaRPr lang="en-US" altLang="zh-TW" sz="15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1" name="投影片編號版面配置區 5"/>
          <p:cNvSpPr txBox="1">
            <a:spLocks/>
          </p:cNvSpPr>
          <p:nvPr userDrawn="1"/>
        </p:nvSpPr>
        <p:spPr>
          <a:xfrm>
            <a:off x="19000" y="6520259"/>
            <a:ext cx="762000" cy="365125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EC858E-ECE6-454E-AF5C-A790BC36B8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9000" y="6520259"/>
            <a:ext cx="762000" cy="365125"/>
          </a:xfrm>
          <a:prstGeom prst="rect">
            <a:avLst/>
          </a:prstGeom>
        </p:spPr>
        <p:txBody>
          <a:bodyPr/>
          <a:lstStyle/>
          <a:p>
            <a:fld id="{56EC858E-ECE6-454E-AF5C-A790BC36B84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56EC858E-ECE6-454E-AF5C-A790BC36B8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endParaRPr kumimoji="0" lang="en-US" dirty="0"/>
          </a:p>
        </p:txBody>
      </p:sp>
      <p:sp>
        <p:nvSpPr>
          <p:cNvPr id="9" name="投影片編號版面配置區 5"/>
          <p:cNvSpPr txBox="1">
            <a:spLocks/>
          </p:cNvSpPr>
          <p:nvPr userDrawn="1"/>
        </p:nvSpPr>
        <p:spPr>
          <a:xfrm>
            <a:off x="19000" y="6520259"/>
            <a:ext cx="762000" cy="365125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EC858E-ECE6-454E-AF5C-A790BC36B8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endParaRPr kumimoji="0" 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9000" y="6520259"/>
            <a:ext cx="762000" cy="365125"/>
          </a:xfrm>
          <a:prstGeom prst="rect">
            <a:avLst/>
          </a:prstGeom>
        </p:spPr>
        <p:txBody>
          <a:bodyPr/>
          <a:lstStyle/>
          <a:p>
            <a:fld id="{56EC858E-ECE6-454E-AF5C-A790BC36B8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9000" y="6520259"/>
            <a:ext cx="762000" cy="365125"/>
          </a:xfrm>
          <a:prstGeom prst="rect">
            <a:avLst/>
          </a:prstGeom>
        </p:spPr>
        <p:txBody>
          <a:bodyPr/>
          <a:lstStyle/>
          <a:p>
            <a:fld id="{56EC858E-ECE6-454E-AF5C-A790BC36B8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5" name="Group 15"/>
          <p:cNvGrpSpPr>
            <a:grpSpLocks/>
          </p:cNvGrpSpPr>
          <p:nvPr userDrawn="1"/>
        </p:nvGrpSpPr>
        <p:grpSpPr bwMode="auto">
          <a:xfrm>
            <a:off x="39714" y="-19"/>
            <a:ext cx="3317876" cy="714375"/>
            <a:chOff x="0" y="108"/>
            <a:chExt cx="2090" cy="450"/>
          </a:xfrm>
        </p:grpSpPr>
        <p:pic>
          <p:nvPicPr>
            <p:cNvPr id="6" name="Picture 13" descr="kmu_logo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0" y="135"/>
              <a:ext cx="423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315" y="108"/>
              <a:ext cx="1775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1500" b="1" dirty="0">
                  <a:solidFill>
                    <a:schemeClr val="bg1"/>
                  </a:solidFill>
                  <a:latin typeface="+mj-lt"/>
                </a:rPr>
                <a:t>Kaohsiung Medical </a:t>
              </a:r>
              <a:r>
                <a:rPr lang="en-US" altLang="zh-TW" sz="1500" b="1" dirty="0" smtClean="0">
                  <a:solidFill>
                    <a:schemeClr val="bg1"/>
                  </a:solidFill>
                  <a:latin typeface="+mj-lt"/>
                </a:rPr>
                <a:t>University</a:t>
              </a:r>
              <a:endParaRPr lang="en-US" altLang="zh-TW" sz="15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9000" y="6520259"/>
            <a:ext cx="762000" cy="365125"/>
          </a:xfrm>
          <a:prstGeom prst="rect">
            <a:avLst/>
          </a:prstGeom>
        </p:spPr>
        <p:txBody>
          <a:bodyPr/>
          <a:lstStyle/>
          <a:p>
            <a:fld id="{56EC858E-ECE6-454E-AF5C-A790BC36B8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8" name="Group 15"/>
          <p:cNvGrpSpPr>
            <a:grpSpLocks/>
          </p:cNvGrpSpPr>
          <p:nvPr userDrawn="1"/>
        </p:nvGrpSpPr>
        <p:grpSpPr bwMode="auto">
          <a:xfrm>
            <a:off x="39714" y="-19"/>
            <a:ext cx="3317876" cy="714375"/>
            <a:chOff x="0" y="108"/>
            <a:chExt cx="2090" cy="450"/>
          </a:xfrm>
        </p:grpSpPr>
        <p:pic>
          <p:nvPicPr>
            <p:cNvPr id="9" name="Picture 13" descr="kmu_logo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0" y="135"/>
              <a:ext cx="423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315" y="108"/>
              <a:ext cx="1775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1500" b="1" dirty="0">
                  <a:solidFill>
                    <a:schemeClr val="bg1"/>
                  </a:solidFill>
                  <a:latin typeface="+mj-lt"/>
                </a:rPr>
                <a:t>Kaohsiung Medical </a:t>
              </a:r>
              <a:r>
                <a:rPr lang="en-US" altLang="zh-TW" sz="1500" b="1" dirty="0" smtClean="0">
                  <a:solidFill>
                    <a:schemeClr val="bg1"/>
                  </a:solidFill>
                  <a:latin typeface="+mj-lt"/>
                </a:rPr>
                <a:t>University</a:t>
              </a:r>
              <a:endParaRPr lang="en-US" altLang="zh-TW" sz="15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9000" y="6520259"/>
            <a:ext cx="762000" cy="365125"/>
          </a:xfrm>
          <a:prstGeom prst="rect">
            <a:avLst/>
          </a:prstGeom>
        </p:spPr>
        <p:txBody>
          <a:bodyPr/>
          <a:lstStyle/>
          <a:p>
            <a:fld id="{56EC858E-ECE6-454E-AF5C-A790BC36B8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/>
          <a:lstStyle/>
          <a:p>
            <a:fld id="{56EC858E-ECE6-454E-AF5C-A790BC36B84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15"/>
          <p:cNvGrpSpPr>
            <a:grpSpLocks/>
          </p:cNvGrpSpPr>
          <p:nvPr userDrawn="1"/>
        </p:nvGrpSpPr>
        <p:grpSpPr bwMode="auto">
          <a:xfrm>
            <a:off x="39714" y="6186512"/>
            <a:ext cx="3317876" cy="671513"/>
            <a:chOff x="0" y="135"/>
            <a:chExt cx="2090" cy="423"/>
          </a:xfrm>
        </p:grpSpPr>
        <p:pic>
          <p:nvPicPr>
            <p:cNvPr id="14" name="Picture 13" descr="kmu_logo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0" y="135"/>
              <a:ext cx="423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315" y="354"/>
              <a:ext cx="1775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1500" b="1" dirty="0">
                  <a:solidFill>
                    <a:schemeClr val="bg1"/>
                  </a:solidFill>
                  <a:latin typeface="+mj-lt"/>
                </a:rPr>
                <a:t>Kaohsiung Medical </a:t>
              </a:r>
              <a:r>
                <a:rPr lang="en-US" altLang="zh-TW" sz="1500" b="1" dirty="0" smtClean="0">
                  <a:solidFill>
                    <a:schemeClr val="bg1"/>
                  </a:solidFill>
                  <a:latin typeface="+mj-lt"/>
                </a:rPr>
                <a:t>University</a:t>
              </a:r>
              <a:endParaRPr lang="en-US" altLang="zh-TW" sz="15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endParaRPr kumimoji="0" lang="en-US" dirty="0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785926"/>
            <a:ext cx="8229600" cy="45386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 smtClean="0"/>
              <a:t>第二層</a:t>
            </a:r>
          </a:p>
          <a:p>
            <a:pPr lvl="2" eaLnBrk="1" latinLnBrk="0" hangingPunct="1"/>
            <a:r>
              <a:rPr kumimoji="0" lang="zh-TW" altLang="en-US" dirty="0" smtClean="0"/>
              <a:t>第三層</a:t>
            </a:r>
          </a:p>
          <a:p>
            <a:pPr lvl="3" eaLnBrk="1" latinLnBrk="0" hangingPunct="1"/>
            <a:r>
              <a:rPr kumimoji="0" lang="zh-TW" altLang="en-US" dirty="0" smtClean="0"/>
              <a:t>第四層</a:t>
            </a:r>
          </a:p>
          <a:p>
            <a:pPr lvl="4" eaLnBrk="1" latinLnBrk="0" hangingPunct="1"/>
            <a:r>
              <a:rPr kumimoji="0" lang="zh-TW" altLang="en-US" dirty="0" smtClean="0"/>
              <a:t>第五層</a:t>
            </a:r>
            <a:endParaRPr kumimoji="0" lang="en-US" dirty="0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39714" y="-19"/>
            <a:ext cx="3317876" cy="714375"/>
            <a:chOff x="0" y="108"/>
            <a:chExt cx="2090" cy="450"/>
          </a:xfrm>
        </p:grpSpPr>
        <p:pic>
          <p:nvPicPr>
            <p:cNvPr id="15" name="Picture 13" descr="kmu_logo"/>
            <p:cNvPicPr>
              <a:picLocks noChangeAspect="1" noChangeArrowheads="1"/>
            </p:cNvPicPr>
            <p:nvPr/>
          </p:nvPicPr>
          <p:blipFill>
            <a:blip r:embed="rId13" cstate="email"/>
            <a:srcRect/>
            <a:stretch>
              <a:fillRect/>
            </a:stretch>
          </p:blipFill>
          <p:spPr bwMode="auto">
            <a:xfrm>
              <a:off x="0" y="135"/>
              <a:ext cx="423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15" y="108"/>
              <a:ext cx="1775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1500" b="1" dirty="0">
                  <a:solidFill>
                    <a:schemeClr val="bg1"/>
                  </a:solidFill>
                  <a:latin typeface="+mj-lt"/>
                </a:rPr>
                <a:t>Kaohsiung Medical </a:t>
              </a:r>
              <a:r>
                <a:rPr lang="en-US" altLang="zh-TW" sz="1500" b="1" dirty="0" smtClean="0">
                  <a:solidFill>
                    <a:schemeClr val="bg1"/>
                  </a:solidFill>
                  <a:latin typeface="+mj-lt"/>
                </a:rPr>
                <a:t>University</a:t>
              </a:r>
              <a:endParaRPr lang="en-US" altLang="zh-TW" sz="15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7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9000" y="6520259"/>
            <a:ext cx="762000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latin typeface="+mj-lt"/>
              </a:defRPr>
            </a:lvl1pPr>
          </a:lstStyle>
          <a:p>
            <a:fld id="{56EC858E-ECE6-454E-AF5C-A790BC36B8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15"/>
          <p:cNvGrpSpPr>
            <a:grpSpLocks/>
          </p:cNvGrpSpPr>
          <p:nvPr/>
        </p:nvGrpSpPr>
        <p:grpSpPr bwMode="auto">
          <a:xfrm>
            <a:off x="39688" y="0"/>
            <a:ext cx="3317875" cy="714375"/>
            <a:chOff x="0" y="108"/>
            <a:chExt cx="2090" cy="450"/>
          </a:xfrm>
        </p:grpSpPr>
        <p:pic>
          <p:nvPicPr>
            <p:cNvPr id="12294" name="Picture 13" descr="kmu_logo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35"/>
              <a:ext cx="423" cy="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7" name="Text Box 14"/>
            <p:cNvSpPr txBox="1">
              <a:spLocks noChangeArrowheads="1"/>
            </p:cNvSpPr>
            <p:nvPr/>
          </p:nvSpPr>
          <p:spPr bwMode="auto">
            <a:xfrm>
              <a:off x="315" y="108"/>
              <a:ext cx="1775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1500" b="1" dirty="0">
                  <a:solidFill>
                    <a:schemeClr val="bg1"/>
                  </a:solidFill>
                  <a:latin typeface="+mj-lt"/>
                  <a:ea typeface="+mn-ea"/>
                </a:rPr>
                <a:t>Kaohsiung Medical University</a:t>
              </a:r>
            </a:p>
          </p:txBody>
        </p:sp>
      </p:grpSp>
      <p:sp>
        <p:nvSpPr>
          <p:cNvPr id="1229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57188" y="2789486"/>
            <a:ext cx="8424862" cy="107156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zh-TW" altLang="en-US" sz="5400" b="1" dirty="0">
                <a:solidFill>
                  <a:srgbClr val="002060"/>
                </a:solidFill>
                <a:latin typeface="Calibri" pitchFamily="34" charset="0"/>
                <a:ea typeface="微軟正黑體" pitchFamily="34" charset="-120"/>
              </a:rPr>
              <a:t>給弱勢學生翻轉人生的機會</a:t>
            </a:r>
            <a:br>
              <a:rPr lang="zh-TW" altLang="en-US" sz="5400" b="1" dirty="0">
                <a:solidFill>
                  <a:srgbClr val="002060"/>
                </a:solidFill>
                <a:latin typeface="Calibri" pitchFamily="34" charset="0"/>
                <a:ea typeface="微軟正黑體" pitchFamily="34" charset="-120"/>
              </a:rPr>
            </a:br>
            <a:r>
              <a:rPr lang="en-US" altLang="zh-TW" sz="4400" b="1" dirty="0">
                <a:solidFill>
                  <a:srgbClr val="002060"/>
                </a:solidFill>
                <a:latin typeface="Calibri" pitchFamily="34" charset="0"/>
                <a:ea typeface="微軟正黑體" pitchFamily="34" charset="-120"/>
              </a:rPr>
              <a:t>-</a:t>
            </a:r>
            <a:r>
              <a:rPr lang="zh-TW" altLang="en-US" sz="4400" b="1" dirty="0">
                <a:solidFill>
                  <a:srgbClr val="002060"/>
                </a:solidFill>
                <a:latin typeface="Calibri" pitchFamily="34" charset="0"/>
                <a:ea typeface="微軟正黑體" pitchFamily="34" charset="-120"/>
              </a:rPr>
              <a:t>高醫大弱勢學生輔導計畫</a:t>
            </a:r>
            <a:endParaRPr lang="zh-TW" altLang="en-US" sz="4400" b="1" dirty="0" smtClean="0">
              <a:solidFill>
                <a:srgbClr val="002060"/>
              </a:solidFill>
              <a:latin typeface="Calibri" pitchFamily="34" charset="0"/>
              <a:ea typeface="微軟正黑體" pitchFamily="34" charset="-12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357313" y="4508648"/>
            <a:ext cx="61214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羅怡卿 學務長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000" b="1" dirty="0">
              <a:solidFill>
                <a:srgbClr val="003399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000" b="1" dirty="0">
              <a:solidFill>
                <a:srgbClr val="003399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858E-ECE6-454E-AF5C-A790BC36B84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4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67544" y="3426142"/>
            <a:ext cx="8229600" cy="938962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4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親愛的導師們，謝謝您為高醫大學生付出的關懷及愛</a:t>
            </a:r>
            <a:r>
              <a:rPr lang="en-US" altLang="zh-TW" sz="4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br>
              <a:rPr lang="en-US" altLang="zh-TW" sz="4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4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請與我們攜手給弱勢學生更多翻轉人生的機會</a:t>
            </a:r>
            <a:r>
              <a:rPr lang="en-US" altLang="zh-TW" sz="4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zh-TW" altLang="en-US" sz="4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858E-ECE6-454E-AF5C-A790BC36B84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950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539552" y="1986670"/>
            <a:ext cx="8136904" cy="4538674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給弱勢學生翻轉人生的機會，高雄醫學大學獲教育部肯定加碼補助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400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萬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103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學年度起結合個人申請管道，推動「薪火專案」政策，開放弱勢學生入學管道名額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104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學年度開始執行</a:t>
            </a:r>
            <a:r>
              <a:rPr lang="zh-TW" altLang="en-US" sz="2400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4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弱勢學生學習輔導</a:t>
            </a:r>
            <a:r>
              <a:rPr lang="zh-TW" altLang="en-US" sz="2400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en-US" altLang="zh-TW" sz="2400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起飛計畫」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，透過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入學面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學習輔導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面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就業準備面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，提供課內課外、生活及就業上的協助，期待給予弱勢學生全方位與多元化的優質學習環境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858E-ECE6-454E-AF5C-A790BC36B840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前          言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94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altLang="zh-TW" sz="2800" dirty="0" smtClean="0">
              <a:latin typeface="+mj-ea"/>
              <a:ea typeface="+mj-ea"/>
            </a:endParaRP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617830"/>
            <a:ext cx="8229600" cy="938962"/>
          </a:xfrm>
        </p:spPr>
        <p:txBody>
          <a:bodyPr/>
          <a:lstStyle/>
          <a:p>
            <a:pPr algn="ctr"/>
            <a:r>
              <a:rPr lang="zh-TW" altLang="en-US" dirty="0" smtClean="0"/>
              <a:t>弱勢學生學院分布狀況表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0" y="6492875"/>
            <a:ext cx="762000" cy="365125"/>
          </a:xfrm>
        </p:spPr>
        <p:txBody>
          <a:bodyPr/>
          <a:lstStyle/>
          <a:p>
            <a:fld id="{56EC858E-ECE6-454E-AF5C-A790BC36B840}" type="slidenum">
              <a:rPr lang="zh-TW" altLang="en-US"/>
              <a:pPr/>
              <a:t>3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729026"/>
              </p:ext>
            </p:extLst>
          </p:nvPr>
        </p:nvGraphicFramePr>
        <p:xfrm>
          <a:off x="1115616" y="1739984"/>
          <a:ext cx="7200801" cy="377724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37426"/>
                <a:gridCol w="1851634"/>
                <a:gridCol w="2811741"/>
              </a:tblGrid>
              <a:tr h="6767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學院別</a:t>
                      </a:r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弱勢生人數</a:t>
                      </a:r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弱勢生佔學院人數</a:t>
                      </a:r>
                      <a:endParaRPr lang="en-US" altLang="zh-TW" sz="18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百分比</a:t>
                      </a:r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8670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醫學院</a:t>
                      </a:r>
                      <a:endParaRPr lang="zh-TW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142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6.5%</a:t>
                      </a:r>
                    </a:p>
                  </a:txBody>
                  <a:tcPr marL="9525" marR="9525" marT="9525" marB="0" anchor="ctr"/>
                </a:tc>
              </a:tr>
              <a:tr h="38670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口腔醫學院 </a:t>
                      </a:r>
                      <a:endParaRPr lang="zh-TW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6.1%</a:t>
                      </a:r>
                    </a:p>
                  </a:txBody>
                  <a:tcPr marL="9525" marR="9525" marT="9525" marB="0" anchor="ctr"/>
                </a:tc>
              </a:tr>
              <a:tr h="3867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護理學院</a:t>
                      </a:r>
                      <a:endParaRPr lang="en-US" altLang="zh-TW" sz="1800" dirty="0" smtClean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13.0%</a:t>
                      </a:r>
                    </a:p>
                  </a:txBody>
                  <a:tcPr marL="9525" marR="9525" marT="9525" marB="0" anchor="ctr"/>
                </a:tc>
              </a:tr>
              <a:tr h="3867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藥學院</a:t>
                      </a:r>
                      <a:endParaRPr lang="en-US" altLang="zh-TW" sz="1800" dirty="0" smtClean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6.5%</a:t>
                      </a:r>
                    </a:p>
                  </a:txBody>
                  <a:tcPr marL="9525" marR="9525" marT="9525" marB="0" anchor="ctr"/>
                </a:tc>
              </a:tr>
              <a:tr h="3867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健康科學院</a:t>
                      </a:r>
                      <a:endParaRPr lang="en-US" altLang="zh-TW" sz="1800" dirty="0" smtClean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144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10.8%</a:t>
                      </a:r>
                    </a:p>
                  </a:txBody>
                  <a:tcPr marL="9525" marR="9525" marT="9525" marB="0" anchor="ctr"/>
                </a:tc>
              </a:tr>
              <a:tr h="3935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生命科學院</a:t>
                      </a:r>
                      <a:endParaRPr lang="en-US" altLang="zh-TW" sz="1800" dirty="0" smtClean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7.7%</a:t>
                      </a:r>
                    </a:p>
                  </a:txBody>
                  <a:tcPr marL="9525" marR="9525" marT="9525" marB="0" anchor="ctr"/>
                </a:tc>
              </a:tr>
              <a:tr h="3867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人社院</a:t>
                      </a:r>
                      <a:endParaRPr lang="en-US" altLang="zh-TW" sz="1800" dirty="0" smtClean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12.6%</a:t>
                      </a:r>
                    </a:p>
                  </a:txBody>
                  <a:tcPr marL="9525" marR="9525" marT="9525" marB="0" anchor="ctr"/>
                </a:tc>
              </a:tr>
              <a:tr h="3867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總計</a:t>
                      </a:r>
                      <a:endParaRPr lang="en-US" altLang="zh-TW" sz="1800" dirty="0" smtClean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580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kern="120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8.3%</a:t>
                      </a:r>
                      <a:endParaRPr kumimoji="0" lang="en-US" altLang="zh-TW" sz="1800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>
          <a:xfrm>
            <a:off x="899592" y="5616625"/>
            <a:ext cx="7704856" cy="112474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TW" altLang="en-US" sz="2000" dirty="0" smtClean="0">
                <a:latin typeface="+mj-ea"/>
                <a:ea typeface="+mj-ea"/>
              </a:rPr>
              <a:t>備註：</a:t>
            </a:r>
            <a:endParaRPr lang="en-US" altLang="zh-TW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TW" sz="300" dirty="0" smtClean="0">
              <a:latin typeface="+mj-ea"/>
              <a:ea typeface="+mj-ea"/>
            </a:endParaRPr>
          </a:p>
          <a:p>
            <a:pPr marL="265113" indent="-265113">
              <a:buNone/>
            </a:pPr>
            <a:r>
              <a:rPr lang="en-US" altLang="zh-TW" sz="2000" dirty="0" smtClean="0">
                <a:latin typeface="+mj-ea"/>
                <a:ea typeface="+mj-ea"/>
              </a:rPr>
              <a:t>1.</a:t>
            </a:r>
            <a:r>
              <a:rPr lang="zh-TW" altLang="en-US" sz="2000" dirty="0" smtClean="0">
                <a:latin typeface="+mj-ea"/>
                <a:ea typeface="+mj-ea"/>
              </a:rPr>
              <a:t>   弱勢學生身分（低</a:t>
            </a:r>
            <a:r>
              <a:rPr lang="zh-TW" altLang="en-US" sz="2000" dirty="0">
                <a:latin typeface="+mj-ea"/>
                <a:ea typeface="+mj-ea"/>
              </a:rPr>
              <a:t>收入戶學生、中低收入戶學生、特殊境遇家庭子女或孫子女、符合申請教育部大專校院弱勢學生助學計畫條件之學生、原住民生、身心障礙學生及其</a:t>
            </a:r>
            <a:r>
              <a:rPr lang="zh-TW" altLang="en-US" sz="2000" dirty="0" smtClean="0">
                <a:latin typeface="+mj-ea"/>
                <a:ea typeface="+mj-ea"/>
              </a:rPr>
              <a:t>子女）</a:t>
            </a:r>
            <a:endParaRPr lang="en-US" altLang="zh-TW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TW" sz="3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j-ea"/>
                <a:ea typeface="+mj-ea"/>
              </a:rPr>
              <a:t>2.</a:t>
            </a:r>
            <a:r>
              <a:rPr lang="zh-TW" altLang="en-US" sz="2000" dirty="0" smtClean="0">
                <a:latin typeface="+mj-ea"/>
                <a:ea typeface="+mj-ea"/>
              </a:rPr>
              <a:t>   </a:t>
            </a:r>
            <a:r>
              <a:rPr lang="en-US" altLang="zh-TW" sz="2000" dirty="0" smtClean="0">
                <a:latin typeface="+mj-ea"/>
                <a:ea typeface="+mj-ea"/>
              </a:rPr>
              <a:t>103</a:t>
            </a:r>
            <a:r>
              <a:rPr lang="zh-TW" altLang="en-US" sz="2000" dirty="0" smtClean="0">
                <a:latin typeface="+mj-ea"/>
                <a:ea typeface="+mj-ea"/>
              </a:rPr>
              <a:t>學年度數據統計</a:t>
            </a:r>
            <a:endParaRPr lang="zh-TW" altLang="en-US" sz="2000" dirty="0">
              <a:latin typeface="+mj-ea"/>
              <a:ea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6593604"/>
            <a:ext cx="323528" cy="2643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088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01216" y="2060848"/>
            <a:ext cx="4546848" cy="4538674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+mj-ea"/>
                <a:ea typeface="+mj-ea"/>
              </a:rPr>
              <a:t>經濟扶助</a:t>
            </a:r>
            <a:endParaRPr lang="en-US" altLang="zh-TW" b="1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TW" sz="10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+mj-ea"/>
                <a:ea typeface="+mj-ea"/>
              </a:rPr>
              <a:t>1.</a:t>
            </a:r>
            <a:r>
              <a:rPr lang="zh-TW" altLang="en-US" sz="2400" dirty="0" smtClean="0">
                <a:latin typeface="+mj-ea"/>
                <a:ea typeface="+mj-ea"/>
              </a:rPr>
              <a:t> 各類學雜費減免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+mj-ea"/>
                <a:ea typeface="+mj-ea"/>
              </a:rPr>
              <a:t>2.</a:t>
            </a:r>
            <a:r>
              <a:rPr lang="zh-TW" altLang="en-US" sz="2400" dirty="0" smtClean="0">
                <a:latin typeface="+mj-ea"/>
                <a:ea typeface="+mj-ea"/>
              </a:rPr>
              <a:t> 就學</a:t>
            </a:r>
            <a:r>
              <a:rPr lang="zh-TW" altLang="en-US" sz="2400" dirty="0">
                <a:latin typeface="+mj-ea"/>
                <a:ea typeface="+mj-ea"/>
              </a:rPr>
              <a:t>貸款</a:t>
            </a:r>
            <a:endParaRPr lang="en-US" altLang="zh-TW" sz="24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+mj-ea"/>
                <a:ea typeface="+mj-ea"/>
              </a:rPr>
              <a:t>3.</a:t>
            </a:r>
            <a:r>
              <a:rPr lang="zh-TW" altLang="en-US" sz="2400" dirty="0" smtClean="0">
                <a:latin typeface="+mj-ea"/>
                <a:ea typeface="+mj-ea"/>
              </a:rPr>
              <a:t> 生活</a:t>
            </a:r>
            <a:r>
              <a:rPr lang="zh-TW" altLang="en-US" sz="2400" dirty="0">
                <a:latin typeface="+mj-ea"/>
                <a:ea typeface="+mj-ea"/>
              </a:rPr>
              <a:t>助學金</a:t>
            </a:r>
            <a:endParaRPr lang="en-US" altLang="zh-TW" sz="24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+mj-ea"/>
                <a:ea typeface="+mj-ea"/>
              </a:rPr>
              <a:t>4.</a:t>
            </a:r>
            <a:r>
              <a:rPr lang="zh-TW" altLang="en-US" sz="2400" dirty="0" smtClean="0">
                <a:latin typeface="+mj-ea"/>
                <a:ea typeface="+mj-ea"/>
              </a:rPr>
              <a:t> 獎</a:t>
            </a:r>
            <a:r>
              <a:rPr lang="zh-TW" altLang="en-US" sz="2400" dirty="0">
                <a:latin typeface="+mj-ea"/>
                <a:ea typeface="+mj-ea"/>
              </a:rPr>
              <a:t>助學金</a:t>
            </a:r>
            <a:endParaRPr lang="en-US" altLang="zh-TW" sz="24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+mj-ea"/>
                <a:ea typeface="+mj-ea"/>
              </a:rPr>
              <a:t>5.</a:t>
            </a:r>
            <a:r>
              <a:rPr lang="zh-TW" altLang="en-US" sz="2400" dirty="0" smtClean="0">
                <a:latin typeface="+mj-ea"/>
                <a:ea typeface="+mj-ea"/>
              </a:rPr>
              <a:t> 住宿</a:t>
            </a:r>
            <a:r>
              <a:rPr lang="zh-TW" altLang="en-US" sz="2400" dirty="0">
                <a:latin typeface="+mj-ea"/>
                <a:ea typeface="+mj-ea"/>
              </a:rPr>
              <a:t>優惠</a:t>
            </a:r>
            <a:endParaRPr lang="en-US" altLang="zh-TW" sz="24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400" dirty="0">
                <a:latin typeface="+mj-ea"/>
                <a:ea typeface="+mj-ea"/>
              </a:rPr>
              <a:t>6</a:t>
            </a:r>
            <a:r>
              <a:rPr lang="en-US" altLang="zh-TW" sz="2400" dirty="0" smtClean="0">
                <a:latin typeface="+mj-ea"/>
                <a:ea typeface="+mj-ea"/>
              </a:rPr>
              <a:t>.</a:t>
            </a:r>
            <a:r>
              <a:rPr lang="zh-TW" altLang="en-US" sz="2400" dirty="0" smtClean="0">
                <a:latin typeface="+mj-ea"/>
                <a:ea typeface="+mj-ea"/>
              </a:rPr>
              <a:t> 緊急</a:t>
            </a:r>
            <a:r>
              <a:rPr lang="zh-TW" altLang="en-US" sz="2400" dirty="0">
                <a:latin typeface="+mj-ea"/>
                <a:ea typeface="+mj-ea"/>
              </a:rPr>
              <a:t>紓困</a:t>
            </a:r>
            <a:r>
              <a:rPr lang="zh-TW" altLang="en-US" sz="2400" dirty="0" smtClean="0">
                <a:latin typeface="+mj-ea"/>
                <a:ea typeface="+mj-ea"/>
              </a:rPr>
              <a:t>金、愛心餐券</a:t>
            </a:r>
            <a:endParaRPr lang="en-US" altLang="zh-TW" sz="24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+mj-ea"/>
                <a:ea typeface="+mj-ea"/>
              </a:rPr>
              <a:t>7.</a:t>
            </a:r>
            <a:r>
              <a:rPr lang="zh-TW" altLang="en-US" sz="2400" dirty="0" smtClean="0">
                <a:latin typeface="+mj-ea"/>
                <a:ea typeface="+mj-ea"/>
              </a:rPr>
              <a:t> 大專</a:t>
            </a:r>
            <a:r>
              <a:rPr lang="zh-TW" altLang="en-US" sz="2400" dirty="0">
                <a:latin typeface="+mj-ea"/>
                <a:ea typeface="+mj-ea"/>
              </a:rPr>
              <a:t>校院弱勢學生助</a:t>
            </a:r>
            <a:r>
              <a:rPr lang="zh-TW" altLang="en-US" sz="2400" dirty="0" smtClean="0">
                <a:latin typeface="+mj-ea"/>
                <a:ea typeface="+mj-ea"/>
              </a:rPr>
              <a:t>學計畫</a:t>
            </a:r>
            <a:endParaRPr lang="en-US" altLang="zh-TW" sz="2400" dirty="0">
              <a:latin typeface="+mj-ea"/>
              <a:ea typeface="+mj-ea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858E-ECE6-454E-AF5C-A790BC36B840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現有弱勢助學措施</a:t>
            </a:r>
            <a:endParaRPr lang="zh-TW" altLang="en-US" dirty="0"/>
          </a:p>
        </p:txBody>
      </p:sp>
      <p:sp>
        <p:nvSpPr>
          <p:cNvPr id="5" name="內容版面配置區 1"/>
          <p:cNvSpPr txBox="1">
            <a:spLocks/>
          </p:cNvSpPr>
          <p:nvPr/>
        </p:nvSpPr>
        <p:spPr>
          <a:xfrm>
            <a:off x="5076056" y="2058678"/>
            <a:ext cx="3816424" cy="45386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latin typeface="+mj-ea"/>
                <a:ea typeface="+mj-ea"/>
              </a:rPr>
              <a:t>其他扶助</a:t>
            </a:r>
            <a:endParaRPr lang="en-US" altLang="zh-TW" b="1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TW" sz="10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+mj-ea"/>
                <a:ea typeface="+mj-ea"/>
              </a:rPr>
              <a:t>1.</a:t>
            </a:r>
            <a:r>
              <a:rPr lang="zh-TW" altLang="en-US" sz="2400" dirty="0" smtClean="0">
                <a:latin typeface="+mj-ea"/>
                <a:ea typeface="+mj-ea"/>
              </a:rPr>
              <a:t> 工讀</a:t>
            </a:r>
            <a:r>
              <a:rPr lang="zh-TW" altLang="en-US" sz="2400" dirty="0">
                <a:latin typeface="+mj-ea"/>
                <a:ea typeface="+mj-ea"/>
              </a:rPr>
              <a:t>機會</a:t>
            </a:r>
            <a:endParaRPr lang="en-US" altLang="zh-TW" sz="24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400" dirty="0">
                <a:latin typeface="+mj-ea"/>
                <a:ea typeface="+mj-ea"/>
              </a:rPr>
              <a:t>2</a:t>
            </a:r>
            <a:r>
              <a:rPr lang="en-US" altLang="zh-TW" sz="2400" dirty="0" smtClean="0">
                <a:latin typeface="+mj-ea"/>
                <a:ea typeface="+mj-ea"/>
              </a:rPr>
              <a:t>.</a:t>
            </a:r>
            <a:r>
              <a:rPr lang="zh-TW" altLang="en-US" sz="2400" dirty="0" smtClean="0">
                <a:latin typeface="+mj-ea"/>
                <a:ea typeface="+mj-ea"/>
              </a:rPr>
              <a:t> 學業輔導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+mj-ea"/>
                <a:ea typeface="+mj-ea"/>
              </a:rPr>
              <a:t>3.</a:t>
            </a:r>
            <a:r>
              <a:rPr lang="zh-TW" altLang="en-US" sz="2400" dirty="0" smtClean="0">
                <a:latin typeface="+mj-ea"/>
                <a:ea typeface="+mj-ea"/>
              </a:rPr>
              <a:t> 健康</a:t>
            </a:r>
            <a:r>
              <a:rPr lang="zh-TW" altLang="en-US" sz="2400" dirty="0">
                <a:latin typeface="+mj-ea"/>
                <a:ea typeface="+mj-ea"/>
              </a:rPr>
              <a:t>照</a:t>
            </a:r>
            <a:r>
              <a:rPr lang="zh-TW" altLang="en-US" sz="2400" dirty="0" smtClean="0">
                <a:latin typeface="+mj-ea"/>
                <a:ea typeface="+mj-ea"/>
              </a:rPr>
              <a:t>護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+mj-ea"/>
                <a:ea typeface="+mj-ea"/>
              </a:rPr>
              <a:t>4.</a:t>
            </a:r>
            <a:r>
              <a:rPr lang="zh-TW" altLang="en-US" sz="2400" dirty="0" smtClean="0">
                <a:latin typeface="+mj-ea"/>
                <a:ea typeface="+mj-ea"/>
              </a:rPr>
              <a:t> 諮商輔導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+mj-ea"/>
                <a:ea typeface="+mj-ea"/>
              </a:rPr>
              <a:t>5.</a:t>
            </a:r>
            <a:r>
              <a:rPr lang="zh-TW" altLang="en-US" sz="2400" dirty="0" smtClean="0">
                <a:latin typeface="+mj-ea"/>
                <a:ea typeface="+mj-ea"/>
              </a:rPr>
              <a:t> 提供</a:t>
            </a:r>
            <a:r>
              <a:rPr lang="zh-TW" altLang="en-US" sz="2400" dirty="0">
                <a:latin typeface="+mj-ea"/>
                <a:ea typeface="+mj-ea"/>
              </a:rPr>
              <a:t>學習設施設備</a:t>
            </a:r>
            <a:endParaRPr lang="en-US" altLang="zh-TW" sz="2400" dirty="0">
              <a:latin typeface="+mj-ea"/>
              <a:ea typeface="+mj-ea"/>
            </a:endParaRPr>
          </a:p>
          <a:p>
            <a:pPr marL="355600" indent="-355600">
              <a:buNone/>
            </a:pPr>
            <a:r>
              <a:rPr lang="en-US" altLang="zh-TW" sz="2400" dirty="0" smtClean="0">
                <a:latin typeface="+mj-ea"/>
                <a:ea typeface="+mj-ea"/>
              </a:rPr>
              <a:t>6.</a:t>
            </a:r>
            <a:r>
              <a:rPr lang="zh-TW" altLang="en-US" sz="2400" dirty="0" smtClean="0">
                <a:latin typeface="+mj-ea"/>
                <a:ea typeface="+mj-ea"/>
              </a:rPr>
              <a:t> 提供就業媒合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0" indent="0">
              <a:buFont typeface="Wingdings 2"/>
              <a:buNone/>
            </a:pPr>
            <a:endParaRPr lang="zh-TW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3545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858E-ECE6-454E-AF5C-A790BC36B840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5" name="標題 2"/>
          <p:cNvSpPr txBox="1">
            <a:spLocks/>
          </p:cNvSpPr>
          <p:nvPr/>
        </p:nvSpPr>
        <p:spPr>
          <a:xfrm>
            <a:off x="609600" y="617830"/>
            <a:ext cx="8229600" cy="938962"/>
          </a:xfrm>
          <a:prstGeom prst="rect">
            <a:avLst/>
          </a:prstGeom>
        </p:spPr>
        <p:txBody>
          <a:bodyPr vert="horz" lIns="0" rIns="0" bIns="0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弱勢學生學習輔導計畫</a:t>
            </a:r>
            <a:r>
              <a:rPr lang="en-US" altLang="zh-TW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zh-TW" alt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起飛計畫</a:t>
            </a:r>
            <a:endParaRPr lang="zh-TW" alt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00808"/>
            <a:ext cx="8964488" cy="475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57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899592" y="1340768"/>
            <a:ext cx="8208912" cy="45386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 </a:t>
            </a:r>
            <a:r>
              <a:rPr lang="zh-TW" altLang="en-US" sz="32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sz="32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對象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1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低收入戶學生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中低收入戶學生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特殊境遇家庭子女或孫子女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55600" indent="-355600">
              <a:lnSpc>
                <a:spcPct val="150000"/>
              </a:lnSpc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原住民生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55600" indent="-355600">
              <a:lnSpc>
                <a:spcPct val="150000"/>
              </a:lnSpc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身心障礙子女及身心障礙學生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符合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申請教育部大專校院弱勢學生助學計畫條件之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  <a:r>
              <a:rPr lang="zh-TW" altLang="en-US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新移民及其</a:t>
            </a:r>
            <a:r>
              <a:rPr lang="zh-TW" altLang="en-US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子女</a:t>
            </a:r>
            <a:endParaRPr lang="zh-TW" altLang="en-US" u="sng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858E-ECE6-454E-AF5C-A790BC36B840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6" name="標題 2"/>
          <p:cNvSpPr>
            <a:spLocks noGrp="1"/>
          </p:cNvSpPr>
          <p:nvPr>
            <p:ph type="title"/>
          </p:nvPr>
        </p:nvSpPr>
        <p:spPr>
          <a:xfrm>
            <a:off x="4788024" y="0"/>
            <a:ext cx="4355976" cy="62068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pPr algn="ctr"/>
            <a:r>
              <a:rPr lang="zh-TW" altLang="en-US" sz="2600" b="1" u="sng" dirty="0" smtClean="0">
                <a:solidFill>
                  <a:srgbClr val="FF0000"/>
                </a:solidFill>
              </a:rPr>
              <a:t>弱勢</a:t>
            </a:r>
            <a:r>
              <a:rPr lang="zh-TW" altLang="en-US" sz="2600" b="1" u="sng" dirty="0">
                <a:solidFill>
                  <a:srgbClr val="FF0000"/>
                </a:solidFill>
              </a:rPr>
              <a:t>學生學習輔導計畫</a:t>
            </a:r>
            <a:r>
              <a:rPr lang="en-US" altLang="zh-TW" sz="2600" b="1" u="sng" dirty="0">
                <a:solidFill>
                  <a:srgbClr val="FF0000"/>
                </a:solidFill>
              </a:rPr>
              <a:t>-</a:t>
            </a:r>
            <a:r>
              <a:rPr lang="zh-TW" altLang="en-US" sz="2600" b="1" u="sng" dirty="0">
                <a:solidFill>
                  <a:srgbClr val="FF0000"/>
                </a:solidFill>
              </a:rPr>
              <a:t>起飛</a:t>
            </a:r>
            <a:r>
              <a:rPr lang="zh-TW" altLang="en-US" sz="2600" b="1" u="sng" dirty="0" smtClean="0">
                <a:solidFill>
                  <a:srgbClr val="FF0000"/>
                </a:solidFill>
              </a:rPr>
              <a:t>計畫</a:t>
            </a:r>
            <a:endParaRPr lang="zh-TW" altLang="en-US" sz="2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26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827584" y="1268760"/>
            <a:ext cx="8064896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 </a:t>
            </a:r>
            <a:r>
              <a:rPr lang="zh-TW" altLang="en-US" sz="3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經濟面協助  </a:t>
            </a:r>
            <a:r>
              <a:rPr lang="en-US" altLang="zh-TW" sz="22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依身分別提供客製化之</a:t>
            </a:r>
            <a:r>
              <a:rPr lang="zh-TW" altLang="en-US" sz="22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協助）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1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優先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工讀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機會</a:t>
            </a:r>
            <a:endParaRPr lang="en-US" altLang="zh-TW" sz="23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見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補助</a:t>
            </a:r>
            <a:endParaRPr lang="en-US" altLang="zh-TW" sz="23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海外實習、國外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活動及競賽經費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補助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國考、政府單位認定報名</a:t>
            </a:r>
            <a:r>
              <a:rPr lang="en-US" altLang="zh-TW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證照之經費補助</a:t>
            </a:r>
            <a:endParaRPr lang="en-US" altLang="zh-TW" sz="23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55600" indent="-355600">
              <a:lnSpc>
                <a:spcPct val="150000"/>
              </a:lnSpc>
              <a:buNone/>
            </a:pPr>
            <a:r>
              <a:rPr lang="en-US" altLang="zh-TW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於附院就醫免掛號費與免健保部分負擔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優惠（限低收入戶）</a:t>
            </a:r>
            <a:endParaRPr lang="en-US" altLang="zh-TW" sz="23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55600" indent="-355600">
              <a:lnSpc>
                <a:spcPct val="150000"/>
              </a:lnSpc>
              <a:buNone/>
            </a:pPr>
            <a:r>
              <a:rPr lang="en-US" altLang="zh-TW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建立弱勢學生永續性助學專款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增加獎助學金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規模（建置中）</a:t>
            </a:r>
            <a:endParaRPr lang="zh-TW" altLang="en-US" sz="23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858E-ECE6-454E-AF5C-A790BC36B840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xfrm>
            <a:off x="4788024" y="0"/>
            <a:ext cx="4355976" cy="62068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pPr algn="ctr"/>
            <a:r>
              <a:rPr lang="zh-TW" altLang="en-US" sz="2600" b="1" u="sng" dirty="0" smtClean="0">
                <a:solidFill>
                  <a:srgbClr val="FF0000"/>
                </a:solidFill>
              </a:rPr>
              <a:t>弱勢</a:t>
            </a:r>
            <a:r>
              <a:rPr lang="zh-TW" altLang="en-US" sz="2600" b="1" u="sng" dirty="0">
                <a:solidFill>
                  <a:srgbClr val="FF0000"/>
                </a:solidFill>
              </a:rPr>
              <a:t>學生學習輔導計畫</a:t>
            </a:r>
            <a:r>
              <a:rPr lang="en-US" altLang="zh-TW" sz="2600" b="1" u="sng" dirty="0">
                <a:solidFill>
                  <a:srgbClr val="FF0000"/>
                </a:solidFill>
              </a:rPr>
              <a:t>-</a:t>
            </a:r>
            <a:r>
              <a:rPr lang="zh-TW" altLang="en-US" sz="2600" b="1" u="sng" dirty="0">
                <a:solidFill>
                  <a:srgbClr val="FF0000"/>
                </a:solidFill>
              </a:rPr>
              <a:t>起飛</a:t>
            </a:r>
            <a:r>
              <a:rPr lang="zh-TW" altLang="en-US" sz="2600" b="1" u="sng" dirty="0" smtClean="0">
                <a:solidFill>
                  <a:srgbClr val="FF0000"/>
                </a:solidFill>
              </a:rPr>
              <a:t>計畫</a:t>
            </a:r>
            <a:endParaRPr lang="zh-TW" altLang="en-US" sz="2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07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55576" y="1268760"/>
            <a:ext cx="7818040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  </a:t>
            </a:r>
            <a:r>
              <a:rPr lang="zh-TW" altLang="en-US" sz="3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學習輔導面協助  </a:t>
            </a:r>
            <a:r>
              <a:rPr lang="en-US" altLang="zh-TW" sz="2200" u="sng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依身分別提供客製化之協助</a:t>
            </a:r>
            <a:r>
              <a:rPr lang="zh-TW" altLang="en-US" sz="2200" u="sng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1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優先課業輔導</a:t>
            </a:r>
            <a:endParaRPr lang="en-US" altLang="zh-TW" sz="23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擴大身分別並主動關懷期初、中預警同學</a:t>
            </a:r>
            <a:endParaRPr lang="en-US" altLang="zh-TW" sz="23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國考</a:t>
            </a:r>
            <a:r>
              <a:rPr lang="en-US" altLang="zh-TW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證照考試輔導</a:t>
            </a:r>
            <a:endParaRPr lang="en-US" altLang="zh-TW" sz="23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強化實習關懷及實習輔導</a:t>
            </a:r>
            <a:endParaRPr lang="en-US" altLang="zh-TW" sz="23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2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透過家庭訪問，提供個別化的學習輔導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3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3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858E-ECE6-454E-AF5C-A790BC36B840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5" name="標題 2"/>
          <p:cNvSpPr txBox="1">
            <a:spLocks/>
          </p:cNvSpPr>
          <p:nvPr/>
        </p:nvSpPr>
        <p:spPr>
          <a:xfrm>
            <a:off x="4788024" y="0"/>
            <a:ext cx="4355976" cy="6206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0" rIns="0" bIns="0" anchor="ctr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2600" b="1" u="sng" smtClean="0">
                <a:solidFill>
                  <a:srgbClr val="FF0000"/>
                </a:solidFill>
              </a:rPr>
              <a:t>弱勢學生學習輔導計畫</a:t>
            </a:r>
            <a:r>
              <a:rPr lang="en-US" altLang="zh-TW" sz="2600" b="1" u="sng" smtClean="0">
                <a:solidFill>
                  <a:srgbClr val="FF0000"/>
                </a:solidFill>
              </a:rPr>
              <a:t>-</a:t>
            </a:r>
            <a:r>
              <a:rPr lang="zh-TW" altLang="en-US" sz="2600" b="1" u="sng" smtClean="0">
                <a:solidFill>
                  <a:srgbClr val="FF0000"/>
                </a:solidFill>
              </a:rPr>
              <a:t>起飛計畫</a:t>
            </a:r>
            <a:endParaRPr lang="zh-TW" altLang="en-US" sz="2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36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11560" y="1268760"/>
            <a:ext cx="8075240" cy="4538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  </a:t>
            </a:r>
            <a:r>
              <a:rPr lang="zh-TW" altLang="en-US" sz="30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就業準備面</a:t>
            </a:r>
            <a:r>
              <a:rPr lang="zh-TW" altLang="en-US" sz="30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  </a:t>
            </a:r>
            <a:r>
              <a:rPr lang="en-US" altLang="zh-TW" sz="2200" u="sng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依身分別提供客製化之協助） 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zh-TW" altLang="en-US"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sz="10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職涯規劃與輔導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優先提供實習機會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提供職涯系列講座、鼓勵參與創業學習社團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社會回饋與服務學習：鼓勵參與社團服務活動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軟實力培植：參與課外學習與競賽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就業機會媒合及提供就業諮詢</a:t>
            </a:r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858E-ECE6-454E-AF5C-A790BC36B840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5" name="標題 2"/>
          <p:cNvSpPr txBox="1">
            <a:spLocks/>
          </p:cNvSpPr>
          <p:nvPr/>
        </p:nvSpPr>
        <p:spPr>
          <a:xfrm>
            <a:off x="4788024" y="0"/>
            <a:ext cx="4355976" cy="6206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0" rIns="0" bIns="0" anchor="ctr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2600" b="1" u="sng" smtClean="0">
                <a:solidFill>
                  <a:srgbClr val="FF0000"/>
                </a:solidFill>
              </a:rPr>
              <a:t>弱勢學生學習輔導計畫</a:t>
            </a:r>
            <a:r>
              <a:rPr lang="en-US" altLang="zh-TW" sz="2600" b="1" u="sng" smtClean="0">
                <a:solidFill>
                  <a:srgbClr val="FF0000"/>
                </a:solidFill>
              </a:rPr>
              <a:t>-</a:t>
            </a:r>
            <a:r>
              <a:rPr lang="zh-TW" altLang="en-US" sz="2600" b="1" u="sng" smtClean="0">
                <a:solidFill>
                  <a:srgbClr val="FF0000"/>
                </a:solidFill>
              </a:rPr>
              <a:t>起飛計畫</a:t>
            </a:r>
            <a:endParaRPr lang="zh-TW" altLang="en-US" sz="2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9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12423</TotalTime>
  <Words>660</Words>
  <Application>Microsoft Office PowerPoint</Application>
  <PresentationFormat>如螢幕大小 (4:3)</PresentationFormat>
  <Paragraphs>107</Paragraphs>
  <Slides>10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微軟正黑體</vt:lpstr>
      <vt:lpstr>新細明體</vt:lpstr>
      <vt:lpstr>Calibri</vt:lpstr>
      <vt:lpstr>Constantia</vt:lpstr>
      <vt:lpstr>Wingdings</vt:lpstr>
      <vt:lpstr>Wingdings 2</vt:lpstr>
      <vt:lpstr>流線</vt:lpstr>
      <vt:lpstr>給弱勢學生翻轉人生的機會 -高醫大弱勢學生輔導計畫</vt:lpstr>
      <vt:lpstr>前          言</vt:lpstr>
      <vt:lpstr>弱勢學生學院分布狀況表</vt:lpstr>
      <vt:lpstr>現有弱勢助學措施</vt:lpstr>
      <vt:lpstr>PowerPoint 簡報</vt:lpstr>
      <vt:lpstr>弱勢學生學習輔導計畫-起飛計畫</vt:lpstr>
      <vt:lpstr>弱勢學生學習輔導計畫-起飛計畫</vt:lpstr>
      <vt:lpstr>PowerPoint 簡報</vt:lpstr>
      <vt:lpstr>PowerPoint 簡報</vt:lpstr>
      <vt:lpstr>親愛的導師們，謝謝您為高醫大學生付出的關懷及愛! 請與我們攜手給弱勢學生更多翻轉人生的機會!</vt:lpstr>
    </vt:vector>
  </TitlesOfParts>
  <Company>knu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 Kaohsiung Medical University  Faculty of Medicine</dc:title>
  <dc:creator>user</dc:creator>
  <cp:lastModifiedBy>kmu</cp:lastModifiedBy>
  <cp:revision>1001</cp:revision>
  <cp:lastPrinted>2015-09-03T07:02:02Z</cp:lastPrinted>
  <dcterms:created xsi:type="dcterms:W3CDTF">2009-09-09T07:39:32Z</dcterms:created>
  <dcterms:modified xsi:type="dcterms:W3CDTF">2015-09-07T08:35:10Z</dcterms:modified>
</cp:coreProperties>
</file>