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42" r:id="rId3"/>
    <p:sldId id="325" r:id="rId4"/>
    <p:sldId id="326" r:id="rId5"/>
    <p:sldId id="327" r:id="rId6"/>
    <p:sldId id="283" r:id="rId7"/>
    <p:sldId id="328" r:id="rId8"/>
    <p:sldId id="329" r:id="rId9"/>
    <p:sldId id="343" r:id="rId10"/>
    <p:sldId id="350" r:id="rId11"/>
    <p:sldId id="345" r:id="rId12"/>
    <p:sldId id="346" r:id="rId13"/>
    <p:sldId id="340" r:id="rId14"/>
    <p:sldId id="335" r:id="rId15"/>
    <p:sldId id="337" r:id="rId16"/>
    <p:sldId id="349" r:id="rId17"/>
    <p:sldId id="338" r:id="rId18"/>
    <p:sldId id="259" r:id="rId19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DC17C261-B842-4AED-9A45-F3699C496450}">
          <p14:sldIdLst>
            <p14:sldId id="256"/>
            <p14:sldId id="342"/>
            <p14:sldId id="325"/>
            <p14:sldId id="326"/>
            <p14:sldId id="327"/>
            <p14:sldId id="283"/>
            <p14:sldId id="328"/>
            <p14:sldId id="329"/>
            <p14:sldId id="343"/>
            <p14:sldId id="350"/>
            <p14:sldId id="345"/>
            <p14:sldId id="346"/>
            <p14:sldId id="340"/>
            <p14:sldId id="335"/>
            <p14:sldId id="337"/>
            <p14:sldId id="349"/>
            <p14:sldId id="33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8F0F4"/>
    <a:srgbClr val="CDE0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61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2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31AAD96D-40D2-49E4-A598-0C8482338E0E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3"/>
            <a:ext cx="2945659" cy="496411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3"/>
            <a:ext cx="2945659" cy="496411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AEB0B6E4-0910-4F6B-86E2-3427AD2DFF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956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88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4134E961-7D0B-4C70-891F-4D9E5E56408F}" type="datetimeFigureOut">
              <a:rPr lang="zh-TW" altLang="en-US" smtClean="0"/>
              <a:t>2015/9/7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1" y="4716464"/>
            <a:ext cx="5438775" cy="4467225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D632EBEB-08F1-40B2-820A-7A7F0DDD0E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6918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2EBEB-08F1-40B2-820A-7A7F0DDD0E6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54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2EBEB-08F1-40B2-820A-7A7F0DDD0E6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293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2EBEB-08F1-40B2-820A-7A7F0DDD0E6D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045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54BF03-EA62-461A-8AA9-40403B88083A}" type="datetimeFigureOut">
              <a:rPr lang="zh-TW" altLang="en-US" smtClean="0"/>
              <a:pPr/>
              <a:t>2015/9/7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51450" y="3933056"/>
            <a:ext cx="7697014" cy="1584176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高醫書院執行長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凌儀玲教授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                                          </a:t>
            </a:r>
            <a:r>
              <a:rPr lang="zh-TW" altLang="en-US" dirty="0" smtClean="0"/>
              <a:t>    </a:t>
            </a:r>
            <a:endParaRPr lang="zh-TW" altLang="en-US" dirty="0"/>
          </a:p>
        </p:txBody>
      </p:sp>
      <p:pic>
        <p:nvPicPr>
          <p:cNvPr id="4" name="Picture 4" descr="http://college.kmu.edu.tw/ezcatfiles/b065/img/ads/111_1371562_586621224717911_35387893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2972593" cy="936104"/>
          </a:xfrm>
          <a:prstGeom prst="rect">
            <a:avLst/>
          </a:prstGeom>
          <a:noFill/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685800" y="1772816"/>
            <a:ext cx="7772400" cy="1512168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zh-TW" altLang="en-US" sz="6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高醫書院理念與目標</a:t>
            </a:r>
            <a:endParaRPr lang="zh-TW" altLang="en-US" sz="60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/>
          <p:cNvSpPr txBox="1">
            <a:spLocks/>
          </p:cNvSpPr>
          <p:nvPr/>
        </p:nvSpPr>
        <p:spPr>
          <a:xfrm>
            <a:off x="35496" y="-2738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全面</a:t>
            </a:r>
            <a:r>
              <a:rPr lang="zh-TW" altLang="en-US" sz="4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推展高醫書院教育</a:t>
            </a:r>
            <a:endParaRPr kumimoji="0" lang="zh-TW" altLang="en-US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pic>
        <p:nvPicPr>
          <p:cNvPr id="5" name="Picture 4" descr="http://college.kmu.edu.tw/ezcatfiles/b065/img/ads/111_1371562_586621224717911_35387893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59" y="75461"/>
            <a:ext cx="1210167" cy="381096"/>
          </a:xfrm>
          <a:prstGeom prst="rect">
            <a:avLst/>
          </a:prstGeom>
          <a:noFill/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75429" y="908720"/>
            <a:ext cx="6696744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sz="3200" b="1" spc="50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書院教育與專業學習的</a:t>
            </a:r>
            <a:r>
              <a:rPr lang="zh-TW" altLang="en-US" sz="32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融入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593306" y="1581867"/>
            <a:ext cx="3887787" cy="7254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zh-TW" alt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17401" y="1603249"/>
            <a:ext cx="3671651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dist">
              <a:defRPr/>
            </a:pPr>
            <a:r>
              <a:rPr lang="zh-TW" altLang="en-US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高醫書</a:t>
            </a:r>
            <a:r>
              <a:rPr lang="zh-TW" altLang="en-US" sz="28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院教育委員會</a:t>
            </a:r>
            <a:endParaRPr lang="zh-TW" altLang="en-US" sz="2800" b="1" dirty="0">
              <a:solidFill>
                <a:srgbClr val="000000">
                  <a:lumMod val="75000"/>
                  <a:lumOff val="25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algn="dist">
              <a:defRPr/>
            </a:pPr>
            <a:endParaRPr lang="zh-TW" altLang="zh-TW" sz="2000" b="1" dirty="0">
              <a:solidFill>
                <a:srgbClr val="000000">
                  <a:lumMod val="75000"/>
                  <a:lumOff val="25000"/>
                </a:srgb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938930" y="2551793"/>
            <a:ext cx="2964472" cy="1296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ts val="2500"/>
              </a:lnSpc>
              <a:defRPr/>
            </a:pP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院    長：</a:t>
            </a:r>
            <a:r>
              <a:rPr lang="zh-TW" altLang="en-US" sz="17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劉景寬 </a:t>
            </a: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校長</a:t>
            </a:r>
            <a:endParaRPr lang="en-US" altLang="zh-TW" sz="17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2500"/>
              </a:lnSpc>
              <a:defRPr/>
            </a:pP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副 院 長：</a:t>
            </a:r>
            <a:r>
              <a:rPr lang="zh-TW" altLang="en-US" sz="17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周逸衡 講座教授</a:t>
            </a:r>
            <a:endParaRPr lang="en-US" altLang="zh-TW" sz="17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2500"/>
              </a:lnSpc>
              <a:defRPr/>
            </a:pPr>
            <a:r>
              <a:rPr lang="zh-TW" altLang="en-US" sz="17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 </a:t>
            </a: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行 長：凌儀玲 主任 </a:t>
            </a:r>
            <a:endParaRPr lang="en-US" altLang="zh-TW" sz="17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2500"/>
              </a:lnSpc>
              <a:defRPr/>
            </a:pP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執行秘書</a:t>
            </a:r>
            <a:r>
              <a:rPr lang="zh-TW" altLang="en-US" sz="17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李惠珠 秘書</a:t>
            </a:r>
            <a:endParaRPr lang="zh-TW" altLang="en-US" sz="17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6038941" y="2752143"/>
            <a:ext cx="2925547" cy="827836"/>
            <a:chOff x="5940152" y="2608089"/>
            <a:chExt cx="3032145" cy="827836"/>
          </a:xfrm>
        </p:grpSpPr>
        <p:sp>
          <p:nvSpPr>
            <p:cNvPr id="11" name="橢圓 10"/>
            <p:cNvSpPr/>
            <p:nvPr/>
          </p:nvSpPr>
          <p:spPr>
            <a:xfrm>
              <a:off x="5940152" y="2608089"/>
              <a:ext cx="745665" cy="827836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橢圓 4"/>
            <p:cNvSpPr/>
            <p:nvPr/>
          </p:nvSpPr>
          <p:spPr>
            <a:xfrm>
              <a:off x="6012160" y="2729322"/>
              <a:ext cx="527264" cy="585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 smtClean="0">
                  <a:latin typeface="標楷體" pitchFamily="65" charset="-120"/>
                  <a:ea typeface="標楷體" pitchFamily="65" charset="-120"/>
                </a:rPr>
                <a:t>雙導師制</a:t>
              </a:r>
              <a:endParaRPr lang="zh-TW" altLang="en-US" sz="16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" name="加號 12"/>
            <p:cNvSpPr/>
            <p:nvPr/>
          </p:nvSpPr>
          <p:spPr>
            <a:xfrm>
              <a:off x="7812360" y="2680097"/>
              <a:ext cx="432050" cy="677271"/>
            </a:xfrm>
            <a:prstGeom prst="mathPlus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加號 6"/>
            <p:cNvSpPr/>
            <p:nvPr/>
          </p:nvSpPr>
          <p:spPr>
            <a:xfrm>
              <a:off x="7869628" y="2939086"/>
              <a:ext cx="317514" cy="159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000" kern="1200"/>
            </a:p>
          </p:txBody>
        </p:sp>
        <p:sp>
          <p:nvSpPr>
            <p:cNvPr id="15" name="橢圓 14"/>
            <p:cNvSpPr/>
            <p:nvPr/>
          </p:nvSpPr>
          <p:spPr>
            <a:xfrm>
              <a:off x="7061542" y="2608089"/>
              <a:ext cx="750818" cy="779909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橢圓 8"/>
            <p:cNvSpPr/>
            <p:nvPr/>
          </p:nvSpPr>
          <p:spPr>
            <a:xfrm>
              <a:off x="7171496" y="2722304"/>
              <a:ext cx="530909" cy="551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 smtClean="0">
                  <a:latin typeface="標楷體" pitchFamily="65" charset="-120"/>
                  <a:ea typeface="標楷體" pitchFamily="65" charset="-120"/>
                </a:rPr>
                <a:t>大一導師</a:t>
              </a:r>
              <a:endParaRPr lang="zh-TW" altLang="en-US" sz="16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" name="等於 16"/>
            <p:cNvSpPr/>
            <p:nvPr/>
          </p:nvSpPr>
          <p:spPr>
            <a:xfrm>
              <a:off x="6732240" y="2680097"/>
              <a:ext cx="318599" cy="697633"/>
            </a:xfrm>
            <a:prstGeom prst="mathEqual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等於 10"/>
            <p:cNvSpPr/>
            <p:nvPr/>
          </p:nvSpPr>
          <p:spPr>
            <a:xfrm>
              <a:off x="6774470" y="2823810"/>
              <a:ext cx="234139" cy="410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2500" kern="1200"/>
            </a:p>
          </p:txBody>
        </p:sp>
        <p:sp>
          <p:nvSpPr>
            <p:cNvPr id="19" name="橢圓 18"/>
            <p:cNvSpPr/>
            <p:nvPr/>
          </p:nvSpPr>
          <p:spPr>
            <a:xfrm>
              <a:off x="8244408" y="2608089"/>
              <a:ext cx="727889" cy="76652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橢圓 12"/>
            <p:cNvSpPr/>
            <p:nvPr/>
          </p:nvSpPr>
          <p:spPr>
            <a:xfrm>
              <a:off x="8351005" y="2720345"/>
              <a:ext cx="514694" cy="542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 smtClean="0">
                  <a:latin typeface="標楷體" pitchFamily="65" charset="-120"/>
                  <a:ea typeface="標楷體" pitchFamily="65" charset="-120"/>
                </a:rPr>
                <a:t>書院導師</a:t>
              </a:r>
              <a:endParaRPr lang="zh-TW" altLang="en-US" sz="1600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1" name="群組 20"/>
          <p:cNvGrpSpPr/>
          <p:nvPr/>
        </p:nvGrpSpPr>
        <p:grpSpPr>
          <a:xfrm>
            <a:off x="137589" y="2808502"/>
            <a:ext cx="2717540" cy="864096"/>
            <a:chOff x="179512" y="2680097"/>
            <a:chExt cx="2717540" cy="864096"/>
          </a:xfrm>
        </p:grpSpPr>
        <p:sp>
          <p:nvSpPr>
            <p:cNvPr id="22" name="內容版面配置區 2"/>
            <p:cNvSpPr txBox="1">
              <a:spLocks/>
            </p:cNvSpPr>
            <p:nvPr/>
          </p:nvSpPr>
          <p:spPr>
            <a:xfrm>
              <a:off x="179512" y="2680097"/>
              <a:ext cx="2717540" cy="8640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TW" altLang="en-US" sz="2200" i="0" u="none" strike="noStrike" kern="1200" normalizeH="0" baseline="0" noProof="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標楷體" pitchFamily="65" charset="-120"/>
                  <a:ea typeface="標楷體" pitchFamily="65" charset="-120"/>
                  <a:cs typeface="+mn-cs"/>
                </a:rPr>
                <a:t>學 系     專業學習</a:t>
              </a:r>
              <a:endParaRPr kumimoji="0" lang="en-US" altLang="zh-TW" sz="22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200" i="0" u="none" strike="noStrike" kern="1200" normalizeH="0" baseline="0" noProof="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標楷體" pitchFamily="65" charset="-120"/>
                  <a:ea typeface="標楷體" pitchFamily="65" charset="-120"/>
                  <a:cs typeface="+mn-cs"/>
                </a:rPr>
                <a:t>書 院     態度教養</a:t>
              </a:r>
              <a:endParaRPr kumimoji="0" lang="en-US" altLang="zh-TW" sz="22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endParaRPr>
            </a:p>
            <a:p>
              <a:pPr marL="800100" lvl="1" indent="-34290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endParaRPr kumimoji="0" lang="zh-TW" altLang="en-US" sz="32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itchFamily="18" charset="0"/>
                <a:ea typeface="新細明體" charset="-120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altLang="zh-TW" sz="48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endParaRPr>
            </a:p>
          </p:txBody>
        </p:sp>
        <p:sp>
          <p:nvSpPr>
            <p:cNvPr id="23" name="向右箭號 22"/>
            <p:cNvSpPr/>
            <p:nvPr/>
          </p:nvSpPr>
          <p:spPr bwMode="auto">
            <a:xfrm>
              <a:off x="1119719" y="2752105"/>
              <a:ext cx="439543" cy="232190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kumimoji="0" lang="zh-TW" altLang="en-US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24" name="向右箭號 23"/>
            <p:cNvSpPr/>
            <p:nvPr/>
          </p:nvSpPr>
          <p:spPr bwMode="auto">
            <a:xfrm>
              <a:off x="1115616" y="3183397"/>
              <a:ext cx="439543" cy="232190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kumimoji="0" lang="zh-TW" altLang="en-US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44386" y="3866196"/>
            <a:ext cx="8568952" cy="2535381"/>
            <a:chOff x="179512" y="3645024"/>
            <a:chExt cx="8568952" cy="2535381"/>
          </a:xfrm>
        </p:grpSpPr>
        <p:grpSp>
          <p:nvGrpSpPr>
            <p:cNvPr id="26" name="Group 8"/>
            <p:cNvGrpSpPr>
              <a:grpSpLocks/>
            </p:cNvGrpSpPr>
            <p:nvPr/>
          </p:nvGrpSpPr>
          <p:grpSpPr bwMode="auto">
            <a:xfrm>
              <a:off x="1814610" y="3645024"/>
              <a:ext cx="6192689" cy="652934"/>
              <a:chOff x="2352" y="2961"/>
              <a:chExt cx="11946" cy="761"/>
            </a:xfrm>
          </p:grpSpPr>
          <p:cxnSp>
            <p:nvCxnSpPr>
              <p:cNvPr id="40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2352" y="2961"/>
                <a:ext cx="6030" cy="717"/>
              </a:xfrm>
              <a:prstGeom prst="straightConnector1">
                <a:avLst/>
              </a:prstGeom>
              <a:noFill/>
              <a:ln w="2540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5298" y="2961"/>
                <a:ext cx="3083" cy="717"/>
              </a:xfrm>
              <a:prstGeom prst="straightConnector1">
                <a:avLst/>
              </a:prstGeom>
              <a:noFill/>
              <a:ln w="2540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AutoShape 11"/>
              <p:cNvCxnSpPr>
                <a:cxnSpLocks noChangeShapeType="1"/>
              </p:cNvCxnSpPr>
              <p:nvPr/>
            </p:nvCxnSpPr>
            <p:spPr bwMode="auto">
              <a:xfrm>
                <a:off x="8381" y="2961"/>
                <a:ext cx="0" cy="755"/>
              </a:xfrm>
              <a:prstGeom prst="straightConnector1">
                <a:avLst/>
              </a:prstGeom>
              <a:noFill/>
              <a:ln w="2540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AutoShape 12"/>
              <p:cNvCxnSpPr>
                <a:cxnSpLocks noChangeShapeType="1"/>
              </p:cNvCxnSpPr>
              <p:nvPr/>
            </p:nvCxnSpPr>
            <p:spPr bwMode="auto">
              <a:xfrm>
                <a:off x="8381" y="2967"/>
                <a:ext cx="2947" cy="755"/>
              </a:xfrm>
              <a:prstGeom prst="straightConnector1">
                <a:avLst/>
              </a:prstGeom>
              <a:noFill/>
              <a:ln w="2540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AutoShape 13"/>
              <p:cNvCxnSpPr>
                <a:cxnSpLocks noChangeShapeType="1"/>
              </p:cNvCxnSpPr>
              <p:nvPr/>
            </p:nvCxnSpPr>
            <p:spPr bwMode="auto">
              <a:xfrm>
                <a:off x="8381" y="2961"/>
                <a:ext cx="5917" cy="717"/>
              </a:xfrm>
              <a:prstGeom prst="straightConnector1">
                <a:avLst/>
              </a:prstGeom>
              <a:noFill/>
              <a:ln w="2540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975680" y="4227904"/>
              <a:ext cx="1236280" cy="33855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/>
              <a:r>
                <a:rPr lang="zh-TW" altLang="en-US" sz="1600" b="1" dirty="0" smtClean="0">
                  <a:solidFill>
                    <a:srgbClr val="A50021"/>
                  </a:solidFill>
                  <a:latin typeface="標楷體" pitchFamily="65" charset="-120"/>
                  <a:ea typeface="標楷體" pitchFamily="65" charset="-120"/>
                </a:rPr>
                <a:t>懷愛書院</a:t>
              </a:r>
              <a:endParaRPr lang="en-US" altLang="zh-TW" sz="1600" b="1" dirty="0" smtClean="0">
                <a:solidFill>
                  <a:srgbClr val="A5002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8" name="Text Box 17"/>
            <p:cNvSpPr txBox="1">
              <a:spLocks noChangeArrowheads="1"/>
            </p:cNvSpPr>
            <p:nvPr/>
          </p:nvSpPr>
          <p:spPr bwMode="auto">
            <a:xfrm>
              <a:off x="4536949" y="4265698"/>
              <a:ext cx="1115171" cy="33855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6633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/>
              <a:r>
                <a:rPr lang="zh-TW" altLang="en-US" sz="1600" b="1" dirty="0" smtClean="0">
                  <a:solidFill>
                    <a:srgbClr val="663300"/>
                  </a:solidFill>
                  <a:latin typeface="標楷體" pitchFamily="65" charset="-120"/>
                  <a:ea typeface="標楷體" pitchFamily="65" charset="-120"/>
                </a:rPr>
                <a:t>傳習書院</a:t>
              </a:r>
              <a:endParaRPr lang="en-US" altLang="zh-TW" sz="1600" b="1" dirty="0" smtClean="0">
                <a:solidFill>
                  <a:srgbClr val="6633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6084068" y="4285173"/>
              <a:ext cx="1152228" cy="3385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/>
              <a:r>
                <a:rPr lang="zh-TW" altLang="en-US" sz="1600" b="1" dirty="0" smtClean="0">
                  <a:solidFill>
                    <a:srgbClr val="6600CC"/>
                  </a:solidFill>
                  <a:latin typeface="標楷體" pitchFamily="65" charset="-120"/>
                  <a:ea typeface="標楷體" pitchFamily="65" charset="-120"/>
                </a:rPr>
                <a:t>日新書院</a:t>
              </a:r>
              <a:endParaRPr lang="en-US" altLang="zh-TW" sz="1600" b="1" dirty="0" smtClean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7524203" y="4232373"/>
              <a:ext cx="1080245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/>
              <a:r>
                <a:rPr lang="zh-TW" altLang="en-US" sz="1600" b="1" dirty="0" smtClean="0">
                  <a:solidFill>
                    <a:srgbClr val="0000CC"/>
                  </a:solidFill>
                  <a:latin typeface="標楷體" pitchFamily="65" charset="-120"/>
                  <a:ea typeface="標楷體" pitchFamily="65" charset="-120"/>
                </a:rPr>
                <a:t>厚生書院</a:t>
              </a:r>
              <a:endParaRPr lang="en-US" altLang="zh-TW" sz="1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1492169" y="4723402"/>
              <a:ext cx="1207623" cy="138499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總 導 師：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/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陳昭</a:t>
              </a: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彥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老師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副總導師：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/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林錦</a:t>
              </a: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宏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老師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導師群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生活助理群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2915816" y="4723402"/>
              <a:ext cx="1294887" cy="138499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總 導 師：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/>
              <a:r>
                <a:rPr lang="en-US" altLang="zh-TW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莊宜達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老師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副總導師：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/>
              <a:r>
                <a:rPr lang="en-US" altLang="zh-TW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楊立勤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老師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導師群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生活助理群</a:t>
              </a:r>
              <a:endParaRPr lang="zh-TW" altLang="zh-TW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4510827" y="4723983"/>
              <a:ext cx="1285309" cy="138499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3">
                  <a:lumMod val="25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buFont typeface="Arial" charset="0"/>
                <a:buChar char="•"/>
                <a:defRPr/>
              </a:pP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總 導 師：</a:t>
              </a:r>
              <a:endParaRPr lang="en-US" altLang="zh-TW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>
                <a:defRPr/>
              </a:pP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吳相儀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老師</a:t>
              </a:r>
              <a:endPara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>
                <a:buFont typeface="Arial" charset="0"/>
                <a:buChar char="•"/>
                <a:defRPr/>
              </a:pP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副總導師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：</a:t>
              </a:r>
              <a:r>
                <a:rPr lang="en-US" altLang="zh-TW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</a:p>
            <a:p>
              <a:pPr>
                <a:defRPr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康靜宜老師</a:t>
              </a:r>
              <a:endParaRPr lang="en-US" altLang="zh-TW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>
                <a:buFont typeface="Arial" charset="0"/>
                <a:buChar char="•"/>
                <a:defRPr/>
              </a:pP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導師群</a:t>
              </a:r>
              <a:endParaRPr lang="en-US" altLang="zh-TW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>
                <a:buFont typeface="Arial" charset="0"/>
                <a:buChar char="•"/>
                <a:defRPr/>
              </a:pP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生活助理群</a:t>
              </a:r>
              <a:endParaRPr lang="zh-TW" altLang="zh-TW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4" name="Text Box 39"/>
            <p:cNvSpPr txBox="1">
              <a:spLocks noChangeArrowheads="1"/>
            </p:cNvSpPr>
            <p:nvPr/>
          </p:nvSpPr>
          <p:spPr bwMode="auto">
            <a:xfrm>
              <a:off x="6050657" y="4723402"/>
              <a:ext cx="1185639" cy="138499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總 導 師：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/>
              <a:r>
                <a:rPr lang="en-US" altLang="zh-TW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溫慶豐老師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副總導師：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/>
              <a:r>
                <a:rPr lang="en-US" altLang="zh-TW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吳珮文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老師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導師群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生活助理群</a:t>
              </a:r>
              <a:endParaRPr lang="zh-TW" altLang="zh-TW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7522570" y="4723402"/>
              <a:ext cx="1225894" cy="13849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總 導 師：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/>
              <a:r>
                <a:rPr lang="en-US" altLang="zh-TW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陳建州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老師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副總導師：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/>
              <a:r>
                <a:rPr lang="en-US" altLang="zh-TW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14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李淑君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老師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導師群</a:t>
              </a:r>
              <a:endParaRPr lang="en-US" altLang="zh-TW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zh-TW" altLang="en-US" sz="14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生活助理群</a:t>
              </a:r>
              <a:endParaRPr lang="zh-TW" altLang="zh-TW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179512" y="4149080"/>
              <a:ext cx="648073" cy="203132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altLang="zh-TW" dirty="0" smtClean="0"/>
            </a:p>
            <a:p>
              <a:endParaRPr lang="en-US" altLang="zh-TW" dirty="0"/>
            </a:p>
            <a:p>
              <a:endParaRPr lang="en-US" altLang="zh-TW" dirty="0" smtClean="0"/>
            </a:p>
            <a:p>
              <a:endParaRPr lang="en-US" altLang="zh-TW" dirty="0" smtClean="0"/>
            </a:p>
            <a:p>
              <a:endParaRPr lang="en-US" altLang="zh-TW" dirty="0" smtClean="0"/>
            </a:p>
            <a:p>
              <a:endParaRPr lang="en-US" altLang="zh-TW" dirty="0"/>
            </a:p>
            <a:p>
              <a:endParaRPr lang="zh-TW" altLang="en-US" dirty="0"/>
            </a:p>
          </p:txBody>
        </p:sp>
        <p:sp>
          <p:nvSpPr>
            <p:cNvPr id="37" name="向右箭號 36"/>
            <p:cNvSpPr/>
            <p:nvPr/>
          </p:nvSpPr>
          <p:spPr bwMode="auto">
            <a:xfrm>
              <a:off x="967852" y="5164742"/>
              <a:ext cx="439543" cy="232190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kumimoji="0" lang="zh-TW" altLang="en-US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494686" y="4242556"/>
              <a:ext cx="1205106" cy="32390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 smtClean="0">
                  <a:solidFill>
                    <a:schemeClr val="accent3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濟世書院</a:t>
              </a:r>
              <a:endParaRPr lang="en-US" altLang="zh-TW" sz="1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272715" y="4475192"/>
              <a:ext cx="461665" cy="148918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總副導師會議</a:t>
              </a:r>
              <a:endParaRPr lang="zh-TW" altLang="en-US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cxnSp>
        <p:nvCxnSpPr>
          <p:cNvPr id="45" name="直線接點 44"/>
          <p:cNvCxnSpPr/>
          <p:nvPr/>
        </p:nvCxnSpPr>
        <p:spPr>
          <a:xfrm flipH="1">
            <a:off x="4535994" y="2328737"/>
            <a:ext cx="2" cy="21602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62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college.kmu.edu.tw/ezcatfiles/b065/img/ads/111_1371562_586621224717911_353878934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59" y="75461"/>
            <a:ext cx="1210167" cy="381096"/>
          </a:xfrm>
          <a:prstGeom prst="rect">
            <a:avLst/>
          </a:prstGeom>
          <a:noFill/>
        </p:spPr>
      </p:pic>
      <p:grpSp>
        <p:nvGrpSpPr>
          <p:cNvPr id="5" name="群組 4"/>
          <p:cNvGrpSpPr/>
          <p:nvPr/>
        </p:nvGrpSpPr>
        <p:grpSpPr>
          <a:xfrm>
            <a:off x="6167270" y="784865"/>
            <a:ext cx="2851151" cy="3040815"/>
            <a:chOff x="6184900" y="1372816"/>
            <a:chExt cx="2851151" cy="2669505"/>
          </a:xfrm>
        </p:grpSpPr>
        <p:grpSp>
          <p:nvGrpSpPr>
            <p:cNvPr id="6" name="群組 5"/>
            <p:cNvGrpSpPr/>
            <p:nvPr/>
          </p:nvGrpSpPr>
          <p:grpSpPr>
            <a:xfrm>
              <a:off x="6184900" y="1372816"/>
              <a:ext cx="1786306" cy="2669505"/>
              <a:chOff x="6184900" y="1372816"/>
              <a:chExt cx="1786306" cy="2669505"/>
            </a:xfrm>
          </p:grpSpPr>
          <p:pic>
            <p:nvPicPr>
              <p:cNvPr id="8" name="圖片 14" descr="全校型書院教育.png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654" t="2920" r="-1946" b="8029"/>
              <a:stretch/>
            </p:blipFill>
            <p:spPr bwMode="auto">
              <a:xfrm>
                <a:off x="6829374" y="1372816"/>
                <a:ext cx="1141832" cy="26695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" name="向右箭號 8"/>
              <p:cNvSpPr/>
              <p:nvPr/>
            </p:nvSpPr>
            <p:spPr bwMode="gray">
              <a:xfrm>
                <a:off x="6184900" y="2753828"/>
                <a:ext cx="685241" cy="188586"/>
              </a:xfrm>
              <a:prstGeom prst="rightArrow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45720" tIns="44450" rIns="45720" bIns="44450" rtlCol="0" anchor="ctr" anchorCtr="1"/>
              <a:lstStyle/>
              <a:p>
                <a:pPr algn="ctr" eaLnBrk="1" hangingPunct="1"/>
                <a:endParaRPr lang="zh-TW" altLang="en-US" sz="1400" b="1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向左箭號圖說文字 6"/>
            <p:cNvSpPr/>
            <p:nvPr/>
          </p:nvSpPr>
          <p:spPr bwMode="gray">
            <a:xfrm>
              <a:off x="7679107" y="1495963"/>
              <a:ext cx="1356944" cy="2452736"/>
            </a:xfrm>
            <a:prstGeom prst="leftArrowCallout">
              <a:avLst>
                <a:gd name="adj1" fmla="val 15230"/>
                <a:gd name="adj2" fmla="val 14771"/>
                <a:gd name="adj3" fmla="val 25000"/>
                <a:gd name="adj4" fmla="val 64977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50000"/>
                </a:schemeClr>
              </a:solidFill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45720" tIns="44450" rIns="45720" bIns="44450" rtlCol="0" anchor="ctr" anchorCtr="1"/>
            <a:lstStyle/>
            <a:p>
              <a:pPr eaLnBrk="1" hangingPunct="1">
                <a:lnSpc>
                  <a:spcPts val="1700"/>
                </a:lnSpc>
              </a:pPr>
              <a:r>
                <a:rPr lang="zh-TW" altLang="en-US" sz="1200" b="1" dirty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透過校園人文</a:t>
              </a:r>
              <a:r>
                <a:rPr lang="zh-TW" altLang="en-US" sz="1200" b="1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素養十大面向問卷及深度質性晤談，進行</a:t>
              </a:r>
              <a:r>
                <a:rPr lang="zh-TW" altLang="en-US" sz="1200" b="1" dirty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書院教育之成效</a:t>
              </a:r>
              <a:r>
                <a:rPr lang="zh-TW" altLang="en-US" sz="1200" b="1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檢測</a:t>
              </a:r>
              <a:r>
                <a:rPr lang="zh-TW" altLang="en-US" sz="1200" b="1" dirty="0" smtClean="0">
                  <a:solidFill>
                    <a:srgbClr val="0000CC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endParaRPr lang="en-US" altLang="zh-TW" sz="12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eaLnBrk="1" hangingPunct="1">
                <a:lnSpc>
                  <a:spcPts val="1700"/>
                </a:lnSpc>
              </a:pPr>
              <a:r>
                <a:rPr lang="en-US" altLang="zh-TW" sz="1200" b="1" dirty="0" smtClean="0">
                  <a:solidFill>
                    <a:srgbClr val="0000CC"/>
                  </a:solidFill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1200" b="1" dirty="0">
                  <a:solidFill>
                    <a:srgbClr val="0000CC"/>
                  </a:solidFill>
                  <a:latin typeface="標楷體" pitchFamily="65" charset="-120"/>
                  <a:ea typeface="標楷體" pitchFamily="65" charset="-120"/>
                </a:rPr>
                <a:t>六大書院教育核心指標及四大通識教育構面</a:t>
              </a:r>
              <a:r>
                <a:rPr lang="en-US" altLang="zh-TW" sz="1200" b="1" dirty="0">
                  <a:solidFill>
                    <a:srgbClr val="0000CC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  <a:endParaRPr lang="en-US" altLang="zh-TW" sz="1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250009" y="266009"/>
            <a:ext cx="8436750" cy="6115317"/>
            <a:chOff x="199209" y="674704"/>
            <a:chExt cx="8433276" cy="5709485"/>
          </a:xfrm>
        </p:grpSpPr>
        <p:grpSp>
          <p:nvGrpSpPr>
            <p:cNvPr id="11" name="群組 10"/>
            <p:cNvGrpSpPr/>
            <p:nvPr/>
          </p:nvGrpSpPr>
          <p:grpSpPr>
            <a:xfrm>
              <a:off x="202095" y="3802062"/>
              <a:ext cx="8430390" cy="2582127"/>
              <a:chOff x="612370" y="3843866"/>
              <a:chExt cx="8090894" cy="2636151"/>
            </a:xfrm>
          </p:grpSpPr>
          <p:grpSp>
            <p:nvGrpSpPr>
              <p:cNvPr id="29" name="群組 28"/>
              <p:cNvGrpSpPr/>
              <p:nvPr/>
            </p:nvGrpSpPr>
            <p:grpSpPr>
              <a:xfrm>
                <a:off x="612370" y="3845854"/>
                <a:ext cx="1974045" cy="2634163"/>
                <a:chOff x="612370" y="3845854"/>
                <a:chExt cx="1974045" cy="2634163"/>
              </a:xfrm>
            </p:grpSpPr>
            <p:sp>
              <p:nvSpPr>
                <p:cNvPr id="36" name="向下箭號 35"/>
                <p:cNvSpPr/>
                <p:nvPr/>
              </p:nvSpPr>
              <p:spPr bwMode="gray">
                <a:xfrm>
                  <a:off x="1575567" y="3845854"/>
                  <a:ext cx="77155" cy="260777"/>
                </a:xfrm>
                <a:prstGeom prst="downArrow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  <a:headEnd/>
                  <a:tailEnd/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algn="ctr" eaLnBrk="1" hangingPunct="1"/>
                  <a:endParaRPr lang="zh-TW" altLang="en-US" sz="1400" b="1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矩形 36"/>
                <p:cNvSpPr/>
                <p:nvPr/>
              </p:nvSpPr>
              <p:spPr bwMode="gray">
                <a:xfrm>
                  <a:off x="612370" y="4132031"/>
                  <a:ext cx="1974045" cy="2347986"/>
                </a:xfrm>
                <a:prstGeom prst="rect">
                  <a:avLst/>
                </a:prstGeom>
                <a:noFill/>
                <a:ln w="38100">
                  <a:solidFill>
                    <a:schemeClr val="accent2">
                      <a:lumMod val="75000"/>
                    </a:schemeClr>
                  </a:solidFill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marL="144000" indent="-144000" eaLnBrk="1" hangingPunct="1">
                    <a:buFont typeface="Wingdings" panose="05000000000000000000" pitchFamily="2" charset="2"/>
                    <a:buChar char="Ø"/>
                  </a:pPr>
                  <a:r>
                    <a:rPr lang="zh-TW" altLang="zh-TW" sz="14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標楷體" pitchFamily="65" charset="-120"/>
                      <a:ea typeface="標楷體" pitchFamily="65" charset="-120"/>
                    </a:rPr>
                    <a:t>書院</a:t>
                  </a:r>
                  <a:r>
                    <a:rPr lang="zh-TW" altLang="zh-TW" sz="14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標楷體" pitchFamily="65" charset="-120"/>
                      <a:ea typeface="標楷體" pitchFamily="65" charset="-120"/>
                    </a:rPr>
                    <a:t>導師</a:t>
                  </a:r>
                  <a:endParaRPr lang="en-US" altLang="zh-TW" sz="1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itchFamily="65" charset="-120"/>
                    <a:ea typeface="標楷體" pitchFamily="65" charset="-120"/>
                  </a:endParaRPr>
                </a:p>
                <a:p>
                  <a:pPr eaLnBrk="1" hangingPunct="1"/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　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透過</a:t>
                  </a:r>
                  <a:r>
                    <a:rPr lang="zh-TW" altLang="zh-TW" sz="1400" dirty="0">
                      <a:latin typeface="標楷體" pitchFamily="65" charset="-120"/>
                      <a:ea typeface="標楷體" pitchFamily="65" charset="-120"/>
                    </a:rPr>
                    <a:t>培訓課程，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使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老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師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認同書院理念，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了解</a:t>
                  </a:r>
                  <a:r>
                    <a:rPr lang="zh-TW" altLang="zh-TW" sz="1400" dirty="0">
                      <a:latin typeface="標楷體" pitchFamily="65" charset="-120"/>
                      <a:ea typeface="標楷體" pitchFamily="65" charset="-120"/>
                    </a:rPr>
                    <a:t>各書院的特色，並讓老師自由選擇書院，增強書院共識及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凝聚力</a:t>
                  </a:r>
                  <a:endParaRPr lang="en-US" altLang="zh-TW" sz="1400" dirty="0" smtClean="0">
                    <a:latin typeface="標楷體" pitchFamily="65" charset="-120"/>
                    <a:ea typeface="標楷體" pitchFamily="65" charset="-120"/>
                  </a:endParaRPr>
                </a:p>
                <a:p>
                  <a:pPr marL="144000" indent="-144000" eaLnBrk="1" hangingPunct="1">
                    <a:buFont typeface="Wingdings" panose="05000000000000000000" pitchFamily="2" charset="2"/>
                    <a:buChar char="Ø"/>
                  </a:pPr>
                  <a:r>
                    <a:rPr lang="zh-TW" altLang="en-US" sz="14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標楷體" pitchFamily="65" charset="-120"/>
                      <a:ea typeface="標楷體" pitchFamily="65" charset="-120"/>
                    </a:rPr>
                    <a:t>生活助教</a:t>
                  </a:r>
                  <a:endParaRPr lang="en-US" altLang="zh-TW" sz="1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itchFamily="65" charset="-120"/>
                    <a:ea typeface="標楷體" pitchFamily="65" charset="-120"/>
                  </a:endParaRPr>
                </a:p>
                <a:p>
                  <a:pPr eaLnBrk="1" hangingPunct="1"/>
                  <a:r>
                    <a:rPr lang="zh-TW" altLang="en-US" sz="1400" dirty="0">
                      <a:latin typeface="標楷體" pitchFamily="65" charset="-120"/>
                      <a:ea typeface="標楷體" pitchFamily="65" charset="-120"/>
                    </a:rPr>
                    <a:t>　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透過</a:t>
                  </a:r>
                  <a:r>
                    <a:rPr lang="zh-TW" altLang="zh-TW" sz="1400" dirty="0">
                      <a:latin typeface="標楷體" pitchFamily="65" charset="-120"/>
                      <a:ea typeface="標楷體" pitchFamily="65" charset="-120"/>
                    </a:rPr>
                    <a:t>培訓課程，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使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生活助教認同書院理念，了解自己角色並培養溝通與領導能力</a:t>
                  </a:r>
                  <a:endParaRPr lang="en-US" altLang="zh-TW" sz="1400" dirty="0" smtClean="0"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30" name="群組 29"/>
              <p:cNvGrpSpPr/>
              <p:nvPr/>
            </p:nvGrpSpPr>
            <p:grpSpPr>
              <a:xfrm>
                <a:off x="2750356" y="3847972"/>
                <a:ext cx="1848046" cy="2220231"/>
                <a:chOff x="2750356" y="3847972"/>
                <a:chExt cx="1848046" cy="2220231"/>
              </a:xfrm>
            </p:grpSpPr>
            <p:sp>
              <p:nvSpPr>
                <p:cNvPr id="34" name="向下箭號 33"/>
                <p:cNvSpPr/>
                <p:nvPr/>
              </p:nvSpPr>
              <p:spPr bwMode="gray">
                <a:xfrm>
                  <a:off x="3605602" y="3847972"/>
                  <a:ext cx="77155" cy="260777"/>
                </a:xfrm>
                <a:prstGeom prst="downArrow">
                  <a:avLst/>
                </a:prstGeom>
                <a:solidFill>
                  <a:schemeClr val="accent3">
                    <a:lumMod val="50000"/>
                  </a:schemeClr>
                </a:solidFill>
                <a:ln>
                  <a:solidFill>
                    <a:schemeClr val="accent3">
                      <a:lumMod val="50000"/>
                    </a:schemeClr>
                  </a:solidFill>
                  <a:headEnd/>
                  <a:tailEnd/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algn="ctr" eaLnBrk="1" hangingPunct="1"/>
                  <a:endParaRPr lang="zh-TW" altLang="en-US" sz="1400" b="1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 bwMode="gray">
                <a:xfrm>
                  <a:off x="2750356" y="4134149"/>
                  <a:ext cx="1848046" cy="1934054"/>
                </a:xfrm>
                <a:prstGeom prst="rect">
                  <a:avLst/>
                </a:prstGeom>
                <a:noFill/>
                <a:ln w="38100">
                  <a:solidFill>
                    <a:schemeClr val="accent3">
                      <a:lumMod val="50000"/>
                    </a:schemeClr>
                  </a:solidFill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marL="144000" indent="-144000" eaLnBrk="1" hangingPunct="1">
                    <a:buFont typeface="Wingdings" panose="05000000000000000000" pitchFamily="2" charset="2"/>
                    <a:buChar char="Ø"/>
                  </a:pPr>
                  <a:r>
                    <a:rPr lang="zh-TW" altLang="zh-TW" sz="14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標楷體" pitchFamily="65" charset="-120"/>
                      <a:ea typeface="標楷體" pitchFamily="65" charset="-120"/>
                    </a:rPr>
                    <a:t>書院</a:t>
                  </a:r>
                  <a:r>
                    <a:rPr lang="zh-TW" altLang="en-US" sz="14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標楷體" pitchFamily="65" charset="-120"/>
                      <a:ea typeface="標楷體" pitchFamily="65" charset="-120"/>
                    </a:rPr>
                    <a:t>活動</a:t>
                  </a:r>
                  <a:endParaRPr lang="en-US" altLang="zh-TW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itchFamily="65" charset="-120"/>
                    <a:ea typeface="標楷體" pitchFamily="65" charset="-120"/>
                  </a:endParaRPr>
                </a:p>
                <a:p>
                  <a:pPr eaLnBrk="1" hangingPunct="1"/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　每場共學日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活動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，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皆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與書院</a:t>
                  </a:r>
                  <a:r>
                    <a:rPr lang="en-US" altLang="zh-TW" sz="1400" dirty="0" smtClean="0">
                      <a:latin typeface="標楷體" pitchFamily="65" charset="-120"/>
                      <a:ea typeface="標楷體" pitchFamily="65" charset="-120"/>
                    </a:rPr>
                    <a:t>2</a:t>
                  </a:r>
                  <a:r>
                    <a:rPr lang="zh-TW" altLang="zh-TW" sz="1400" dirty="0">
                      <a:latin typeface="標楷體" pitchFamily="65" charset="-120"/>
                      <a:ea typeface="標楷體" pitchFamily="65" charset="-120"/>
                    </a:rPr>
                    <a:t>個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以上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之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核心理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念相扣合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，</a:t>
                  </a:r>
                  <a:r>
                    <a:rPr lang="zh-TW" altLang="zh-TW" sz="1400" dirty="0">
                      <a:latin typeface="標楷體" pitchFamily="65" charset="-120"/>
                      <a:ea typeface="標楷體" pitchFamily="65" charset="-120"/>
                    </a:rPr>
                    <a:t>並於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活動後，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預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留</a:t>
                  </a:r>
                  <a:r>
                    <a:rPr lang="en-US" altLang="zh-TW" sz="1400" dirty="0" smtClean="0">
                      <a:latin typeface="標楷體" pitchFamily="65" charset="-120"/>
                      <a:ea typeface="標楷體" pitchFamily="65" charset="-120"/>
                    </a:rPr>
                    <a:t>10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至</a:t>
                  </a:r>
                  <a:r>
                    <a:rPr lang="en-US" altLang="zh-TW" sz="1400" dirty="0" smtClean="0">
                      <a:latin typeface="標楷體" pitchFamily="65" charset="-120"/>
                      <a:ea typeface="標楷體" pitchFamily="65" charset="-120"/>
                    </a:rPr>
                    <a:t>20</a:t>
                  </a:r>
                  <a:r>
                    <a:rPr lang="zh-TW" altLang="zh-TW" sz="1400" dirty="0">
                      <a:latin typeface="標楷體" pitchFamily="65" charset="-120"/>
                      <a:ea typeface="標楷體" pitchFamily="65" charset="-120"/>
                    </a:rPr>
                    <a:t>分鐘反思時間</a:t>
                  </a:r>
                  <a:r>
                    <a:rPr lang="zh-TW" altLang="zh-TW" sz="1400" dirty="0" smtClean="0">
                      <a:latin typeface="標楷體" pitchFamily="65" charset="-120"/>
                      <a:ea typeface="標楷體" pitchFamily="65" charset="-120"/>
                    </a:rPr>
                    <a:t>，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讓院生們瞭解參與活動之意義與目的</a:t>
                  </a:r>
                  <a:endParaRPr lang="en-US" altLang="zh-TW" sz="1400" dirty="0" smtClean="0"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31" name="群組 30"/>
              <p:cNvGrpSpPr/>
              <p:nvPr/>
            </p:nvGrpSpPr>
            <p:grpSpPr>
              <a:xfrm>
                <a:off x="4776618" y="3843866"/>
                <a:ext cx="3926646" cy="2636151"/>
                <a:chOff x="4776618" y="3843866"/>
                <a:chExt cx="3926646" cy="2636151"/>
              </a:xfrm>
            </p:grpSpPr>
            <p:sp>
              <p:nvSpPr>
                <p:cNvPr id="32" name="矩形 31"/>
                <p:cNvSpPr/>
                <p:nvPr/>
              </p:nvSpPr>
              <p:spPr bwMode="gray">
                <a:xfrm>
                  <a:off x="4776618" y="4111311"/>
                  <a:ext cx="3926646" cy="2368706"/>
                </a:xfrm>
                <a:prstGeom prst="rect">
                  <a:avLst/>
                </a:prstGeom>
                <a:noFill/>
                <a:ln w="38100">
                  <a:solidFill>
                    <a:schemeClr val="accent4">
                      <a:lumMod val="75000"/>
                    </a:schemeClr>
                  </a:solidFill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marL="108000" lvl="1" eaLnBrk="1" hangingPunct="1">
                    <a:lnSpc>
                      <a:spcPts val="1250"/>
                    </a:lnSpc>
                  </a:pPr>
                  <a:endParaRPr lang="en-US" altLang="zh-TW" sz="1100" dirty="0" smtClean="0">
                    <a:latin typeface="標楷體" pitchFamily="65" charset="-120"/>
                    <a:ea typeface="標楷體" pitchFamily="65" charset="-120"/>
                  </a:endParaRPr>
                </a:p>
                <a:p>
                  <a:pPr marL="142875" lvl="1" indent="-57150">
                    <a:lnSpc>
                      <a:spcPts val="1250"/>
                    </a:lnSpc>
                    <a:buFont typeface="Wingdings" panose="05000000000000000000" pitchFamily="2" charset="2"/>
                    <a:buChar char="Ø"/>
                  </a:pPr>
                  <a:r>
                    <a:rPr lang="zh-TW" altLang="en-US" sz="16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標楷體" pitchFamily="65" charset="-120"/>
                      <a:ea typeface="標楷體" pitchFamily="65" charset="-120"/>
                    </a:rPr>
                    <a:t>活動類型</a:t>
                  </a:r>
                  <a:r>
                    <a:rPr lang="zh-TW" altLang="en-US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標楷體" pitchFamily="65" charset="-120"/>
                      <a:ea typeface="標楷體" pitchFamily="65" charset="-120"/>
                    </a:rPr>
                    <a:t>多性，精進</a:t>
                  </a:r>
                  <a:r>
                    <a:rPr lang="zh-TW" altLang="zh-TW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標楷體" pitchFamily="65" charset="-120"/>
                      <a:ea typeface="標楷體" pitchFamily="65" charset="-120"/>
                    </a:rPr>
                    <a:t>活動品質</a:t>
                  </a:r>
                  <a:endParaRPr lang="en-US" altLang="zh-TW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itchFamily="65" charset="-120"/>
                    <a:ea typeface="標楷體" pitchFamily="65" charset="-120"/>
                  </a:endParaRPr>
                </a:p>
                <a:p>
                  <a:pPr marL="279450" lvl="1" indent="-171450" eaLnBrk="1" hangingPunct="1">
                    <a:buFont typeface="Wingdings" panose="05000000000000000000" pitchFamily="2" charset="2"/>
                    <a:buChar char="l"/>
                  </a:pP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動態表演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種類多元，</a:t>
                  </a:r>
                  <a:r>
                    <a:rPr lang="zh-TW" altLang="en-US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包</a:t>
                  </a:r>
                  <a:r>
                    <a:rPr lang="zh-TW" altLang="en-US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括</a:t>
                  </a:r>
                  <a:r>
                    <a:rPr lang="zh-TW" altLang="en-US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古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典樂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、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說唱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藝術、舞蹈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、戲劇、</a:t>
                  </a:r>
                  <a:r>
                    <a:rPr lang="zh-TW" altLang="en-US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文化表演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 、</a:t>
                  </a:r>
                  <a:r>
                    <a:rPr lang="zh-TW" altLang="en-US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創意表演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等，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讓學生能接觸更多不同的藝術演出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。</a:t>
                  </a:r>
                  <a:endParaRPr lang="en-US" altLang="zh-TW" sz="1600" dirty="0" smtClean="0">
                    <a:latin typeface="Times New Roman" panose="02020603050405020304" pitchFamily="18" charset="0"/>
                    <a:ea typeface="標楷體" pitchFamily="65" charset="-120"/>
                    <a:cs typeface="Times New Roman" panose="02020603050405020304" pitchFamily="18" charset="0"/>
                  </a:endParaRPr>
                </a:p>
                <a:p>
                  <a:pPr marL="279450" lvl="1" indent="-171450" eaLnBrk="1" hangingPunct="1">
                    <a:buFont typeface="Wingdings" panose="05000000000000000000" pitchFamily="2" charset="2"/>
                    <a:buChar char="l"/>
                  </a:pPr>
                  <a:r>
                    <a:rPr lang="zh-TW" altLang="en-US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以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活動的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「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開放式意見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」</a:t>
                  </a:r>
                  <a:r>
                    <a:rPr lang="zh-TW" altLang="en-US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做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為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根基</a:t>
                  </a:r>
                  <a:r>
                    <a:rPr lang="zh-TW" altLang="en-US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，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進行</a:t>
                  </a:r>
                  <a:r>
                    <a:rPr lang="zh-TW" altLang="en-US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後續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活動</a:t>
                  </a:r>
                  <a:r>
                    <a:rPr lang="zh-TW" altLang="en-US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品質的改善與</a:t>
                  </a:r>
                  <a:r>
                    <a:rPr lang="zh-TW" altLang="en-US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調整</a:t>
                  </a:r>
                  <a:endParaRPr lang="en-US" altLang="zh-TW" sz="1600" dirty="0" smtClean="0">
                    <a:latin typeface="Times New Roman" panose="02020603050405020304" pitchFamily="18" charset="0"/>
                    <a:ea typeface="標楷體" pitchFamily="65" charset="-120"/>
                    <a:cs typeface="Times New Roman" panose="02020603050405020304" pitchFamily="18" charset="0"/>
                  </a:endParaRPr>
                </a:p>
                <a:p>
                  <a:pPr marL="279450" lvl="1" indent="-171450" eaLnBrk="1" hangingPunct="1">
                    <a:buFont typeface="Wingdings" panose="05000000000000000000" pitchFamily="2" charset="2"/>
                    <a:buChar char="l"/>
                  </a:pP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校內</a:t>
                  </a:r>
                  <a:r>
                    <a:rPr lang="zh-TW" altLang="en-US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學生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社團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合作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，</a:t>
                  </a:r>
                  <a:r>
                    <a:rPr lang="zh-TW" altLang="en-US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並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提供資源及</a:t>
                  </a:r>
                  <a:r>
                    <a:rPr lang="zh-TW" altLang="en-US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表演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場地，</a:t>
                  </a:r>
                  <a:r>
                    <a:rPr lang="zh-TW" altLang="zh-TW" sz="1600" dirty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讓學生能夠有公開演出的</a:t>
                  </a:r>
                  <a:r>
                    <a:rPr lang="zh-TW" altLang="zh-TW" sz="1600" dirty="0" smtClean="0">
                      <a:latin typeface="Times New Roman" panose="02020603050405020304" pitchFamily="18" charset="0"/>
                      <a:ea typeface="標楷體" pitchFamily="65" charset="-120"/>
                      <a:cs typeface="Times New Roman" panose="02020603050405020304" pitchFamily="18" charset="0"/>
                    </a:rPr>
                    <a:t>機會</a:t>
                  </a:r>
                  <a:endParaRPr lang="zh-TW" altLang="zh-TW" sz="1600" dirty="0">
                    <a:latin typeface="Times New Roman" panose="02020603050405020304" pitchFamily="18" charset="0"/>
                    <a:ea typeface="標楷體" pitchFamily="65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3" name="向下箭號 32"/>
                <p:cNvSpPr/>
                <p:nvPr/>
              </p:nvSpPr>
              <p:spPr bwMode="gray">
                <a:xfrm>
                  <a:off x="5621981" y="3843866"/>
                  <a:ext cx="77155" cy="260777"/>
                </a:xfrm>
                <a:prstGeom prst="downArrow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  <a:headEnd/>
                  <a:tailEnd/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algn="ctr" eaLnBrk="1" hangingPunct="1"/>
                  <a:endParaRPr lang="zh-TW" altLang="en-US" sz="1400" b="1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12" name="群組 11"/>
            <p:cNvGrpSpPr/>
            <p:nvPr/>
          </p:nvGrpSpPr>
          <p:grpSpPr>
            <a:xfrm>
              <a:off x="199209" y="674704"/>
              <a:ext cx="6333685" cy="3226852"/>
              <a:chOff x="199209" y="573104"/>
              <a:chExt cx="6333685" cy="3324654"/>
            </a:xfrm>
          </p:grpSpPr>
          <p:sp>
            <p:nvSpPr>
              <p:cNvPr id="13" name="矩形 12"/>
              <p:cNvSpPr/>
              <p:nvPr/>
            </p:nvSpPr>
            <p:spPr bwMode="gray">
              <a:xfrm>
                <a:off x="2351760" y="1589625"/>
                <a:ext cx="4181134" cy="230813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8100">
                <a:solidFill>
                  <a:schemeClr val="accent6">
                    <a:lumMod val="60000"/>
                    <a:lumOff val="40000"/>
                  </a:schemeClr>
                </a:solidFill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45720" tIns="44450" rIns="45720" bIns="44450" rtlCol="0" anchor="ctr" anchorCtr="1"/>
              <a:lstStyle/>
              <a:p>
                <a:pPr algn="ctr" eaLnBrk="1" hangingPunct="1"/>
                <a:endParaRPr lang="zh-TW" altLang="en-US" sz="1400" b="1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" name="群組 13"/>
              <p:cNvGrpSpPr/>
              <p:nvPr/>
            </p:nvGrpSpPr>
            <p:grpSpPr>
              <a:xfrm>
                <a:off x="199209" y="573104"/>
                <a:ext cx="6249690" cy="3256925"/>
                <a:chOff x="533400" y="1022350"/>
                <a:chExt cx="4731511" cy="3439582"/>
              </a:xfrm>
            </p:grpSpPr>
            <p:cxnSp>
              <p:nvCxnSpPr>
                <p:cNvPr id="15" name="直線接點 14"/>
                <p:cNvCxnSpPr>
                  <a:stCxn id="22" idx="2"/>
                </p:cNvCxnSpPr>
                <p:nvPr/>
              </p:nvCxnSpPr>
              <p:spPr>
                <a:xfrm flipH="1">
                  <a:off x="2895600" y="1769528"/>
                  <a:ext cx="1016" cy="364072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接點 15"/>
                <p:cNvCxnSpPr/>
                <p:nvPr/>
              </p:nvCxnSpPr>
              <p:spPr>
                <a:xfrm>
                  <a:off x="1295400" y="1976958"/>
                  <a:ext cx="3276600" cy="4242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接點 16"/>
                <p:cNvCxnSpPr/>
                <p:nvPr/>
              </p:nvCxnSpPr>
              <p:spPr>
                <a:xfrm>
                  <a:off x="1297520" y="1964258"/>
                  <a:ext cx="0" cy="169341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接點 17"/>
                <p:cNvCxnSpPr/>
                <p:nvPr/>
              </p:nvCxnSpPr>
              <p:spPr>
                <a:xfrm>
                  <a:off x="4559300" y="1976958"/>
                  <a:ext cx="0" cy="169341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群組 18"/>
                <p:cNvGrpSpPr/>
                <p:nvPr/>
              </p:nvGrpSpPr>
              <p:grpSpPr>
                <a:xfrm>
                  <a:off x="3814064" y="2144176"/>
                  <a:ext cx="1450847" cy="2317756"/>
                  <a:chOff x="3814064" y="2025643"/>
                  <a:chExt cx="1450847" cy="1708156"/>
                </a:xfrm>
              </p:grpSpPr>
              <p:sp>
                <p:nvSpPr>
                  <p:cNvPr id="27" name="矩形 26"/>
                  <p:cNvSpPr/>
                  <p:nvPr/>
                </p:nvSpPr>
                <p:spPr bwMode="gray">
                  <a:xfrm>
                    <a:off x="3814064" y="2025643"/>
                    <a:ext cx="1447800" cy="266752"/>
                  </a:xfrm>
                  <a:prstGeom prst="rect">
                    <a:avLst/>
                  </a:prstGeom>
                  <a:solidFill>
                    <a:schemeClr val="accent4">
                      <a:lumMod val="75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ctr" anchorCtr="1"/>
                  <a:lstStyle/>
                  <a:p>
                    <a:pPr algn="ctr" eaLnBrk="1" hangingPunct="1"/>
                    <a:r>
                      <a:rPr lang="zh-TW" altLang="en-US" sz="1300" b="1" dirty="0" smtClean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多元境教之延伸學習</a:t>
                    </a:r>
                  </a:p>
                </p:txBody>
              </p:sp>
              <p:sp>
                <p:nvSpPr>
                  <p:cNvPr id="28" name="矩形 27"/>
                  <p:cNvSpPr/>
                  <p:nvPr/>
                </p:nvSpPr>
                <p:spPr bwMode="gray">
                  <a:xfrm>
                    <a:off x="3817111" y="2292394"/>
                    <a:ext cx="1447800" cy="1441405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solidFill>
                      <a:schemeClr val="accent4">
                        <a:lumMod val="40000"/>
                        <a:lumOff val="60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t" anchorCtr="0"/>
                  <a:lstStyle/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藝文活動涵養</a:t>
                    </a:r>
                    <a:endParaRPr lang="en-US" altLang="zh-TW" sz="1100" b="1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eaLnBrk="1" hangingPunct="1"/>
                    <a:r>
                      <a:rPr lang="zh-TW" altLang="en-US" sz="1100" dirty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 </a:t>
                    </a:r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 人文講座</a:t>
                    </a:r>
                    <a:endParaRPr lang="en-US" altLang="zh-TW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eaLnBrk="1" hangingPunct="1"/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  動態表演</a:t>
                    </a:r>
                    <a:endParaRPr lang="en-US" altLang="zh-TW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eaLnBrk="1" hangingPunct="1"/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  靜態展</a:t>
                    </a:r>
                    <a:r>
                      <a:rPr lang="zh-TW" altLang="en-US" sz="1100" dirty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覽</a:t>
                    </a:r>
                    <a:endParaRPr lang="en-US" altLang="zh-TW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藝文展演空間</a:t>
                    </a:r>
                    <a:endParaRPr lang="en-US" altLang="zh-TW" sz="1100" b="1" dirty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生活學習據點</a:t>
                    </a:r>
                    <a:endParaRPr lang="en-US" altLang="zh-TW" sz="1100" b="1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師生近距離互動</a:t>
                    </a:r>
                    <a:endParaRPr lang="en-US" altLang="zh-TW" sz="1100" b="1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學長姊共宿身</a:t>
                    </a:r>
                    <a:r>
                      <a:rPr lang="zh-TW" altLang="en-US" sz="1100" b="1" dirty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教</a:t>
                    </a:r>
                    <a:endParaRPr lang="en-US" altLang="zh-TW" sz="1100" b="1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535589" y="2125125"/>
                  <a:ext cx="1573441" cy="2336807"/>
                  <a:chOff x="535432" y="2006593"/>
                  <a:chExt cx="1460833" cy="2336807"/>
                </a:xfrm>
              </p:grpSpPr>
              <p:sp>
                <p:nvSpPr>
                  <p:cNvPr id="25" name="矩形 24"/>
                  <p:cNvSpPr/>
                  <p:nvPr/>
                </p:nvSpPr>
                <p:spPr bwMode="gray">
                  <a:xfrm>
                    <a:off x="535432" y="2006593"/>
                    <a:ext cx="1447800" cy="381000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accent2">
                        <a:lumMod val="75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ctr" anchorCtr="1"/>
                  <a:lstStyle/>
                  <a:p>
                    <a:pPr algn="ctr" eaLnBrk="1" hangingPunct="1"/>
                    <a:r>
                      <a:rPr lang="zh-TW" altLang="en-US" sz="1300" b="1" dirty="0" smtClean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制度與風氣之建立</a:t>
                    </a:r>
                  </a:p>
                </p:txBody>
              </p:sp>
              <p:sp>
                <p:nvSpPr>
                  <p:cNvPr id="26" name="矩形 25"/>
                  <p:cNvSpPr/>
                  <p:nvPr/>
                </p:nvSpPr>
                <p:spPr bwMode="gray">
                  <a:xfrm>
                    <a:off x="548465" y="2387593"/>
                    <a:ext cx="1447800" cy="1955807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ctr" anchorCtr="1"/>
                  <a:lstStyle/>
                  <a:p>
                    <a:pPr marL="54000" indent="-54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建立書院導師及生活助理之甄選、訓練之標準作業模式</a:t>
                    </a:r>
                    <a:endParaRPr lang="en-US" altLang="zh-TW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marL="54000" indent="-54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每年增加</a:t>
                    </a:r>
                    <a:r>
                      <a:rPr lang="en-US" altLang="zh-TW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20</a:t>
                    </a:r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位老師接受書院訓練並接任書院導師</a:t>
                    </a:r>
                    <a:r>
                      <a:rPr lang="en-US" altLang="zh-TW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(</a:t>
                    </a:r>
                    <a:r>
                      <a:rPr lang="zh-TW" altLang="en-US" sz="1100" dirty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每一</a:t>
                    </a:r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學院皆有教師接任</a:t>
                    </a:r>
                    <a:r>
                      <a:rPr lang="en-US" altLang="zh-TW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)</a:t>
                    </a:r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，讓全校各院教師擴散書院理念於校園</a:t>
                    </a:r>
                    <a:endParaRPr lang="en-US" altLang="zh-TW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marL="54000" indent="-54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四年制系所之每一位學生均經過書院的洗禮，將改變整個校園之氛圍</a:t>
                    </a:r>
                    <a:endParaRPr lang="en-US" altLang="zh-TW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2232152" y="2144175"/>
                  <a:ext cx="1447800" cy="2317757"/>
                  <a:chOff x="2213864" y="2025643"/>
                  <a:chExt cx="1447800" cy="1708157"/>
                </a:xfrm>
              </p:grpSpPr>
              <p:sp>
                <p:nvSpPr>
                  <p:cNvPr id="23" name="矩形 22"/>
                  <p:cNvSpPr/>
                  <p:nvPr/>
                </p:nvSpPr>
                <p:spPr bwMode="gray">
                  <a:xfrm>
                    <a:off x="2213864" y="2025643"/>
                    <a:ext cx="1447800" cy="266752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solidFill>
                      <a:schemeClr val="accent3">
                        <a:lumMod val="75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ctr" anchorCtr="1"/>
                  <a:lstStyle/>
                  <a:p>
                    <a:pPr algn="ctr" eaLnBrk="1" hangingPunct="1"/>
                    <a:r>
                      <a:rPr lang="zh-TW" altLang="en-US" sz="1300" b="1" dirty="0" smtClean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目標導向之整合課程規畫</a:t>
                    </a:r>
                  </a:p>
                </p:txBody>
              </p:sp>
              <p:sp>
                <p:nvSpPr>
                  <p:cNvPr id="24" name="矩形 23"/>
                  <p:cNvSpPr/>
                  <p:nvPr/>
                </p:nvSpPr>
                <p:spPr bwMode="gray">
                  <a:xfrm>
                    <a:off x="2213864" y="2292395"/>
                    <a:ext cx="1447800" cy="1441405"/>
                  </a:xfrm>
                  <a:prstGeom prst="rect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44450" rIns="46800" bIns="44450" rtlCol="0" anchor="t" anchorCtr="0"/>
                  <a:lstStyle/>
                  <a:p>
                    <a:pPr marL="144000" indent="-108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正式課程</a:t>
                    </a:r>
                    <a:endParaRPr lang="en-US" altLang="zh-TW" sz="1100" b="1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marL="144000" lvl="1" eaLnBrk="1" hangingPunct="1"/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大學入門</a:t>
                    </a:r>
                    <a:endParaRPr lang="en-US" altLang="zh-TW" sz="1100" dirty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marL="144000" lvl="1" eaLnBrk="1" hangingPunct="1"/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服務學習</a:t>
                    </a:r>
                    <a:endParaRPr lang="en-US" altLang="zh-TW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marL="144000" indent="-108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非</a:t>
                    </a:r>
                    <a:r>
                      <a:rPr lang="zh-TW" altLang="en-US" sz="1100" b="1" dirty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正式</a:t>
                    </a:r>
                    <a:r>
                      <a:rPr lang="zh-TW" altLang="en-US" sz="1100" b="1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課程</a:t>
                    </a:r>
                    <a:endParaRPr lang="en-US" altLang="zh-TW" sz="1100" b="1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marL="144000" eaLnBrk="1" hangingPunct="1"/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書院共學日</a:t>
                    </a:r>
                    <a:endParaRPr lang="en-US" altLang="zh-TW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marL="144000" eaLnBrk="1" hangingPunct="1"/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社團</a:t>
                    </a:r>
                    <a:endParaRPr lang="en-US" altLang="zh-TW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marL="144000" eaLnBrk="1" hangingPunct="1"/>
                    <a:r>
                      <a:rPr lang="zh-TW" altLang="en-US" sz="1100" dirty="0" smtClean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賽</a:t>
                    </a:r>
                    <a:r>
                      <a:rPr lang="zh-TW" altLang="en-US" sz="1100" dirty="0">
                        <a:latin typeface="標楷體" pitchFamily="65" charset="-120"/>
                        <a:ea typeface="標楷體" pitchFamily="65" charset="-120"/>
                        <a:cs typeface="Times New Roman" panose="02020603050405020304" pitchFamily="18" charset="0"/>
                      </a:rPr>
                      <a:t>事</a:t>
                    </a:r>
                    <a:endParaRPr lang="zh-TW" altLang="en-US" sz="1100" dirty="0" smtClean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  <a:p>
                    <a:pPr eaLnBrk="1" hangingPunct="1"/>
                    <a:endParaRPr lang="en-US" altLang="zh-TW" sz="1200" b="1" dirty="0"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 bwMode="gray">
                <a:xfrm>
                  <a:off x="533400" y="1022350"/>
                  <a:ext cx="4726431" cy="747178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algn="ctr" eaLnBrk="1" hangingPunct="1"/>
                  <a:r>
                    <a:rPr lang="zh-TW" altLang="en-US" sz="2400" b="1" dirty="0" smtClean="0">
                      <a:solidFill>
                        <a:srgbClr val="FFFFFF"/>
                      </a:solidFill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rPr>
                    <a:t>書院教育</a:t>
                  </a:r>
                  <a:endParaRPr lang="en-US" altLang="zh-TW" sz="2400" b="1" dirty="0" smtClean="0">
                    <a:solidFill>
                      <a:srgbClr val="FFFFFF"/>
                    </a:solidFill>
                    <a:latin typeface="標楷體" pitchFamily="65" charset="-120"/>
                    <a:ea typeface="標楷體" pitchFamily="65" charset="-120"/>
                    <a:cs typeface="Times New Roman" panose="02020603050405020304" pitchFamily="18" charset="0"/>
                  </a:endParaRPr>
                </a:p>
                <a:p>
                  <a:pPr algn="ctr" eaLnBrk="1" hangingPunct="1"/>
                  <a:r>
                    <a:rPr lang="zh-TW" altLang="en-US" sz="2200" b="1" dirty="0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rPr>
                    <a:t>大一新生</a:t>
                  </a:r>
                  <a:r>
                    <a:rPr lang="en-US" altLang="zh-TW" sz="2200" b="1" dirty="0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rPr>
                    <a:t>100%</a:t>
                  </a:r>
                  <a:r>
                    <a:rPr lang="zh-TW" altLang="en-US" sz="2200" b="1" dirty="0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rPr>
                    <a:t>參與，建立</a:t>
                  </a:r>
                  <a:r>
                    <a:rPr lang="zh-TW" altLang="en-US" sz="2200" b="1" dirty="0" smtClean="0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  <a:cs typeface="Times New Roman" panose="02020603050405020304" pitchFamily="18" charset="0"/>
                    </a:rPr>
                    <a:t>書院有效推動的新模式</a:t>
                  </a:r>
                  <a:endParaRPr lang="en-US" altLang="zh-TW" sz="2200" b="1" dirty="0">
                    <a:solidFill>
                      <a:srgbClr val="FFFF00"/>
                    </a:solidFill>
                    <a:latin typeface="標楷體" pitchFamily="65" charset="-120"/>
                    <a:ea typeface="標楷體" pitchFamily="65" charset="-12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9845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effectLst/>
              </a:rPr>
              <a:t>對書院生的要求</a:t>
            </a:r>
            <a:endParaRPr lang="zh-TW" altLang="en-US" sz="4800" dirty="0">
              <a:effectLst/>
            </a:endParaRPr>
          </a:p>
        </p:txBody>
      </p:sp>
      <p:sp>
        <p:nvSpPr>
          <p:cNvPr id="5" name="內容版面配置區 2"/>
          <p:cNvSpPr txBox="1">
            <a:spLocks noGrp="1"/>
          </p:cNvSpPr>
          <p:nvPr>
            <p:ph idx="1"/>
          </p:nvPr>
        </p:nvSpPr>
        <p:spPr>
          <a:xfrm>
            <a:off x="446856" y="1052736"/>
            <a:ext cx="8229600" cy="561662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125" indent="-365125"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正式課程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大學入門、服務學習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上學期大學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入門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占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60%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的評分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標準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學期服務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學習，占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的評分標準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125" indent="-365125"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非正式課程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書院學習護照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123456</a:t>
            </a:r>
          </a:p>
          <a:p>
            <a:pPr marL="457200" lvl="1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參加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個社團、參與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場賽事、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參觀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場藝文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展覽、觀賞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場藝文表演、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聆聽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場講座、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次蘊含品格教育的師生生活互動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潛在課程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住宿境教、體驗式學習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書院導師、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書院生活學習助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教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457200" lvl="1" indent="0">
              <a:buNone/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Wingdings 3"/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達成書院六大核心指標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 3"/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感恩、熱情、尊重、禮貌、團隊、關懷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38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44773"/>
          </a:xfrm>
        </p:spPr>
        <p:txBody>
          <a:bodyPr/>
          <a:lstStyle/>
          <a:p>
            <a:pPr algn="ctr"/>
            <a:r>
              <a:rPr lang="zh-TW" altLang="en-US" dirty="0" smtClean="0"/>
              <a:t>   </a:t>
            </a:r>
            <a:r>
              <a:rPr lang="zh-TW" altLang="en-US" sz="4400" dirty="0" smtClean="0">
                <a:solidFill>
                  <a:srgbClr val="C00000"/>
                </a:solidFill>
              </a:rPr>
              <a:t>大學入門</a:t>
            </a:r>
            <a:r>
              <a:rPr lang="zh-TW" altLang="en-US" sz="4400" dirty="0" smtClean="0"/>
              <a:t>課程</a:t>
            </a:r>
            <a:endParaRPr lang="zh-TW" altLang="en-US" sz="44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256584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新生訓練時的課程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4375" lvl="1" indent="-322263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共同演講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說明</a:t>
            </a:r>
            <a:r>
              <a:rPr lang="zh-TW" altLang="en-US" sz="2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與共識，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教育與高醫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發展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主題</a:t>
            </a:r>
            <a:endParaRPr lang="en-US" altLang="zh-TW" sz="2400" kern="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92112" lvl="1" indent="0">
              <a:buNone/>
            </a:pPr>
            <a:r>
              <a:rPr lang="zh-TW" altLang="en-US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理念與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目標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平等與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智慧財產權</a:t>
            </a:r>
            <a:endParaRPr lang="en-US" altLang="zh-TW" sz="2400" kern="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書院課程</a:t>
            </a:r>
            <a:r>
              <a:rPr lang="en-US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: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書院相見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歡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迎新共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膳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400" kern="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93192" lvl="1" indent="0">
              <a:buNone/>
            </a:pPr>
            <a:r>
              <a:rPr lang="zh-TW" altLang="en-US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群育活動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參觀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高醫校史暨南臺灣醫療史料館</a:t>
            </a:r>
            <a:endParaRPr lang="zh-TW" altLang="zh-TW" sz="24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lvl="1"/>
            <a:r>
              <a:rPr lang="zh-TW" altLang="en-US" sz="2400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共同課程</a:t>
            </a:r>
            <a:r>
              <a:rPr lang="en-US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: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經營我的大學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生活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父母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、師長、同儕與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400" kern="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93192" lvl="1" indent="0">
              <a:buNone/>
            </a:pPr>
            <a:r>
              <a:rPr lang="zh-TW" altLang="en-US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分數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情緒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議題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戀愛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與分手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藝術</a:t>
            </a:r>
            <a:endParaRPr lang="en-US" altLang="zh-TW" sz="2400" kern="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93192" lvl="1" indent="0">
              <a:buNone/>
            </a:pPr>
            <a:endParaRPr lang="en-US" altLang="zh-TW" sz="2400" kern="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zh-TW" altLang="en-US" sz="36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系自行運用</a:t>
            </a:r>
            <a:r>
              <a:rPr lang="zh-TW" altLang="en-US" sz="36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endParaRPr lang="en-US" altLang="zh-TW" sz="3600" kern="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各</a:t>
            </a:r>
            <a:r>
              <a:rPr lang="zh-TW" altLang="en-US" sz="2400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系</a:t>
            </a:r>
            <a:r>
              <a:rPr lang="zh-TW" altLang="en-US" sz="2400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課程</a:t>
            </a:r>
            <a:r>
              <a:rPr lang="en-US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: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院系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介紹及校院系核心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課程地圖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400" kern="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93192" lvl="1" indent="0">
              <a:buNone/>
            </a:pPr>
            <a:r>
              <a:rPr lang="zh-TW" altLang="en-US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zh-TW" sz="24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傑出校友</a:t>
            </a:r>
            <a:r>
              <a:rPr lang="zh-TW" altLang="zh-TW" sz="2400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講座</a:t>
            </a:r>
            <a:endParaRPr lang="zh-TW" altLang="zh-TW" sz="24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73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如何成為書院導師 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由大一導師中邀請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位左右擔任書院導師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需完成書院導師培訓課程至少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與書院執行長晤談書院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理念，達成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共識</a:t>
            </a:r>
            <a:endParaRPr lang="en-US" altLang="zh-TW" sz="2800" dirty="0"/>
          </a:p>
          <a:p>
            <a:pPr marL="594360" indent="-457200"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書院導師的團隊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每個主題書院有一位總導師及副總導師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每個主題書院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5-8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位導師，共約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37-40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每個主題書院有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5-9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位生活助理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每位書院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導師約有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位書院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dirty="0" smtClean="0"/>
              <a:t>大一導師</a:t>
            </a:r>
            <a:r>
              <a:rPr lang="zh-TW" altLang="en-US" sz="5000" dirty="0" smtClean="0">
                <a:solidFill>
                  <a:srgbClr val="C00000"/>
                </a:solidFill>
              </a:rPr>
              <a:t>≠</a:t>
            </a:r>
            <a:r>
              <a:rPr lang="zh-TW" altLang="en-US" sz="5000" dirty="0" smtClean="0"/>
              <a:t>書院導師</a:t>
            </a:r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val="21705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2411760" y="291485"/>
            <a:ext cx="4649105" cy="905267"/>
          </a:xfrm>
        </p:spPr>
        <p:txBody>
          <a:bodyPr>
            <a:noAutofit/>
          </a:bodyPr>
          <a:lstStyle/>
          <a:p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導師職責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8366" y="1413931"/>
            <a:ext cx="86501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導師培訓課程至少</a:t>
            </a:r>
            <a:r>
              <a:rPr lang="en-US" altLang="zh-TW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學期至少參加一次書院導師工作坊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參與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書院活動的規劃、執行並引導學生在六大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核心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理念的反思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學期與每位院生至少互動三次以上，輔導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院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學習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並落實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書院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核心理念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關懷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並協助院生解決生活學習上的困難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督促學生完成學習護照並給予評分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協助評核書院生活學習助理之工作狀況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825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104</a:t>
            </a:r>
            <a:r>
              <a:rPr lang="zh-TW" altLang="en-US" dirty="0" smtClean="0"/>
              <a:t>各院系推薦及申請有</a:t>
            </a:r>
            <a:r>
              <a:rPr lang="en-US" altLang="zh-TW" dirty="0" smtClean="0"/>
              <a:t>23</a:t>
            </a:r>
            <a:r>
              <a:rPr lang="zh-TW" altLang="en-US" dirty="0" smtClean="0"/>
              <a:t>位教師，經培訓及面談後有</a:t>
            </a:r>
            <a:r>
              <a:rPr lang="en-US" altLang="zh-TW" dirty="0" smtClean="0"/>
              <a:t>13</a:t>
            </a:r>
            <a:r>
              <a:rPr lang="zh-TW" altLang="en-US" dirty="0" smtClean="0"/>
              <a:t>位教師加入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307899"/>
              </p:ext>
            </p:extLst>
          </p:nvPr>
        </p:nvGraphicFramePr>
        <p:xfrm>
          <a:off x="179512" y="1412776"/>
          <a:ext cx="864096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392"/>
                <a:gridCol w="2159496"/>
                <a:gridCol w="1584920"/>
                <a:gridCol w="1368152"/>
              </a:tblGrid>
              <a:tr h="36004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學院別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書院</a:t>
                      </a:r>
                      <a:r>
                        <a:rPr lang="zh-TW" sz="2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導師人數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16024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600" b="1" kern="1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103</a:t>
                      </a:r>
                      <a:r>
                        <a:rPr kumimoji="0" lang="zh-TW" altLang="en-US" sz="2600" b="1" kern="1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學年度</a:t>
                      </a:r>
                      <a:endParaRPr kumimoji="0" lang="zh-TW" altLang="zh-TW" sz="2600" b="1" kern="1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DA2B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600" b="1" kern="1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104</a:t>
                      </a:r>
                      <a:r>
                        <a:rPr kumimoji="0" lang="zh-TW" altLang="en-US" sz="2600" b="1" kern="1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學年度</a:t>
                      </a:r>
                      <a:endParaRPr kumimoji="0" lang="zh-TW" altLang="zh-TW" sz="2600" b="1" kern="1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16024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600" b="1" kern="1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600" b="1" kern="1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續任</a:t>
                      </a:r>
                      <a:endParaRPr kumimoji="0" lang="zh-TW" altLang="zh-TW" sz="2600" b="1" kern="1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600" b="1" kern="1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新任</a:t>
                      </a:r>
                      <a:endParaRPr kumimoji="0" lang="zh-TW" altLang="zh-TW" sz="2600" b="1" kern="1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DA2BF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醫學院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藥學院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口腔醫學院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生命科學院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護理學院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健康科學院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0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600" kern="12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人文社會科學院</a:t>
                      </a:r>
                      <a:endParaRPr lang="zh-TW" altLang="zh-TW" sz="26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8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zh-TW" altLang="en-US" sz="2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通識教育中心</a:t>
                      </a:r>
                      <a:endParaRPr kumimoji="0" lang="zh-TW" sz="2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16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總計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37</a:t>
                      </a:r>
                      <a:endParaRPr lang="zh-TW" sz="2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25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1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824536"/>
          </a:xfrm>
        </p:spPr>
        <p:txBody>
          <a:bodyPr>
            <a:noAutofit/>
          </a:bodyPr>
          <a:lstStyle/>
          <a:p>
            <a:pPr indent="-36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體驗身為人師的感動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-3600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-36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導師彼此間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的激勵與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-3600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-36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教師評估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和升等的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加分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-3600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-36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績優導師遴選名額另計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algn="ctr">
              <a:buNone/>
            </a:pP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一起來改變高醫，寫下教育新頁</a:t>
            </a:r>
            <a:endParaRPr lang="en-US" altLang="zh-TW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1">
              <a:buNone/>
            </a:pPr>
            <a:endParaRPr lang="en-US" altLang="zh-TW" sz="2600" dirty="0">
              <a:latin typeface="標楷體" pitchFamily="65" charset="-120"/>
              <a:ea typeface="標楷體" pitchFamily="65" charset="-120"/>
            </a:endParaRPr>
          </a:p>
          <a:p>
            <a:pPr lvl="1">
              <a:buNone/>
            </a:pPr>
            <a:endParaRPr lang="en-US" altLang="zh-TW" sz="2600" dirty="0">
              <a:latin typeface="標楷體" pitchFamily="65" charset="-120"/>
              <a:ea typeface="標楷體" pitchFamily="65" charset="-120"/>
            </a:endParaRPr>
          </a:p>
          <a:p>
            <a:pPr lvl="1">
              <a:buNone/>
            </a:pPr>
            <a:endParaRPr lang="zh-TW" altLang="zh-TW" sz="2600" dirty="0">
              <a:latin typeface="標楷體" pitchFamily="65" charset="-120"/>
              <a:ea typeface="標楷體" pitchFamily="65" charset="-120"/>
            </a:endParaRPr>
          </a:p>
          <a:p>
            <a:pPr marL="109728" indent="0">
              <a:buNone/>
            </a:pPr>
            <a:endParaRPr lang="zh-TW" altLang="en-US" sz="2000" dirty="0"/>
          </a:p>
        </p:txBody>
      </p:sp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1357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5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en-US" sz="5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sz="5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的回饋</a:t>
            </a:r>
            <a:r>
              <a:rPr lang="zh-TW" altLang="zh-TW" sz="5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5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4000" dirty="0"/>
              <a:t/>
            </a:r>
            <a:br>
              <a:rPr lang="zh-TW" altLang="zh-TW" sz="4000" dirty="0"/>
            </a:b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16548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2376264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感謝你的聆聽</a:t>
            </a:r>
            <a:r>
              <a:rPr lang="en-US" altLang="zh-TW" dirty="0" smtClean="0"/>
              <a:t>!</a:t>
            </a:r>
            <a:br>
              <a:rPr lang="en-US" altLang="zh-TW" dirty="0" smtClean="0"/>
            </a:br>
            <a:r>
              <a:rPr lang="en-US" altLang="zh-TW" dirty="0" smtClean="0"/>
              <a:t>~</a:t>
            </a:r>
            <a:r>
              <a:rPr lang="zh-TW" altLang="en-US" dirty="0" smtClean="0"/>
              <a:t>歡迎加入</a:t>
            </a:r>
            <a:r>
              <a:rPr lang="en-US" altLang="zh-TW" dirty="0" smtClean="0"/>
              <a:t>~</a:t>
            </a:r>
            <a:endParaRPr lang="zh-TW" altLang="en-US" dirty="0"/>
          </a:p>
        </p:txBody>
      </p:sp>
      <p:pic>
        <p:nvPicPr>
          <p:cNvPr id="4098" name="Picture 2" descr="\\163.15.154.116\com\(8) 書院\(5) 書院活動\102-1活動\102年院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980728"/>
            <a:ext cx="1296384" cy="1296384"/>
          </a:xfrm>
          <a:prstGeom prst="rect">
            <a:avLst/>
          </a:prstGeom>
          <a:noFill/>
        </p:spPr>
      </p:pic>
      <p:pic>
        <p:nvPicPr>
          <p:cNvPr id="4100" name="Picture 4" descr="http://college.kmu.edu.tw/ezcatfiles/b065/img/ads/111_1371562_586621224717911_353878934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077072"/>
            <a:ext cx="3600400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457200" y="140010"/>
            <a:ext cx="8229600" cy="1632806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effectLst/>
              </a:rPr>
              <a:t>在大學教育中談品格教養，是</a:t>
            </a:r>
            <a:r>
              <a:rPr lang="zh-TW" altLang="en-US" sz="4800" dirty="0">
                <a:solidFill>
                  <a:srgbClr val="FF0000"/>
                </a:solidFill>
                <a:effectLst/>
              </a:rPr>
              <a:t>落伍</a:t>
            </a:r>
            <a:r>
              <a:rPr lang="zh-TW" altLang="en-US" sz="4800" dirty="0">
                <a:effectLst/>
              </a:rPr>
              <a:t>還是</a:t>
            </a:r>
            <a:r>
              <a:rPr lang="zh-TW" altLang="en-US" sz="4800" dirty="0">
                <a:solidFill>
                  <a:srgbClr val="FF0000"/>
                </a:solidFill>
                <a:effectLst/>
              </a:rPr>
              <a:t>八股</a:t>
            </a:r>
            <a:r>
              <a:rPr lang="en-US" altLang="zh-TW" sz="4800" dirty="0">
                <a:effectLst/>
              </a:rPr>
              <a:t> </a:t>
            </a:r>
            <a:endParaRPr lang="zh-TW" altLang="en-US" sz="4800" dirty="0">
              <a:effectLst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2132856"/>
            <a:ext cx="8640960" cy="424847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知識技能」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意味  「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你會做什麼？」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「品格」則意味   「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你是什麼？」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兩者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結合才能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顯示 「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你能做什麼？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或</a:t>
            </a:r>
            <a:r>
              <a:rPr lang="zh-TW" altLang="en-US" sz="3000" dirty="0" smtClean="0">
                <a:latin typeface="標楷體"/>
                <a:ea typeface="標楷體"/>
              </a:rPr>
              <a:t>「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你有機會做什麼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000" dirty="0" smtClean="0">
                <a:latin typeface="標楷體"/>
                <a:ea typeface="標楷體"/>
              </a:rPr>
              <a:t>」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0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倫理</a:t>
            </a:r>
            <a:r>
              <a:rPr lang="zh-TW" altLang="en-US" sz="3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課程目前已是一流大學、尤其是專業學院課程中的必修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課。</a:t>
            </a:r>
            <a:endParaRPr lang="en-US" altLang="zh-TW" sz="3000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814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effectLst/>
              </a:rPr>
              <a:t>大學教育的理想</a:t>
            </a:r>
            <a:r>
              <a:rPr lang="zh-TW" altLang="en-US" sz="4800" dirty="0">
                <a:solidFill>
                  <a:srgbClr val="C00000"/>
                </a:solidFill>
                <a:effectLst/>
              </a:rPr>
              <a:t>不同</a:t>
            </a:r>
            <a:r>
              <a:rPr lang="zh-TW" altLang="en-US" sz="4800" dirty="0">
                <a:effectLst/>
              </a:rPr>
              <a:t>於</a:t>
            </a:r>
            <a:r>
              <a:rPr lang="en-US" altLang="zh-TW" sz="4800" dirty="0">
                <a:effectLst/>
              </a:rPr>
              <a:t/>
            </a:r>
            <a:br>
              <a:rPr lang="en-US" altLang="zh-TW" sz="4800" dirty="0">
                <a:effectLst/>
              </a:rPr>
            </a:br>
            <a:r>
              <a:rPr lang="zh-TW" altLang="en-US" sz="4800" dirty="0">
                <a:effectLst/>
              </a:rPr>
              <a:t>技</a:t>
            </a:r>
            <a:r>
              <a:rPr lang="zh-TW" altLang="en-US" sz="4800" dirty="0">
                <a:effectLst/>
              </a:rPr>
              <a:t>職教育的關鍵</a:t>
            </a:r>
            <a:r>
              <a:rPr lang="en-US" altLang="zh-TW" sz="4800" dirty="0">
                <a:effectLst/>
              </a:rPr>
              <a:t> </a:t>
            </a:r>
            <a:endParaRPr lang="zh-TW" altLang="en-US" sz="4800" dirty="0">
              <a:effectLst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2060848"/>
            <a:ext cx="7992888" cy="4162467"/>
          </a:xfrm>
        </p:spPr>
        <p:txBody>
          <a:bodyPr>
            <a:noAutofit/>
          </a:bodyPr>
          <a:lstStyle/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大學教育除了專業知識與技能的學習外，職場軟實力的培育更不可缺。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作為關懷社會、奉獻己力的知識份子，人文涵養與公民素養更需要用心的養成。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團隊、溝通等軟實力與公民素養的培育需要群體互動，</a:t>
            </a:r>
            <a:r>
              <a:rPr lang="zh-TW" altLang="en-US" sz="30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人文涵養需要長時間的激盪、反省、內化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「十年樹木，百年樹人」。</a:t>
            </a: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1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effectLst/>
              </a:rPr>
              <a:t>現行制度的檢視</a:t>
            </a:r>
            <a:r>
              <a:rPr lang="en-US" altLang="zh-TW" sz="5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en-US" sz="54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642797"/>
            <a:ext cx="8424936" cy="4162467"/>
          </a:xfrm>
        </p:spPr>
        <p:txBody>
          <a:bodyPr>
            <a:noAutofit/>
          </a:bodyPr>
          <a:lstStyle/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檢視現行教育內涵：專業知識與技能在學系、學分、證照輔導的規劃已趨縝密、落實。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軟</a:t>
            </a:r>
            <a:r>
              <a:rPr lang="zh-TW" altLang="en-US" sz="30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實力、人文涵養、公民素養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的規劃主要依賴</a:t>
            </a:r>
            <a:r>
              <a:rPr lang="zh-TW" altLang="en-US" sz="3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通識教育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，則顯得相對不足：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538" indent="252413">
              <a:buNone/>
            </a:pP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學系學分數約為通識學分數的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4-5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倍。</a:t>
            </a:r>
            <a:endParaRPr lang="en-US" altLang="zh-TW" sz="3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28650" indent="-266700">
              <a:buNone/>
            </a:pP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通識教育仍偏重課堂上的知識的傳授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教師本質上是由更多不同專業背景的學者所組成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28650" indent="-266700">
              <a:buNone/>
            </a:pP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即使推動多元的教學與評量，但仍是在固定課室、時間內激盪，學習效能有限。</a:t>
            </a:r>
            <a:endParaRPr lang="en-US" altLang="zh-TW" sz="3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65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179512" y="197768"/>
            <a:ext cx="8784976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4200" dirty="0">
                <a:effectLst/>
              </a:rPr>
              <a:t>實踐</a:t>
            </a:r>
            <a:r>
              <a:rPr lang="zh-TW" altLang="en-US" sz="4200" dirty="0" smtClean="0">
                <a:effectLst/>
              </a:rPr>
              <a:t>「</a:t>
            </a:r>
            <a:r>
              <a:rPr lang="zh-TW" altLang="en-US" sz="4200" dirty="0" smtClean="0">
                <a:solidFill>
                  <a:srgbClr val="C00000"/>
                </a:solidFill>
                <a:effectLst/>
              </a:rPr>
              <a:t>醫人之前先</a:t>
            </a:r>
            <a:r>
              <a:rPr lang="zh-TW" altLang="en-US" sz="4200" dirty="0">
                <a:solidFill>
                  <a:srgbClr val="C00000"/>
                </a:solidFill>
                <a:effectLst/>
              </a:rPr>
              <a:t>學會做人</a:t>
            </a:r>
            <a:r>
              <a:rPr lang="zh-TW" altLang="en-US" sz="4200" dirty="0">
                <a:effectLst/>
              </a:rPr>
              <a:t>」</a:t>
            </a:r>
            <a:r>
              <a:rPr lang="zh-TW" altLang="en-US" sz="4200" dirty="0" smtClean="0">
                <a:effectLst/>
              </a:rPr>
              <a:t>的期許</a:t>
            </a:r>
            <a:endParaRPr lang="zh-TW" altLang="en-US" sz="4200" dirty="0">
              <a:effectLst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4162467"/>
          </a:xfrm>
        </p:spPr>
        <p:txBody>
          <a:bodyPr>
            <a:noAutofit/>
          </a:bodyPr>
          <a:lstStyle/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大一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新生是一群剛脫離制式教育的高中生，進入自由的大學校園最易迷失、最需要接受引導，相對而言可塑性也最高。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希望在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他們剛進入大學時能在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學習的態度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生活的引導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人文素養的培育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上給予最大的支援。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我們從大一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新生做起，幾年後全校學生皆接受過「做中學」的品格陶塑教育，慢慢的校風自然丕變，讓學校創辦人一直以來鼓勵學生的話，紮實地在高醫校園裡實踐。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552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college.kmu.edu.tw/ezcatfiles/b065/img/ads/111_1371562_586621224717911_35387893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59" y="75461"/>
            <a:ext cx="1210167" cy="381096"/>
          </a:xfrm>
          <a:prstGeom prst="rect">
            <a:avLst/>
          </a:prstGeom>
          <a:noFill/>
        </p:spPr>
      </p:pic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107504" y="44624"/>
            <a:ext cx="6840760" cy="1045741"/>
          </a:xfrm>
        </p:spPr>
        <p:txBody>
          <a:bodyPr>
            <a:normAutofit fontScale="90000"/>
          </a:bodyPr>
          <a:lstStyle/>
          <a:p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104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學年度通識課程架構規劃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3990760" y="1143190"/>
            <a:ext cx="1196511" cy="646325"/>
          </a:xfrm>
          <a:prstGeom prst="rect">
            <a:avLst/>
          </a:prstGeom>
          <a:gradFill rotWithShape="0">
            <a:gsLst>
              <a:gs pos="0">
                <a:srgbClr val="8EAADB"/>
              </a:gs>
              <a:gs pos="50000">
                <a:srgbClr val="D9E2F3"/>
              </a:gs>
              <a:gs pos="100000">
                <a:srgbClr val="8EAADB"/>
              </a:gs>
            </a:gsLst>
            <a:lin ang="18900000" scaled="1"/>
          </a:gradFill>
          <a:ln w="12700">
            <a:solidFill>
              <a:srgbClr val="8EAADB"/>
            </a:solidFill>
            <a:miter lim="800000"/>
            <a:headEnd/>
            <a:tailEnd/>
          </a:ln>
          <a:effectLst>
            <a:outerShdw dist="28398" dir="3806097" algn="ctr" rotWithShape="0">
              <a:srgbClr val="1F376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通識教育</a:t>
            </a:r>
            <a:endParaRPr kumimoji="1" lang="zh-TW" altLang="zh-TW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" name="AutoShape 41"/>
          <p:cNvSpPr>
            <a:spLocks noChangeShapeType="1"/>
          </p:cNvSpPr>
          <p:nvPr/>
        </p:nvSpPr>
        <p:spPr bwMode="auto">
          <a:xfrm>
            <a:off x="4606225" y="1787679"/>
            <a:ext cx="0" cy="2772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40"/>
          <p:cNvSpPr>
            <a:spLocks noChangeShapeType="1"/>
          </p:cNvSpPr>
          <p:nvPr/>
        </p:nvSpPr>
        <p:spPr bwMode="auto">
          <a:xfrm flipV="1">
            <a:off x="1620005" y="2066774"/>
            <a:ext cx="6302440" cy="183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39"/>
          <p:cNvSpPr>
            <a:spLocks noChangeShapeType="1"/>
          </p:cNvSpPr>
          <p:nvPr/>
        </p:nvSpPr>
        <p:spPr bwMode="auto">
          <a:xfrm>
            <a:off x="1620005" y="2068609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" name="AutoShape 38"/>
          <p:cNvSpPr>
            <a:spLocks noChangeShapeType="1"/>
          </p:cNvSpPr>
          <p:nvPr/>
        </p:nvSpPr>
        <p:spPr bwMode="auto">
          <a:xfrm>
            <a:off x="3927998" y="2064937"/>
            <a:ext cx="0" cy="23319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" name="AutoShape 37"/>
          <p:cNvSpPr>
            <a:spLocks noChangeShapeType="1"/>
          </p:cNvSpPr>
          <p:nvPr/>
        </p:nvSpPr>
        <p:spPr bwMode="auto">
          <a:xfrm>
            <a:off x="5875620" y="2068609"/>
            <a:ext cx="8098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" name="AutoShape 36"/>
          <p:cNvSpPr>
            <a:spLocks noChangeShapeType="1"/>
          </p:cNvSpPr>
          <p:nvPr/>
        </p:nvSpPr>
        <p:spPr bwMode="auto">
          <a:xfrm>
            <a:off x="7922446" y="2064937"/>
            <a:ext cx="8098" cy="235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2" name="Text Box 35"/>
          <p:cNvSpPr txBox="1">
            <a:spLocks noChangeArrowheads="1"/>
          </p:cNvSpPr>
          <p:nvPr/>
        </p:nvSpPr>
        <p:spPr bwMode="auto">
          <a:xfrm>
            <a:off x="919509" y="2244880"/>
            <a:ext cx="1445532" cy="642652"/>
          </a:xfrm>
          <a:prstGeom prst="rect">
            <a:avLst/>
          </a:prstGeom>
          <a:gradFill rotWithShape="0">
            <a:gsLst>
              <a:gs pos="0">
                <a:srgbClr val="FFD966"/>
              </a:gs>
              <a:gs pos="50000">
                <a:srgbClr val="FFF2CC"/>
              </a:gs>
              <a:gs pos="100000">
                <a:srgbClr val="FFD966"/>
              </a:gs>
            </a:gsLst>
            <a:lin ang="18900000" scaled="1"/>
          </a:gradFill>
          <a:ln w="12700">
            <a:solidFill>
              <a:srgbClr val="FFD966"/>
            </a:solidFill>
            <a:miter lim="800000"/>
            <a:headEnd/>
            <a:tailEnd/>
          </a:ln>
          <a:effectLst>
            <a:outerShdw dist="28398" dir="3806097" algn="ctr" rotWithShape="0">
              <a:srgbClr val="7F5F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基礎課程</a:t>
            </a:r>
            <a:endParaRPr kumimoji="1" lang="zh-TW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3231551" y="2244880"/>
            <a:ext cx="1374673" cy="862990"/>
          </a:xfrm>
          <a:prstGeom prst="rect">
            <a:avLst/>
          </a:prstGeom>
          <a:gradFill rotWithShape="0">
            <a:gsLst>
              <a:gs pos="0">
                <a:srgbClr val="FFD966"/>
              </a:gs>
              <a:gs pos="50000">
                <a:srgbClr val="FFF2CC"/>
              </a:gs>
              <a:gs pos="100000">
                <a:srgbClr val="FFD966"/>
              </a:gs>
            </a:gsLst>
            <a:lin ang="18900000" scaled="1"/>
          </a:gradFill>
          <a:ln w="12700">
            <a:solidFill>
              <a:srgbClr val="FFD966"/>
            </a:solidFill>
            <a:miter lim="800000"/>
            <a:headEnd/>
            <a:tailEnd/>
          </a:ln>
          <a:effectLst>
            <a:outerShdw dist="28398" dir="3806097" algn="ctr" rotWithShape="0">
              <a:srgbClr val="7F5F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博雅課程</a:t>
            </a:r>
            <a:endParaRPr kumimoji="1" lang="zh-TW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18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每領域至少選一門</a:t>
            </a:r>
            <a:endParaRPr kumimoji="1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310770" y="2244880"/>
            <a:ext cx="1224855" cy="642652"/>
          </a:xfrm>
          <a:prstGeom prst="rect">
            <a:avLst/>
          </a:prstGeom>
          <a:gradFill rotWithShape="0">
            <a:gsLst>
              <a:gs pos="0">
                <a:srgbClr val="FFD966"/>
              </a:gs>
              <a:gs pos="50000">
                <a:srgbClr val="FFF2CC"/>
              </a:gs>
              <a:gs pos="100000">
                <a:srgbClr val="FFD966"/>
              </a:gs>
            </a:gsLst>
            <a:lin ang="18900000" scaled="1"/>
          </a:gradFill>
          <a:ln w="12700">
            <a:solidFill>
              <a:srgbClr val="FFD966"/>
            </a:solidFill>
            <a:miter lim="800000"/>
            <a:headEnd/>
            <a:tailEnd/>
          </a:ln>
          <a:effectLst>
            <a:outerShdw dist="28398" dir="3806097" algn="ctr" rotWithShape="0">
              <a:srgbClr val="7F5F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體驗課程</a:t>
            </a:r>
            <a:endParaRPr kumimoji="1" lang="zh-TW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7209802" y="2244880"/>
            <a:ext cx="1443507" cy="596749"/>
          </a:xfrm>
          <a:prstGeom prst="rect">
            <a:avLst/>
          </a:prstGeom>
          <a:gradFill rotWithShape="0">
            <a:gsLst>
              <a:gs pos="0">
                <a:srgbClr val="FFD966"/>
              </a:gs>
              <a:gs pos="50000">
                <a:srgbClr val="FFF2CC"/>
              </a:gs>
              <a:gs pos="100000">
                <a:srgbClr val="FFD966"/>
              </a:gs>
            </a:gsLst>
            <a:lin ang="18900000" scaled="1"/>
          </a:gradFill>
          <a:ln w="12700">
            <a:solidFill>
              <a:srgbClr val="FFD966"/>
            </a:solidFill>
            <a:miter lim="800000"/>
            <a:headEnd/>
            <a:tailEnd/>
          </a:ln>
          <a:effectLst>
            <a:outerShdw dist="28398" dir="3806097" algn="ctr" rotWithShape="0">
              <a:srgbClr val="7F5F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體育課程</a:t>
            </a:r>
            <a:endParaRPr kumimoji="1" lang="zh-TW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/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學年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6" name="AutoShape 31"/>
          <p:cNvSpPr>
            <a:spLocks noChangeShapeType="1"/>
          </p:cNvSpPr>
          <p:nvPr/>
        </p:nvSpPr>
        <p:spPr bwMode="auto">
          <a:xfrm>
            <a:off x="1620005" y="2902221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7" name="AutoShape 30"/>
          <p:cNvSpPr>
            <a:spLocks noChangeShapeType="1"/>
          </p:cNvSpPr>
          <p:nvPr/>
        </p:nvSpPr>
        <p:spPr bwMode="auto">
          <a:xfrm>
            <a:off x="769692" y="3074819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" name="AutoShape 29"/>
          <p:cNvSpPr>
            <a:spLocks noChangeShapeType="1"/>
          </p:cNvSpPr>
          <p:nvPr/>
        </p:nvSpPr>
        <p:spPr bwMode="auto">
          <a:xfrm>
            <a:off x="2620136" y="3074819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" name="AutoShape 28"/>
          <p:cNvSpPr>
            <a:spLocks noChangeShapeType="1"/>
          </p:cNvSpPr>
          <p:nvPr/>
        </p:nvSpPr>
        <p:spPr bwMode="auto">
          <a:xfrm>
            <a:off x="769692" y="3082164"/>
            <a:ext cx="185044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391100" y="3240073"/>
            <a:ext cx="759209" cy="9199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國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文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(4</a:t>
            </a:r>
            <a:r>
              <a:rPr kumimoji="1" lang="zh-TW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1281905" y="3232728"/>
            <a:ext cx="753134" cy="92725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英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文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(6</a:t>
            </a:r>
            <a:r>
              <a:rPr kumimoji="1" lang="zh-TW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2134242" y="3240073"/>
            <a:ext cx="1056818" cy="155705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電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腦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資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訊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之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應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用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(0</a:t>
            </a:r>
            <a:r>
              <a:rPr kumimoji="1" lang="zh-TW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/1</a:t>
            </a:r>
            <a:r>
              <a:rPr kumimoji="1" lang="zh-TW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學期</a:t>
            </a:r>
            <a:r>
              <a:rPr kumimoji="1" lang="en-US" altLang="zh-TW" sz="1100" b="1" dirty="0" smtClean="0">
                <a:latin typeface="Calibri" pitchFamily="34" charset="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3" name="AutoShape 24"/>
          <p:cNvSpPr>
            <a:spLocks noChangeShapeType="1"/>
          </p:cNvSpPr>
          <p:nvPr/>
        </p:nvSpPr>
        <p:spPr bwMode="auto">
          <a:xfrm>
            <a:off x="3927998" y="3107870"/>
            <a:ext cx="0" cy="19206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4" name="AutoShape 23"/>
          <p:cNvSpPr>
            <a:spLocks noChangeShapeType="1"/>
          </p:cNvSpPr>
          <p:nvPr/>
        </p:nvSpPr>
        <p:spPr bwMode="auto">
          <a:xfrm>
            <a:off x="5875620" y="2887532"/>
            <a:ext cx="0" cy="19463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5" name="AutoShape 22"/>
          <p:cNvSpPr>
            <a:spLocks noChangeShapeType="1"/>
          </p:cNvSpPr>
          <p:nvPr/>
        </p:nvSpPr>
        <p:spPr bwMode="auto">
          <a:xfrm>
            <a:off x="5187271" y="3074819"/>
            <a:ext cx="142528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6" name="AutoShape 21"/>
          <p:cNvSpPr>
            <a:spLocks noChangeShapeType="1"/>
          </p:cNvSpPr>
          <p:nvPr/>
        </p:nvSpPr>
        <p:spPr bwMode="auto">
          <a:xfrm>
            <a:off x="5187271" y="3074819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7" name="AutoShape 20"/>
          <p:cNvSpPr>
            <a:spLocks noChangeShapeType="1"/>
          </p:cNvSpPr>
          <p:nvPr/>
        </p:nvSpPr>
        <p:spPr bwMode="auto">
          <a:xfrm>
            <a:off x="6612558" y="3074819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671010" y="3240073"/>
            <a:ext cx="1212708" cy="105027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大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入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門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1" dirty="0">
                <a:latin typeface="Calibri" pitchFamily="34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/1</a:t>
            </a: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學期</a:t>
            </a:r>
            <a:r>
              <a:rPr kumimoji="1" lang="en-US" altLang="zh-TW" sz="12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5978873" y="3240073"/>
            <a:ext cx="1135775" cy="105027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服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務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習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(0</a:t>
            </a: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/1</a:t>
            </a: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學年</a:t>
            </a: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30" name="AutoShape 17"/>
          <p:cNvSpPr>
            <a:spLocks noChangeShapeType="1"/>
          </p:cNvSpPr>
          <p:nvPr/>
        </p:nvSpPr>
        <p:spPr bwMode="auto">
          <a:xfrm>
            <a:off x="1028835" y="5032155"/>
            <a:ext cx="712643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1" name="AutoShape 16"/>
          <p:cNvSpPr>
            <a:spLocks noChangeShapeType="1"/>
          </p:cNvSpPr>
          <p:nvPr/>
        </p:nvSpPr>
        <p:spPr bwMode="auto">
          <a:xfrm>
            <a:off x="1028835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2" name="AutoShape 15"/>
          <p:cNvSpPr>
            <a:spLocks noChangeShapeType="1"/>
          </p:cNvSpPr>
          <p:nvPr/>
        </p:nvSpPr>
        <p:spPr bwMode="auto">
          <a:xfrm>
            <a:off x="8157294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3" name="AutoShape 14"/>
          <p:cNvSpPr>
            <a:spLocks noChangeShapeType="1"/>
          </p:cNvSpPr>
          <p:nvPr/>
        </p:nvSpPr>
        <p:spPr bwMode="auto">
          <a:xfrm>
            <a:off x="4484751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4" name="AutoShape 13"/>
          <p:cNvSpPr>
            <a:spLocks noChangeShapeType="1"/>
          </p:cNvSpPr>
          <p:nvPr/>
        </p:nvSpPr>
        <p:spPr bwMode="auto">
          <a:xfrm>
            <a:off x="2134242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5" name="AutoShape 12"/>
          <p:cNvSpPr>
            <a:spLocks noChangeShapeType="1"/>
          </p:cNvSpPr>
          <p:nvPr/>
        </p:nvSpPr>
        <p:spPr bwMode="auto">
          <a:xfrm>
            <a:off x="3336828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6" name="AutoShape 11"/>
          <p:cNvSpPr>
            <a:spLocks noChangeShapeType="1"/>
          </p:cNvSpPr>
          <p:nvPr/>
        </p:nvSpPr>
        <p:spPr bwMode="auto">
          <a:xfrm>
            <a:off x="5693410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7" name="AutoShape 10"/>
          <p:cNvSpPr>
            <a:spLocks noChangeShapeType="1"/>
          </p:cNvSpPr>
          <p:nvPr/>
        </p:nvSpPr>
        <p:spPr bwMode="auto">
          <a:xfrm>
            <a:off x="6920290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461960" y="5245148"/>
            <a:ext cx="1054794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【領域一】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公民</a:t>
            </a:r>
            <a:r>
              <a:rPr kumimoji="1" lang="zh-TW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與社會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1620005" y="5245148"/>
            <a:ext cx="1054794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【領域二】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全球在地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2806395" y="5245148"/>
            <a:ext cx="1054794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【領域三】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思考推論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3990760" y="5245148"/>
            <a:ext cx="1054792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【領域四】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經典文化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5187271" y="5245148"/>
            <a:ext cx="1054794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【領域五】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審美鑑賞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6351391" y="5245148"/>
            <a:ext cx="1143873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【領域六】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環境與科學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7612688" y="5245148"/>
            <a:ext cx="1040621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【領域七】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跨域融通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8" name="Rectangle 6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825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251520" y="197768"/>
            <a:ext cx="8579296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5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體驗式課程</a:t>
            </a:r>
            <a:endParaRPr lang="zh-TW" altLang="en-US" sz="50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6" y="1700808"/>
            <a:ext cx="7848872" cy="4765159"/>
          </a:xfrm>
        </p:spPr>
        <p:txBody>
          <a:bodyPr>
            <a:noAutofit/>
          </a:bodyPr>
          <a:lstStyle/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體驗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課程是在體驗中陶塑學生品格的課程，已在本校行之多年。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搭配</a:t>
            </a:r>
            <a:r>
              <a:rPr lang="zh-TW" altLang="en-US" sz="30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重視身教與境教的書院教育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，串接起正式課程與非正式課程，將形成本校品格教育的特色。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5416391" y="4077073"/>
            <a:ext cx="2797994" cy="2388894"/>
            <a:chOff x="5862460" y="3969025"/>
            <a:chExt cx="2443638" cy="2045471"/>
          </a:xfrm>
        </p:grpSpPr>
        <p:sp>
          <p:nvSpPr>
            <p:cNvPr id="6" name="Text Box 33"/>
            <p:cNvSpPr txBox="1">
              <a:spLocks noChangeArrowheads="1"/>
            </p:cNvSpPr>
            <p:nvPr/>
          </p:nvSpPr>
          <p:spPr bwMode="auto">
            <a:xfrm>
              <a:off x="6502220" y="3969025"/>
              <a:ext cx="1224855" cy="642652"/>
            </a:xfrm>
            <a:prstGeom prst="rect">
              <a:avLst/>
            </a:prstGeom>
            <a:gradFill rotWithShape="0">
              <a:gsLst>
                <a:gs pos="0">
                  <a:srgbClr val="FFD966"/>
                </a:gs>
                <a:gs pos="50000">
                  <a:srgbClr val="FFF2CC"/>
                </a:gs>
                <a:gs pos="100000">
                  <a:srgbClr val="FFD966"/>
                </a:gs>
              </a:gsLst>
              <a:lin ang="18900000" scaled="1"/>
            </a:gradFill>
            <a:ln w="12700">
              <a:solidFill>
                <a:srgbClr val="FFD96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5F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體驗課程</a:t>
              </a:r>
              <a:endParaRPr kumimoji="1" lang="zh-TW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(</a:t>
              </a:r>
              <a:r>
                <a:rPr kumimoji="1" lang="en-US" altLang="zh-TW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0</a:t>
              </a:r>
              <a:r>
                <a:rPr kumimoji="1" lang="zh-TW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學分</a:t>
              </a:r>
              <a:r>
                <a:rPr kumimoji="1" lang="en-US" altLang="zh-TW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)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7" name="AutoShape 23"/>
            <p:cNvSpPr>
              <a:spLocks noChangeShapeType="1"/>
            </p:cNvSpPr>
            <p:nvPr/>
          </p:nvSpPr>
          <p:spPr bwMode="auto">
            <a:xfrm>
              <a:off x="7067070" y="4611677"/>
              <a:ext cx="0" cy="1946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" name="AutoShape 22"/>
            <p:cNvSpPr>
              <a:spLocks noChangeShapeType="1"/>
            </p:cNvSpPr>
            <p:nvPr/>
          </p:nvSpPr>
          <p:spPr bwMode="auto">
            <a:xfrm>
              <a:off x="6378721" y="4798964"/>
              <a:ext cx="142528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" name="AutoShape 21"/>
            <p:cNvSpPr>
              <a:spLocks noChangeShapeType="1"/>
            </p:cNvSpPr>
            <p:nvPr/>
          </p:nvSpPr>
          <p:spPr bwMode="auto">
            <a:xfrm>
              <a:off x="6378721" y="4798964"/>
              <a:ext cx="0" cy="4480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" name="AutoShape 20"/>
            <p:cNvSpPr>
              <a:spLocks noChangeShapeType="1"/>
            </p:cNvSpPr>
            <p:nvPr/>
          </p:nvSpPr>
          <p:spPr bwMode="auto">
            <a:xfrm>
              <a:off x="7804008" y="4798964"/>
              <a:ext cx="0" cy="4480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5862460" y="4964218"/>
              <a:ext cx="1212708" cy="105027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5E0B3"/>
                </a:gs>
              </a:gsLst>
              <a:lin ang="5400000" scaled="1"/>
            </a:gradFill>
            <a:ln w="12700">
              <a:solidFill>
                <a:srgbClr val="A8D08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756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di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大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入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門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1" dirty="0"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(</a:t>
              </a: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0</a:t>
              </a:r>
              <a:r>
                <a:rPr kumimoji="1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學分</a:t>
              </a: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/1</a:t>
              </a:r>
              <a:r>
                <a:rPr kumimoji="1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學期</a:t>
              </a:r>
              <a:r>
                <a:rPr kumimoji="1" lang="en-US" altLang="zh-TW" sz="1200" b="1" dirty="0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)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7170323" y="4964218"/>
              <a:ext cx="1135775" cy="105027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5E0B3"/>
                </a:gs>
              </a:gsLst>
              <a:lin ang="5400000" scaled="1"/>
            </a:gradFill>
            <a:ln w="12700">
              <a:solidFill>
                <a:srgbClr val="A8D08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756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服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務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習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(0</a:t>
              </a:r>
              <a:r>
                <a:rPr kumimoji="1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學分</a:t>
              </a: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/1</a:t>
              </a:r>
              <a:r>
                <a:rPr kumimoji="1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學年</a:t>
              </a: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)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53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251520" y="197768"/>
            <a:ext cx="8579296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effectLst/>
              </a:rPr>
              <a:t>書院教育的推動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162467"/>
          </a:xfrm>
        </p:spPr>
        <p:txBody>
          <a:bodyPr>
            <a:noAutofit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書院教育需花費相當可觀的人力與物力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，只有貴族學校，也才能小規模的全校推動。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教育不影響專業學習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專業學習仍由各學系主導。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教育側重態度與教養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高醫書院教育的推動也只是希望突破客觀限制，強化原來的通識教育學習及校內課外活動，更落實全人教育而已。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798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/>
          <p:cNvSpPr txBox="1">
            <a:spLocks/>
          </p:cNvSpPr>
          <p:nvPr/>
        </p:nvSpPr>
        <p:spPr>
          <a:xfrm>
            <a:off x="1824333" y="0"/>
            <a:ext cx="5627987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zh-TW" altLang="en-US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高</a:t>
            </a:r>
            <a:r>
              <a:rPr lang="zh-TW" altLang="en-US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醫書</a:t>
            </a:r>
            <a:r>
              <a:rPr lang="zh-TW" altLang="en-US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院</a:t>
            </a:r>
            <a:r>
              <a:rPr lang="zh-TW" altLang="en-US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組織架構圖</a:t>
            </a:r>
            <a:endParaRPr kumimoji="0" lang="zh-TW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107368" y="1052736"/>
            <a:ext cx="5344952" cy="92100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zh-TW" altLang="en-US" sz="25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高醫書院</a:t>
            </a:r>
            <a:r>
              <a:rPr lang="zh-TW" altLang="en-US" sz="2500" b="1" dirty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教育</a:t>
            </a:r>
            <a:r>
              <a:rPr lang="zh-TW" altLang="en-US" sz="25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委員會</a:t>
            </a:r>
            <a:endParaRPr lang="en-US" altLang="zh-TW" sz="2500" b="1" dirty="0" smtClean="0">
              <a:solidFill>
                <a:srgbClr val="000000">
                  <a:lumMod val="75000"/>
                  <a:lumOff val="25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lang="zh-TW" altLang="en-US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由校長、教務長、學務長及各學院院長組成之</a:t>
            </a:r>
            <a:endParaRPr lang="zh-TW" altLang="en-US" dirty="0">
              <a:solidFill>
                <a:srgbClr val="000000">
                  <a:lumMod val="75000"/>
                  <a:lumOff val="25000"/>
                </a:srgb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884934" y="2276871"/>
            <a:ext cx="3271242" cy="13681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院    長：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校長兼任之</a:t>
            </a:r>
            <a:endParaRPr lang="en-US" altLang="zh-TW" sz="17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副 院 長：</a:t>
            </a:r>
            <a:r>
              <a:rPr lang="zh-TW" altLang="en-US" sz="17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校長遴聘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之</a:t>
            </a:r>
            <a:endParaRPr lang="en-US" altLang="zh-TW" sz="17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 行 長：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校長遴聘之</a:t>
            </a:r>
            <a:endParaRPr lang="en-US" altLang="zh-TW" sz="17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17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</a:t>
            </a: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秘書：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由執行長遴選，經書 </a:t>
            </a:r>
            <a:endParaRPr lang="en-US" altLang="zh-TW" sz="17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17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     院院長同意後聘任之</a:t>
            </a:r>
            <a:endParaRPr lang="zh-TW" altLang="en-US" sz="17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 flipH="1">
            <a:off x="4716016" y="1973739"/>
            <a:ext cx="1" cy="28803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124017" y="4061971"/>
            <a:ext cx="1080120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49975" y="4153942"/>
            <a:ext cx="1154162" cy="19393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總副導師會議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由執行長、執行秘書及各書院總副導師組成之</a:t>
            </a:r>
            <a:endParaRPr lang="zh-TW" altLang="en-US" sz="1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958626" y="3629923"/>
            <a:ext cx="6192689" cy="652934"/>
            <a:chOff x="2352" y="2961"/>
            <a:chExt cx="11946" cy="761"/>
          </a:xfrm>
        </p:grpSpPr>
        <p:cxnSp>
          <p:nvCxnSpPr>
            <p:cNvPr id="11" name="AutoShape 9"/>
            <p:cNvCxnSpPr>
              <a:cxnSpLocks noChangeShapeType="1"/>
            </p:cNvCxnSpPr>
            <p:nvPr/>
          </p:nvCxnSpPr>
          <p:spPr bwMode="auto">
            <a:xfrm flipH="1">
              <a:off x="2352" y="2961"/>
              <a:ext cx="6030" cy="717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10"/>
            <p:cNvCxnSpPr>
              <a:cxnSpLocks noChangeShapeType="1"/>
            </p:cNvCxnSpPr>
            <p:nvPr/>
          </p:nvCxnSpPr>
          <p:spPr bwMode="auto">
            <a:xfrm flipH="1">
              <a:off x="5298" y="2961"/>
              <a:ext cx="3083" cy="717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1"/>
            <p:cNvCxnSpPr>
              <a:cxnSpLocks noChangeShapeType="1"/>
            </p:cNvCxnSpPr>
            <p:nvPr/>
          </p:nvCxnSpPr>
          <p:spPr bwMode="auto">
            <a:xfrm>
              <a:off x="8381" y="2961"/>
              <a:ext cx="0" cy="755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</p:cNvCxnSpPr>
            <p:nvPr/>
          </p:nvCxnSpPr>
          <p:spPr bwMode="auto">
            <a:xfrm>
              <a:off x="8381" y="2967"/>
              <a:ext cx="2947" cy="755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</p:cNvCxnSpPr>
            <p:nvPr/>
          </p:nvCxnSpPr>
          <p:spPr bwMode="auto">
            <a:xfrm>
              <a:off x="8381" y="2961"/>
              <a:ext cx="5917" cy="717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119696" y="4212803"/>
            <a:ext cx="123628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sz="1600" b="1" dirty="0" smtClean="0">
                <a:solidFill>
                  <a:srgbClr val="A50021"/>
                </a:solidFill>
                <a:latin typeface="標楷體" pitchFamily="65" charset="-120"/>
                <a:ea typeface="標楷體" pitchFamily="65" charset="-120"/>
              </a:rPr>
              <a:t>懷愛書院</a:t>
            </a:r>
            <a:endParaRPr lang="en-US" altLang="zh-TW" sz="1600" b="1" dirty="0" smtClean="0">
              <a:solidFill>
                <a:srgbClr val="A5002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4680965" y="4250597"/>
            <a:ext cx="1115171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sz="1600" b="1" dirty="0" smtClean="0">
                <a:solidFill>
                  <a:srgbClr val="663300"/>
                </a:solidFill>
                <a:latin typeface="標楷體" pitchFamily="65" charset="-120"/>
                <a:ea typeface="標楷體" pitchFamily="65" charset="-120"/>
              </a:rPr>
              <a:t>傳習書院</a:t>
            </a:r>
            <a:endParaRPr lang="en-US" altLang="zh-TW" sz="1600" b="1" dirty="0" smtClean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228084" y="4270072"/>
            <a:ext cx="1152228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sz="1600" b="1" dirty="0" smtClean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日新書院</a:t>
            </a:r>
            <a:endParaRPr lang="en-US" altLang="zh-TW" sz="1600" b="1" dirty="0" smtClean="0">
              <a:solidFill>
                <a:srgbClr val="66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668219" y="4217272"/>
            <a:ext cx="1080245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sz="1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厚生書院</a:t>
            </a:r>
            <a:endParaRPr lang="en-US" altLang="zh-TW" sz="1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1636185" y="4708301"/>
            <a:ext cx="1207623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總副導師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長遴 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選，經書院 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院長同意後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聘任之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導師群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生活助教群</a:t>
            </a:r>
          </a:p>
        </p:txBody>
      </p:sp>
      <p:sp>
        <p:nvSpPr>
          <p:cNvPr id="21" name="Text Box 37"/>
          <p:cNvSpPr txBox="1">
            <a:spLocks noChangeArrowheads="1"/>
          </p:cNvSpPr>
          <p:nvPr/>
        </p:nvSpPr>
        <p:spPr bwMode="auto">
          <a:xfrm>
            <a:off x="3059832" y="4708301"/>
            <a:ext cx="1294887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</a:t>
            </a: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執行長遴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選，經書院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院長同意後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聘任之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87313" indent="-87313" eaLnBrk="1" hangingPunct="1">
              <a:buFont typeface="Arial" panose="020B0604020202020204" pitchFamily="34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導師群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生活助教</a:t>
            </a: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群</a:t>
            </a:r>
            <a:endParaRPr lang="zh-TW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Text Box 38"/>
          <p:cNvSpPr txBox="1">
            <a:spLocks noChangeArrowheads="1"/>
          </p:cNvSpPr>
          <p:nvPr/>
        </p:nvSpPr>
        <p:spPr bwMode="auto">
          <a:xfrm>
            <a:off x="4654843" y="4708882"/>
            <a:ext cx="1285309" cy="1600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3">
                <a:lumMod val="2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</a:t>
            </a: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執行長遴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選，經書院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院長同意後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聘任之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Char char="•"/>
              <a:defRPr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群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Char char="•"/>
              <a:defRPr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生活助教群</a:t>
            </a:r>
            <a:endParaRPr lang="zh-TW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6194673" y="4708301"/>
            <a:ext cx="1185639" cy="16004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</a:t>
            </a: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執行長遴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選，經書院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院長同意後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聘任之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導師群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</a:t>
            </a: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助教群</a:t>
            </a:r>
            <a:endParaRPr lang="zh-TW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Text Box 40"/>
          <p:cNvSpPr txBox="1">
            <a:spLocks noChangeArrowheads="1"/>
          </p:cNvSpPr>
          <p:nvPr/>
        </p:nvSpPr>
        <p:spPr bwMode="auto">
          <a:xfrm>
            <a:off x="7666586" y="4708301"/>
            <a:ext cx="1225894" cy="1600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</a:t>
            </a: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執行長遴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選，經書院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院長同意後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聘任之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導師群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</a:t>
            </a: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助教群</a:t>
            </a:r>
            <a:endParaRPr lang="zh-TW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" name="向右箭號 24"/>
          <p:cNvSpPr/>
          <p:nvPr/>
        </p:nvSpPr>
        <p:spPr bwMode="auto">
          <a:xfrm>
            <a:off x="1204137" y="5077633"/>
            <a:ext cx="360040" cy="22464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kumimoji="0" lang="zh-TW" alt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638702" y="4227455"/>
            <a:ext cx="1205106" cy="3239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濟世書院</a:t>
            </a:r>
            <a:endParaRPr lang="en-US" altLang="zh-TW" sz="1600" b="1" dirty="0" smtClean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7" name="群組 26"/>
          <p:cNvGrpSpPr/>
          <p:nvPr/>
        </p:nvGrpSpPr>
        <p:grpSpPr>
          <a:xfrm>
            <a:off x="107504" y="2584742"/>
            <a:ext cx="2736304" cy="772250"/>
            <a:chOff x="301959" y="2311811"/>
            <a:chExt cx="2736304" cy="772250"/>
          </a:xfrm>
        </p:grpSpPr>
        <p:sp>
          <p:nvSpPr>
            <p:cNvPr id="28" name="內容版面配置區 2"/>
            <p:cNvSpPr txBox="1">
              <a:spLocks/>
            </p:cNvSpPr>
            <p:nvPr/>
          </p:nvSpPr>
          <p:spPr>
            <a:xfrm>
              <a:off x="301959" y="2311811"/>
              <a:ext cx="2736304" cy="77225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TW" altLang="en-US" sz="2600" i="0" u="none" strike="noStrike" kern="1200" normalizeH="0" baseline="0" noProof="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標楷體" pitchFamily="65" charset="-120"/>
                  <a:ea typeface="標楷體" pitchFamily="65" charset="-120"/>
                  <a:cs typeface="+mn-cs"/>
                </a:rPr>
                <a:t>學 系     專業學習</a:t>
              </a:r>
              <a:endParaRPr kumimoji="0" lang="en-US" altLang="zh-TW" sz="26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600" i="0" u="none" strike="noStrike" kern="1200" normalizeH="0" baseline="0" noProof="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標楷體" pitchFamily="65" charset="-120"/>
                  <a:ea typeface="標楷體" pitchFamily="65" charset="-120"/>
                  <a:cs typeface="+mn-cs"/>
                </a:rPr>
                <a:t>書 院     態度教養</a:t>
              </a:r>
              <a:endParaRPr kumimoji="0" lang="zh-TW" altLang="en-US" sz="26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itchFamily="18" charset="0"/>
                <a:ea typeface="新細明體" charset="-120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altLang="zh-TW" sz="48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endParaRPr>
            </a:p>
          </p:txBody>
        </p:sp>
        <p:sp>
          <p:nvSpPr>
            <p:cNvPr id="29" name="向右箭號 28"/>
            <p:cNvSpPr/>
            <p:nvPr/>
          </p:nvSpPr>
          <p:spPr bwMode="auto">
            <a:xfrm>
              <a:off x="1324145" y="2435989"/>
              <a:ext cx="345966" cy="180526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kumimoji="0" lang="zh-TW" altLang="en-US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6225630" y="2549803"/>
            <a:ext cx="2810866" cy="827836"/>
            <a:chOff x="6156176" y="2313132"/>
            <a:chExt cx="2989372" cy="827836"/>
          </a:xfrm>
        </p:grpSpPr>
        <p:sp>
          <p:nvSpPr>
            <p:cNvPr id="31" name="加號 30"/>
            <p:cNvSpPr/>
            <p:nvPr/>
          </p:nvSpPr>
          <p:spPr>
            <a:xfrm>
              <a:off x="7985611" y="2420888"/>
              <a:ext cx="432050" cy="677271"/>
            </a:xfrm>
            <a:prstGeom prst="mathPlus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加號 6"/>
            <p:cNvSpPr/>
            <p:nvPr/>
          </p:nvSpPr>
          <p:spPr>
            <a:xfrm>
              <a:off x="8042879" y="2679877"/>
              <a:ext cx="317514" cy="159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000" kern="1200"/>
            </a:p>
          </p:txBody>
        </p:sp>
        <p:sp>
          <p:nvSpPr>
            <p:cNvPr id="33" name="橢圓 32"/>
            <p:cNvSpPr/>
            <p:nvPr/>
          </p:nvSpPr>
          <p:spPr>
            <a:xfrm>
              <a:off x="7234793" y="2348880"/>
              <a:ext cx="750818" cy="779909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橢圓 8"/>
            <p:cNvSpPr/>
            <p:nvPr/>
          </p:nvSpPr>
          <p:spPr>
            <a:xfrm>
              <a:off x="7344747" y="2463095"/>
              <a:ext cx="530909" cy="551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 smtClean="0">
                  <a:latin typeface="標楷體" pitchFamily="65" charset="-120"/>
                  <a:ea typeface="標楷體" pitchFamily="65" charset="-120"/>
                </a:rPr>
                <a:t>大一導師</a:t>
              </a:r>
              <a:endParaRPr lang="zh-TW" altLang="en-US" sz="16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5" name="等於 34"/>
            <p:cNvSpPr/>
            <p:nvPr/>
          </p:nvSpPr>
          <p:spPr>
            <a:xfrm>
              <a:off x="6905491" y="2420888"/>
              <a:ext cx="318599" cy="697633"/>
            </a:xfrm>
            <a:prstGeom prst="mathEqual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等於 10"/>
            <p:cNvSpPr/>
            <p:nvPr/>
          </p:nvSpPr>
          <p:spPr>
            <a:xfrm>
              <a:off x="6947721" y="2564601"/>
              <a:ext cx="234139" cy="410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2500" kern="1200"/>
            </a:p>
          </p:txBody>
        </p:sp>
        <p:sp>
          <p:nvSpPr>
            <p:cNvPr id="37" name="橢圓 36"/>
            <p:cNvSpPr/>
            <p:nvPr/>
          </p:nvSpPr>
          <p:spPr>
            <a:xfrm>
              <a:off x="8417659" y="2348880"/>
              <a:ext cx="727889" cy="76652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橢圓 12"/>
            <p:cNvSpPr/>
            <p:nvPr/>
          </p:nvSpPr>
          <p:spPr>
            <a:xfrm>
              <a:off x="8524256" y="2461136"/>
              <a:ext cx="514694" cy="542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 smtClean="0">
                  <a:latin typeface="標楷體" pitchFamily="65" charset="-120"/>
                  <a:ea typeface="標楷體" pitchFamily="65" charset="-120"/>
                </a:rPr>
                <a:t>書院導師</a:t>
              </a:r>
              <a:endParaRPr lang="zh-TW" altLang="en-US" sz="16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9" name="橢圓 38"/>
            <p:cNvSpPr/>
            <p:nvPr/>
          </p:nvSpPr>
          <p:spPr>
            <a:xfrm>
              <a:off x="6156176" y="2313132"/>
              <a:ext cx="745665" cy="827836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橢圓 4"/>
            <p:cNvSpPr/>
            <p:nvPr/>
          </p:nvSpPr>
          <p:spPr>
            <a:xfrm>
              <a:off x="6265376" y="2446149"/>
              <a:ext cx="527264" cy="585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 smtClean="0">
                  <a:latin typeface="標楷體" pitchFamily="65" charset="-120"/>
                  <a:ea typeface="標楷體" pitchFamily="65" charset="-120"/>
                </a:rPr>
                <a:t>雙導師制</a:t>
              </a:r>
              <a:endParaRPr lang="zh-TW" altLang="en-US" sz="1600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41" name="向右箭號 40"/>
          <p:cNvSpPr/>
          <p:nvPr/>
        </p:nvSpPr>
        <p:spPr bwMode="auto">
          <a:xfrm>
            <a:off x="1115616" y="3035999"/>
            <a:ext cx="345966" cy="175481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kumimoji="0" lang="zh-TW" altLang="en-US">
              <a:solidFill>
                <a:srgbClr val="000000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011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3453</TotalTime>
  <Words>1899</Words>
  <Application>Microsoft Office PowerPoint</Application>
  <PresentationFormat>如螢幕大小 (4:3)</PresentationFormat>
  <Paragraphs>353</Paragraphs>
  <Slides>18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匯合</vt:lpstr>
      <vt:lpstr>PowerPoint 簡報</vt:lpstr>
      <vt:lpstr>在大學教育中談品格教養，是落伍還是八股 </vt:lpstr>
      <vt:lpstr>大學教育的理想不同於 技職教育的關鍵 </vt:lpstr>
      <vt:lpstr>現行制度的檢視 </vt:lpstr>
      <vt:lpstr>實踐「醫人之前先學會做人」的期許</vt:lpstr>
      <vt:lpstr> 104學年度通識課程架構規劃 </vt:lpstr>
      <vt:lpstr>體驗式課程</vt:lpstr>
      <vt:lpstr>書院教育的推動</vt:lpstr>
      <vt:lpstr>PowerPoint 簡報</vt:lpstr>
      <vt:lpstr>PowerPoint 簡報</vt:lpstr>
      <vt:lpstr>PowerPoint 簡報</vt:lpstr>
      <vt:lpstr>對書院生的要求</vt:lpstr>
      <vt:lpstr>   大學入門課程</vt:lpstr>
      <vt:lpstr>大一導師≠書院導師</vt:lpstr>
      <vt:lpstr> 書院導師職責 </vt:lpstr>
      <vt:lpstr>104各院系推薦及申請有23位教師，經培訓及面談後有13位教師加入!</vt:lpstr>
      <vt:lpstr>   書院導師的回饋    </vt:lpstr>
      <vt:lpstr>感謝你的聆聽! ~歡迎加入~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102-1學期高醫書院執行現況</dc:title>
  <dc:creator>root</dc:creator>
  <cp:lastModifiedBy>user</cp:lastModifiedBy>
  <cp:revision>280</cp:revision>
  <cp:lastPrinted>2015-03-24T04:13:27Z</cp:lastPrinted>
  <dcterms:created xsi:type="dcterms:W3CDTF">2013-11-01T02:41:57Z</dcterms:created>
  <dcterms:modified xsi:type="dcterms:W3CDTF">2015-09-07T07:18:04Z</dcterms:modified>
</cp:coreProperties>
</file>