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2" r:id="rId10"/>
    <p:sldId id="263" r:id="rId11"/>
    <p:sldId id="264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921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204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3147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794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7631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540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720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30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578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02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564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94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079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6/18/2020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268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927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607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15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m7@kmu.edu.tw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4E2046B0-F009-46EF-B89C-BAA22E200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6792" y="1679024"/>
            <a:ext cx="8915399" cy="1749976"/>
          </a:xfrm>
        </p:spPr>
        <p:txBody>
          <a:bodyPr/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Part Time System Control Manual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3843CB39-EA80-42CD-A4C4-D7C77E91F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6792" y="4052693"/>
            <a:ext cx="8915399" cy="1126283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</a:rPr>
              <a:t>Student handbook</a:t>
            </a:r>
            <a:endParaRPr lang="zh-CN" alt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209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B677DCD-4771-406C-90AD-D3C9693ECF24}"/>
              </a:ext>
            </a:extLst>
          </p:cNvPr>
          <p:cNvSpPr txBox="1"/>
          <p:nvPr/>
        </p:nvSpPr>
        <p:spPr>
          <a:xfrm>
            <a:off x="10041924" y="0"/>
            <a:ext cx="2150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3</a:t>
            </a:r>
            <a:endParaRPr lang="zh-CN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CA8C118-0FB5-4145-BC9B-809121A2A4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76" r="45028"/>
          <a:stretch/>
        </p:blipFill>
        <p:spPr>
          <a:xfrm>
            <a:off x="172994" y="1705548"/>
            <a:ext cx="7438768" cy="515245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C3C07CD-4F4D-49A5-869E-47BE714BBC8D}"/>
              </a:ext>
            </a:extLst>
          </p:cNvPr>
          <p:cNvSpPr/>
          <p:nvPr/>
        </p:nvSpPr>
        <p:spPr>
          <a:xfrm>
            <a:off x="407772" y="2829697"/>
            <a:ext cx="580769" cy="4448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B5F6F68-6808-4D38-8661-AD25C180BC27}"/>
              </a:ext>
            </a:extLst>
          </p:cNvPr>
          <p:cNvSpPr/>
          <p:nvPr/>
        </p:nvSpPr>
        <p:spPr>
          <a:xfrm>
            <a:off x="988541" y="2833816"/>
            <a:ext cx="1000897" cy="4448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EDCC09F-326F-45EA-B361-C006C68A8E5B}"/>
              </a:ext>
            </a:extLst>
          </p:cNvPr>
          <p:cNvSpPr/>
          <p:nvPr/>
        </p:nvSpPr>
        <p:spPr>
          <a:xfrm>
            <a:off x="1989438" y="2829697"/>
            <a:ext cx="2038865" cy="4448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2BCB936-41C8-45D4-959A-9E08FF5DBCCC}"/>
              </a:ext>
            </a:extLst>
          </p:cNvPr>
          <p:cNvSpPr/>
          <p:nvPr/>
        </p:nvSpPr>
        <p:spPr>
          <a:xfrm>
            <a:off x="4028303" y="2833816"/>
            <a:ext cx="1804086" cy="4448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9EEF420-C643-4E1D-B36E-6D177BE5531A}"/>
              </a:ext>
            </a:extLst>
          </p:cNvPr>
          <p:cNvSpPr/>
          <p:nvPr/>
        </p:nvSpPr>
        <p:spPr>
          <a:xfrm>
            <a:off x="5832389" y="2829697"/>
            <a:ext cx="580769" cy="4448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F128A6C-43F0-48D7-B9D3-34EF4A921B25}"/>
              </a:ext>
            </a:extLst>
          </p:cNvPr>
          <p:cNvSpPr/>
          <p:nvPr/>
        </p:nvSpPr>
        <p:spPr>
          <a:xfrm>
            <a:off x="6431691" y="2829697"/>
            <a:ext cx="580769" cy="4448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接點: 肘形 14">
            <a:extLst>
              <a:ext uri="{FF2B5EF4-FFF2-40B4-BE49-F238E27FC236}">
                <a16:creationId xmlns:a16="http://schemas.microsoft.com/office/drawing/2014/main" id="{C938D4CD-A24A-4B87-8EAB-F948C830ED4E}"/>
              </a:ext>
            </a:extLst>
          </p:cNvPr>
          <p:cNvCxnSpPr>
            <a:stCxn id="5" idx="2"/>
          </p:cNvCxnSpPr>
          <p:nvPr/>
        </p:nvCxnSpPr>
        <p:spPr>
          <a:xfrm rot="16200000" flipH="1">
            <a:off x="3259095" y="713602"/>
            <a:ext cx="3089189" cy="8211065"/>
          </a:xfrm>
          <a:prstGeom prst="bent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982649F0-55BB-465A-ACEE-ADDB84F75ED6}"/>
              </a:ext>
            </a:extLst>
          </p:cNvPr>
          <p:cNvSpPr txBox="1"/>
          <p:nvPr/>
        </p:nvSpPr>
        <p:spPr>
          <a:xfrm>
            <a:off x="8999838" y="6104464"/>
            <a:ext cx="2829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Academic Year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接點: 肘形 19">
            <a:extLst>
              <a:ext uri="{FF2B5EF4-FFF2-40B4-BE49-F238E27FC236}">
                <a16:creationId xmlns:a16="http://schemas.microsoft.com/office/drawing/2014/main" id="{AB31F082-EE0B-4508-B2DD-48583A594DC2}"/>
              </a:ext>
            </a:extLst>
          </p:cNvPr>
          <p:cNvCxnSpPr>
            <a:cxnSpLocks/>
          </p:cNvCxnSpPr>
          <p:nvPr/>
        </p:nvCxnSpPr>
        <p:spPr>
          <a:xfrm>
            <a:off x="1482812" y="3282778"/>
            <a:ext cx="7426410" cy="2586681"/>
          </a:xfrm>
          <a:prstGeom prst="bentConnector3">
            <a:avLst>
              <a:gd name="adj1" fmla="val -1248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78481FA2-E830-4AB0-A550-272240D2163C}"/>
              </a:ext>
            </a:extLst>
          </p:cNvPr>
          <p:cNvSpPr txBox="1"/>
          <p:nvPr/>
        </p:nvSpPr>
        <p:spPr>
          <a:xfrm>
            <a:off x="8999838" y="5607849"/>
            <a:ext cx="2829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Code</a:t>
            </a:r>
          </a:p>
        </p:txBody>
      </p:sp>
      <p:cxnSp>
        <p:nvCxnSpPr>
          <p:cNvPr id="33" name="接點: 肘形 32">
            <a:extLst>
              <a:ext uri="{FF2B5EF4-FFF2-40B4-BE49-F238E27FC236}">
                <a16:creationId xmlns:a16="http://schemas.microsoft.com/office/drawing/2014/main" id="{7BA050F8-1DE1-45F3-B666-7729E68F29E0}"/>
              </a:ext>
            </a:extLst>
          </p:cNvPr>
          <p:cNvCxnSpPr>
            <a:cxnSpLocks/>
            <a:stCxn id="7" idx="2"/>
          </p:cNvCxnSpPr>
          <p:nvPr/>
        </p:nvCxnSpPr>
        <p:spPr>
          <a:xfrm rot="16200000" flipH="1">
            <a:off x="4914901" y="1368510"/>
            <a:ext cx="2088291" cy="5900351"/>
          </a:xfrm>
          <a:prstGeom prst="bent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2B25AC4B-F009-4285-AB0B-95209FD12AFB}"/>
              </a:ext>
            </a:extLst>
          </p:cNvPr>
          <p:cNvSpPr txBox="1"/>
          <p:nvPr/>
        </p:nvSpPr>
        <p:spPr>
          <a:xfrm>
            <a:off x="8999838" y="5066864"/>
            <a:ext cx="2582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Content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接點: 肘形 36">
            <a:extLst>
              <a:ext uri="{FF2B5EF4-FFF2-40B4-BE49-F238E27FC236}">
                <a16:creationId xmlns:a16="http://schemas.microsoft.com/office/drawing/2014/main" id="{F74CB501-52C5-4DAF-B4C2-589BC524A0E8}"/>
              </a:ext>
            </a:extLst>
          </p:cNvPr>
          <p:cNvCxnSpPr>
            <a:cxnSpLocks/>
          </p:cNvCxnSpPr>
          <p:nvPr/>
        </p:nvCxnSpPr>
        <p:spPr>
          <a:xfrm>
            <a:off x="4930346" y="3282778"/>
            <a:ext cx="3978876" cy="1560754"/>
          </a:xfrm>
          <a:prstGeom prst="bentConnector3">
            <a:avLst>
              <a:gd name="adj1" fmla="val 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59632729-E44C-4F78-BC1E-D459F008CA5A}"/>
              </a:ext>
            </a:extLst>
          </p:cNvPr>
          <p:cNvSpPr txBox="1"/>
          <p:nvPr/>
        </p:nvSpPr>
        <p:spPr>
          <a:xfrm>
            <a:off x="8942173" y="4525879"/>
            <a:ext cx="3274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 Number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接點: 肘形 42">
            <a:extLst>
              <a:ext uri="{FF2B5EF4-FFF2-40B4-BE49-F238E27FC236}">
                <a16:creationId xmlns:a16="http://schemas.microsoft.com/office/drawing/2014/main" id="{1DF21571-E691-4F50-B106-DD476067FD78}"/>
              </a:ext>
            </a:extLst>
          </p:cNvPr>
          <p:cNvCxnSpPr>
            <a:cxnSpLocks/>
            <a:stCxn id="9" idx="2"/>
            <a:endCxn id="44" idx="1"/>
          </p:cNvCxnSpPr>
          <p:nvPr/>
        </p:nvCxnSpPr>
        <p:spPr>
          <a:xfrm rot="16200000" flipH="1">
            <a:off x="6634409" y="2762906"/>
            <a:ext cx="990881" cy="2014150"/>
          </a:xfrm>
          <a:prstGeom prst="bent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B128CE4A-86AA-4E90-B3FB-1DC7406807AA}"/>
              </a:ext>
            </a:extLst>
          </p:cNvPr>
          <p:cNvSpPr txBox="1"/>
          <p:nvPr/>
        </p:nvSpPr>
        <p:spPr>
          <a:xfrm>
            <a:off x="8136924" y="4034589"/>
            <a:ext cx="3978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Vacancy for the position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接點: 肘形 52">
            <a:extLst>
              <a:ext uri="{FF2B5EF4-FFF2-40B4-BE49-F238E27FC236}">
                <a16:creationId xmlns:a16="http://schemas.microsoft.com/office/drawing/2014/main" id="{ED6D4B7D-D023-4420-8DC2-8D41F84F0FF6}"/>
              </a:ext>
            </a:extLst>
          </p:cNvPr>
          <p:cNvCxnSpPr>
            <a:stCxn id="10" idx="2"/>
          </p:cNvCxnSpPr>
          <p:nvPr/>
        </p:nvCxnSpPr>
        <p:spPr>
          <a:xfrm rot="16200000" flipH="1">
            <a:off x="7111314" y="2885303"/>
            <a:ext cx="407773" cy="1186248"/>
          </a:xfrm>
          <a:prstGeom prst="bent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3FE5AF26-17A6-4906-AD12-581D97D9562D}"/>
              </a:ext>
            </a:extLst>
          </p:cNvPr>
          <p:cNvSpPr txBox="1"/>
          <p:nvPr/>
        </p:nvSpPr>
        <p:spPr>
          <a:xfrm>
            <a:off x="8005119" y="3478427"/>
            <a:ext cx="4110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Vacancy occupied 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157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AE252F-55F4-42D6-99C6-37BB9F669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79267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/>
              <a:t>Unit Code </a:t>
            </a:r>
            <a:endParaRPr lang="zh-CN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D0915789-B6AA-4A2F-B7F4-A81453915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81638"/>
              </p:ext>
            </p:extLst>
          </p:nvPr>
        </p:nvGraphicFramePr>
        <p:xfrm>
          <a:off x="1678440" y="1089682"/>
          <a:ext cx="9560332" cy="5552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9432">
                  <a:extLst>
                    <a:ext uri="{9D8B030D-6E8A-4147-A177-3AD203B41FA5}">
                      <a16:colId xmlns:a16="http://schemas.microsoft.com/office/drawing/2014/main" val="1721719771"/>
                    </a:ext>
                  </a:extLst>
                </a:gridCol>
                <a:gridCol w="7200900">
                  <a:extLst>
                    <a:ext uri="{9D8B030D-6E8A-4147-A177-3AD203B41FA5}">
                      <a16:colId xmlns:a16="http://schemas.microsoft.com/office/drawing/2014/main" val="3481558913"/>
                    </a:ext>
                  </a:extLst>
                </a:gridCol>
              </a:tblGrid>
              <a:tr h="31711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Unit Code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Unit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8448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A200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/>
                        <a:t>Secretariat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2268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A300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/>
                        <a:t>Office of Accounting 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3095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A400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/>
                        <a:t>Personal Office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7127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A500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/>
                        <a:t>Office of Academic Affair 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0208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A600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/>
                        <a:t>Office of Student Affair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64266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A700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/>
                        <a:t>Office of General Affair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90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AS00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/>
                        <a:t>Office of Library and Information Service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1514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AF00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/>
                        <a:t>Office of Research and Development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0601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AT00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/>
                        <a:t>Office of</a:t>
                      </a:r>
                      <a:r>
                        <a:rPr lang="en-US" altLang="zh-CN" baseline="0" dirty="0"/>
                        <a:t> Global Affair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47826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BB00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/>
                        <a:t>Centre of Generation</a:t>
                      </a:r>
                      <a:r>
                        <a:rPr lang="en-US" altLang="zh-CN" baseline="0" dirty="0"/>
                        <a:t> Education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0693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F002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/>
                        <a:t>Collage of Medicine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929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F003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/>
                        <a:t>Collage of Dental Medicine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4436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F004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/>
                        <a:t>Collage of Pharmacy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3757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F005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/>
                        <a:t>Collage</a:t>
                      </a:r>
                      <a:r>
                        <a:rPr lang="en-US" altLang="zh-CN" baseline="0" dirty="0"/>
                        <a:t> of Nursing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0993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4119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F46D68-0DCC-4F20-A010-BF0B66B2A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478" y="179267"/>
            <a:ext cx="8911687" cy="908128"/>
          </a:xfrm>
        </p:spPr>
        <p:txBody>
          <a:bodyPr/>
          <a:lstStyle/>
          <a:p>
            <a:pPr algn="ctr"/>
            <a:r>
              <a:rPr lang="en-US" altLang="zh-CN" dirty="0"/>
              <a:t>Unit Code </a:t>
            </a:r>
            <a:endParaRPr lang="zh-CN" altLang="en-US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84CCAA3F-8432-46DB-9798-E9B48D9EC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995128"/>
              </p:ext>
            </p:extLst>
          </p:nvPr>
        </p:nvGraphicFramePr>
        <p:xfrm>
          <a:off x="1640155" y="1263410"/>
          <a:ext cx="9560332" cy="555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9432">
                  <a:extLst>
                    <a:ext uri="{9D8B030D-6E8A-4147-A177-3AD203B41FA5}">
                      <a16:colId xmlns:a16="http://schemas.microsoft.com/office/drawing/2014/main" val="1721719771"/>
                    </a:ext>
                  </a:extLst>
                </a:gridCol>
                <a:gridCol w="7200900">
                  <a:extLst>
                    <a:ext uri="{9D8B030D-6E8A-4147-A177-3AD203B41FA5}">
                      <a16:colId xmlns:a16="http://schemas.microsoft.com/office/drawing/2014/main" val="3481558913"/>
                    </a:ext>
                  </a:extLst>
                </a:gridCol>
              </a:tblGrid>
              <a:tr h="31711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Unit Code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Unit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8448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F006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/>
                        <a:t>Collage of Health Science 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2268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F007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/>
                        <a:t>Collage of Life Science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3095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F008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/>
                        <a:t>Collage of Humanities and social science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7127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AU00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/>
                        <a:t>Office of Operation of Industry and University Cooperation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0208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AQ00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/>
                        <a:t>Office of Environmental</a:t>
                      </a:r>
                      <a:r>
                        <a:rPr lang="en-US" altLang="zh-CN" baseline="0" dirty="0"/>
                        <a:t> Health and Safety 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64266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AR00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/>
                        <a:t>Auditing Office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3890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AW01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/>
                        <a:t>KMU Museum 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1514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A602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/>
                        <a:t>Division of  Student Assistance 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0601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A618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/>
                        <a:t>Division of extracurricular Activity 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4782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A607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/>
                        <a:t>Division of Health</a:t>
                      </a:r>
                      <a:r>
                        <a:rPr lang="en-US" altLang="zh-CN" baseline="0" dirty="0"/>
                        <a:t> Service</a:t>
                      </a:r>
                      <a:r>
                        <a:rPr lang="en-US" altLang="zh-CN" dirty="0"/>
                        <a:t> 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0693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A619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/>
                        <a:t>Career Development Centre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929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A620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/>
                        <a:t>Division of Psychology and Counseling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34436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A604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/>
                        <a:t>International</a:t>
                      </a:r>
                      <a:r>
                        <a:rPr lang="en-US" altLang="zh-CN" baseline="0" dirty="0"/>
                        <a:t> Student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3757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A606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/>
                        <a:t>Mrs.</a:t>
                      </a:r>
                      <a:r>
                        <a:rPr lang="en-US" altLang="zh-CN" baseline="0" dirty="0"/>
                        <a:t> Lai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0993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981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9E673E9-C96A-44BE-AC39-DF3493031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3108777"/>
            <a:ext cx="8911687" cy="640445"/>
          </a:xfrm>
        </p:spPr>
        <p:txBody>
          <a:bodyPr/>
          <a:lstStyle/>
          <a:p>
            <a:pPr algn="ctr"/>
            <a:r>
              <a:rPr lang="en-US" altLang="zh-CN" dirty="0"/>
              <a:t>Sign IN and Sign out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2256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CD5C0C5-A3B2-4B41-9EB5-51CC5FD386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41" t="33325" r="49223" b="17281"/>
          <a:stretch/>
        </p:blipFill>
        <p:spPr>
          <a:xfrm>
            <a:off x="1454399" y="1161535"/>
            <a:ext cx="4356976" cy="4794422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22D139FD-AFE3-496F-B7B4-514C79CD0FD2}"/>
              </a:ext>
            </a:extLst>
          </p:cNvPr>
          <p:cNvSpPr/>
          <p:nvPr/>
        </p:nvSpPr>
        <p:spPr>
          <a:xfrm>
            <a:off x="1454399" y="5572897"/>
            <a:ext cx="4151870" cy="3830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0F67AF0E-39C0-4CD0-B949-60542102322F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5606269" y="5764427"/>
            <a:ext cx="156930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71A34CEC-EB64-4E83-8765-BAFA1F907776}"/>
              </a:ext>
            </a:extLst>
          </p:cNvPr>
          <p:cNvSpPr txBox="1"/>
          <p:nvPr/>
        </p:nvSpPr>
        <p:spPr>
          <a:xfrm>
            <a:off x="7175577" y="5449330"/>
            <a:ext cx="4151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 IN and Sign Out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55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DEFDB0C-3A81-4594-AF0E-1715D4353C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12" r="37669" b="56760"/>
          <a:stretch/>
        </p:blipFill>
        <p:spPr>
          <a:xfrm>
            <a:off x="1017373" y="3036808"/>
            <a:ext cx="10157254" cy="2906793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0332CA1-3A0F-46CF-BD53-D31ECFC20FCA}"/>
              </a:ext>
            </a:extLst>
          </p:cNvPr>
          <p:cNvSpPr/>
          <p:nvPr/>
        </p:nvSpPr>
        <p:spPr>
          <a:xfrm>
            <a:off x="5078627" y="3904735"/>
            <a:ext cx="1692876" cy="19400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34DEA73-135A-4087-96C3-1CADE62B73FA}"/>
              </a:ext>
            </a:extLst>
          </p:cNvPr>
          <p:cNvSpPr/>
          <p:nvPr/>
        </p:nvSpPr>
        <p:spPr>
          <a:xfrm>
            <a:off x="10420350" y="3790950"/>
            <a:ext cx="355600" cy="3429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9612CCF0-DEF7-4717-94AC-C25FC87AAD57}"/>
              </a:ext>
            </a:extLst>
          </p:cNvPr>
          <p:cNvCxnSpPr>
            <a:cxnSpLocks/>
          </p:cNvCxnSpPr>
          <p:nvPr/>
        </p:nvCxnSpPr>
        <p:spPr>
          <a:xfrm flipV="1">
            <a:off x="10586041" y="2820944"/>
            <a:ext cx="0" cy="97000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D5B1B40A-7CA8-4B29-90A0-C9625299613A}"/>
              </a:ext>
            </a:extLst>
          </p:cNvPr>
          <p:cNvSpPr txBox="1"/>
          <p:nvPr/>
        </p:nvSpPr>
        <p:spPr>
          <a:xfrm>
            <a:off x="9415849" y="1927654"/>
            <a:ext cx="1853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 IN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277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B120215-5C1E-43F8-862A-A6D32E0E26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12" r="37669" b="56760"/>
          <a:stretch/>
        </p:blipFill>
        <p:spPr>
          <a:xfrm>
            <a:off x="1017373" y="3036808"/>
            <a:ext cx="10157254" cy="2906793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366BE1F-2227-4795-8715-07E6AB20F66E}"/>
              </a:ext>
            </a:extLst>
          </p:cNvPr>
          <p:cNvSpPr/>
          <p:nvPr/>
        </p:nvSpPr>
        <p:spPr>
          <a:xfrm>
            <a:off x="10740938" y="3753879"/>
            <a:ext cx="355600" cy="3429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18633299-D2F5-4A9F-AC18-D7887D03D3A9}"/>
              </a:ext>
            </a:extLst>
          </p:cNvPr>
          <p:cNvCxnSpPr>
            <a:cxnSpLocks/>
          </p:cNvCxnSpPr>
          <p:nvPr/>
        </p:nvCxnSpPr>
        <p:spPr>
          <a:xfrm flipV="1">
            <a:off x="10906629" y="2783873"/>
            <a:ext cx="0" cy="97000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C8BF08AA-414C-4D6B-8547-4C6E8CCDCCF2}"/>
              </a:ext>
            </a:extLst>
          </p:cNvPr>
          <p:cNvSpPr txBox="1"/>
          <p:nvPr/>
        </p:nvSpPr>
        <p:spPr>
          <a:xfrm>
            <a:off x="9671393" y="2128237"/>
            <a:ext cx="1853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 Out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AF0B03F-48D0-4837-AA5F-E04E9C1ABCAE}"/>
              </a:ext>
            </a:extLst>
          </p:cNvPr>
          <p:cNvSpPr/>
          <p:nvPr/>
        </p:nvSpPr>
        <p:spPr>
          <a:xfrm>
            <a:off x="5078627" y="3904735"/>
            <a:ext cx="1692876" cy="19400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285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4EE94509-2EC6-414A-8C4B-4C97AE586CB7}"/>
              </a:ext>
            </a:extLst>
          </p:cNvPr>
          <p:cNvSpPr txBox="1"/>
          <p:nvPr/>
        </p:nvSpPr>
        <p:spPr>
          <a:xfrm>
            <a:off x="2166551" y="2782669"/>
            <a:ext cx="9045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accent2">
                    <a:lumMod val="75000"/>
                  </a:schemeClr>
                </a:solidFill>
              </a:rPr>
              <a:t>Salary Inquired </a:t>
            </a:r>
            <a:endParaRPr lang="zh-CN" alt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1BBA900-14D6-447B-8522-8FF6190579DD}"/>
              </a:ext>
            </a:extLst>
          </p:cNvPr>
          <p:cNvSpPr txBox="1"/>
          <p:nvPr/>
        </p:nvSpPr>
        <p:spPr>
          <a:xfrm>
            <a:off x="2166551" y="3422822"/>
            <a:ext cx="9045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</a:rPr>
              <a:t> Salary will be banked in on 25 of next month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920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3F3F7CE-89FA-4A51-91F7-19562A532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38" t="39994" r="50000" b="30081"/>
          <a:stretch/>
        </p:blipFill>
        <p:spPr>
          <a:xfrm>
            <a:off x="418368" y="1703125"/>
            <a:ext cx="5059795" cy="345175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E04163E-E3D1-44D8-A6C5-552747C50429}"/>
              </a:ext>
            </a:extLst>
          </p:cNvPr>
          <p:cNvSpPr/>
          <p:nvPr/>
        </p:nvSpPr>
        <p:spPr>
          <a:xfrm>
            <a:off x="523103" y="3200400"/>
            <a:ext cx="4946822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884EFB59-7E5C-48D5-9017-99A48129E931}"/>
              </a:ext>
            </a:extLst>
          </p:cNvPr>
          <p:cNvCxnSpPr>
            <a:cxnSpLocks/>
          </p:cNvCxnSpPr>
          <p:nvPr/>
        </p:nvCxnSpPr>
        <p:spPr>
          <a:xfrm>
            <a:off x="5469925" y="3404286"/>
            <a:ext cx="176289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B81F89AB-CD5B-4546-AA7C-1737A86F0FC6}"/>
              </a:ext>
            </a:extLst>
          </p:cNvPr>
          <p:cNvSpPr txBox="1"/>
          <p:nvPr/>
        </p:nvSpPr>
        <p:spPr>
          <a:xfrm>
            <a:off x="7232822" y="2951946"/>
            <a:ext cx="4226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</a:rPr>
              <a:t>Payment Information 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758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99CEA90F-AF5E-4268-A571-3A74950757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665" r="62195" b="34948"/>
          <a:stretch/>
        </p:blipFill>
        <p:spPr>
          <a:xfrm>
            <a:off x="172994" y="2335427"/>
            <a:ext cx="7998093" cy="2187146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2E6EF14B-512A-4487-AA03-BE61A0616401}"/>
              </a:ext>
            </a:extLst>
          </p:cNvPr>
          <p:cNvSpPr/>
          <p:nvPr/>
        </p:nvSpPr>
        <p:spPr>
          <a:xfrm>
            <a:off x="1705232" y="2360141"/>
            <a:ext cx="803190" cy="321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77EE932-0C1E-4ECF-B5DF-6B0F4260951E}"/>
              </a:ext>
            </a:extLst>
          </p:cNvPr>
          <p:cNvSpPr/>
          <p:nvPr/>
        </p:nvSpPr>
        <p:spPr>
          <a:xfrm>
            <a:off x="1705232" y="3429000"/>
            <a:ext cx="3150973" cy="747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66419EC-E26E-42BB-9871-265CA5D21CC6}"/>
              </a:ext>
            </a:extLst>
          </p:cNvPr>
          <p:cNvSpPr/>
          <p:nvPr/>
        </p:nvSpPr>
        <p:spPr>
          <a:xfrm>
            <a:off x="630194" y="2681416"/>
            <a:ext cx="988541" cy="4015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A1B340E-BE9E-4B67-A535-420F88619FCC}"/>
              </a:ext>
            </a:extLst>
          </p:cNvPr>
          <p:cNvSpPr/>
          <p:nvPr/>
        </p:nvSpPr>
        <p:spPr>
          <a:xfrm>
            <a:off x="630194" y="3083012"/>
            <a:ext cx="988541" cy="4015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632407E-4052-40FC-B6E9-2B455995F93E}"/>
              </a:ext>
            </a:extLst>
          </p:cNvPr>
          <p:cNvSpPr/>
          <p:nvPr/>
        </p:nvSpPr>
        <p:spPr>
          <a:xfrm>
            <a:off x="630193" y="3484608"/>
            <a:ext cx="988541" cy="4015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FAEA5CAA-EA48-4657-A1DA-8235171F00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239"/>
          <a:stretch/>
        </p:blipFill>
        <p:spPr>
          <a:xfrm>
            <a:off x="172994" y="1235997"/>
            <a:ext cx="9874896" cy="5300414"/>
          </a:xfrm>
          <a:prstGeom prst="rect">
            <a:avLst/>
          </a:prstGeom>
        </p:spPr>
      </p:pic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1088699B-06C8-4769-910A-036C6511390B}"/>
              </a:ext>
            </a:extLst>
          </p:cNvPr>
          <p:cNvCxnSpPr>
            <a:cxnSpLocks/>
          </p:cNvCxnSpPr>
          <p:nvPr/>
        </p:nvCxnSpPr>
        <p:spPr>
          <a:xfrm>
            <a:off x="2207313" y="4816696"/>
            <a:ext cx="710513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DC499EE6-67BB-4B72-BFDB-C4060380CC0B}"/>
              </a:ext>
            </a:extLst>
          </p:cNvPr>
          <p:cNvCxnSpPr>
            <a:cxnSpLocks/>
          </p:cNvCxnSpPr>
          <p:nvPr/>
        </p:nvCxnSpPr>
        <p:spPr>
          <a:xfrm>
            <a:off x="2207313" y="5240947"/>
            <a:ext cx="710513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2A9CD51D-362B-49B2-81E1-590F3C69ADCC}"/>
              </a:ext>
            </a:extLst>
          </p:cNvPr>
          <p:cNvCxnSpPr>
            <a:cxnSpLocks/>
          </p:cNvCxnSpPr>
          <p:nvPr/>
        </p:nvCxnSpPr>
        <p:spPr>
          <a:xfrm>
            <a:off x="2207313" y="5619888"/>
            <a:ext cx="710513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66FA1520-53FB-4191-9065-45BD2565A8F4}"/>
              </a:ext>
            </a:extLst>
          </p:cNvPr>
          <p:cNvSpPr txBox="1"/>
          <p:nvPr/>
        </p:nvSpPr>
        <p:spPr>
          <a:xfrm>
            <a:off x="9258659" y="4528257"/>
            <a:ext cx="3459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Bank IN amount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048F22E0-FAC7-405A-81FC-52264DCF4F3B}"/>
              </a:ext>
            </a:extLst>
          </p:cNvPr>
          <p:cNvSpPr txBox="1"/>
          <p:nvPr/>
        </p:nvSpPr>
        <p:spPr>
          <a:xfrm>
            <a:off x="9266897" y="4980423"/>
            <a:ext cx="3459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Bank IN Date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E071081C-8F31-466B-A560-644D898D58CC}"/>
              </a:ext>
            </a:extLst>
          </p:cNvPr>
          <p:cNvSpPr txBox="1"/>
          <p:nvPr/>
        </p:nvSpPr>
        <p:spPr>
          <a:xfrm>
            <a:off x="9275135" y="5358278"/>
            <a:ext cx="2863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Student Account No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978946" y="4432151"/>
            <a:ext cx="1217609" cy="4625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968188" y="4844352"/>
            <a:ext cx="1217609" cy="4625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968188" y="5268392"/>
            <a:ext cx="1217609" cy="4625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62FCFD0-312A-4D6A-98D0-A107ADDE3F9C}"/>
              </a:ext>
            </a:extLst>
          </p:cNvPr>
          <p:cNvSpPr/>
          <p:nvPr/>
        </p:nvSpPr>
        <p:spPr>
          <a:xfrm>
            <a:off x="2215552" y="4127236"/>
            <a:ext cx="807348" cy="2329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8651089-05AC-43D7-A02D-47B98780E9C1}"/>
              </a:ext>
            </a:extLst>
          </p:cNvPr>
          <p:cNvSpPr/>
          <p:nvPr/>
        </p:nvSpPr>
        <p:spPr>
          <a:xfrm>
            <a:off x="2215551" y="5321200"/>
            <a:ext cx="3083668" cy="2405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16DC736-068C-4027-BB60-4EB7FBBA5ED0}"/>
              </a:ext>
            </a:extLst>
          </p:cNvPr>
          <p:cNvSpPr/>
          <p:nvPr/>
        </p:nvSpPr>
        <p:spPr>
          <a:xfrm>
            <a:off x="2215551" y="5760505"/>
            <a:ext cx="3083668" cy="2405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3979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687D8C-7B41-4901-9B35-047483DE9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09"/>
            <a:ext cx="8911687" cy="1280889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 of Student Affairs </a:t>
            </a:r>
            <a:b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Privacy Protection Rule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直排文字版面配置區 4">
            <a:extLst>
              <a:ext uri="{FF2B5EF4-FFF2-40B4-BE49-F238E27FC236}">
                <a16:creationId xmlns:a16="http://schemas.microsoft.com/office/drawing/2014/main" id="{1EBA1A28-6282-4B73-A187-6DA790175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592924" y="1904999"/>
            <a:ext cx="9195422" cy="4780006"/>
          </a:xfrm>
        </p:spPr>
        <p:txBody>
          <a:bodyPr vert="horz">
            <a:normAutofit lnSpcReduction="10000"/>
          </a:bodyPr>
          <a:lstStyle/>
          <a:p>
            <a:pPr marL="0" indent="0" algn="ctr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KMU OSA in order to protect “Student Part Time ” rights, rule of “Personal Information Protection Act” from government hence is implemented.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hoping of  getting your permission and trust, please be noted the regulations below: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Collected Content: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Collecting Unit: Kaohsiung Medical University Office of Student Affairs 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Purpose: To manage student part time on campus.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Category: Student Identification 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 Time: Till the end of the case or deletion required from applicants.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 Area: Taiwan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used by the Office of Student Affairs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Way to use: School online system and paperwork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Applicant can require to review, make duplicands, supplement, discontinue collection and delete personal information.</a:t>
            </a:r>
          </a:p>
        </p:txBody>
      </p:sp>
    </p:spTree>
    <p:extLst>
      <p:ext uri="{BB962C8B-B14F-4D97-AF65-F5344CB8AC3E}">
        <p14:creationId xmlns:p14="http://schemas.microsoft.com/office/powerpoint/2010/main" val="1737503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BE06687D-5E8C-4D6D-A663-8450CFEE8897}"/>
              </a:ext>
            </a:extLst>
          </p:cNvPr>
          <p:cNvSpPr txBox="1"/>
          <p:nvPr/>
        </p:nvSpPr>
        <p:spPr>
          <a:xfrm>
            <a:off x="4067432" y="3105834"/>
            <a:ext cx="4057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accent2">
                    <a:lumMod val="75000"/>
                  </a:schemeClr>
                </a:solidFill>
              </a:rPr>
              <a:t>Contract Details</a:t>
            </a:r>
            <a:endParaRPr lang="zh-CN" alt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393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A739A843-162E-4E7A-9AB4-60A63689EB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74" t="15298" r="5136"/>
          <a:stretch/>
        </p:blipFill>
        <p:spPr>
          <a:xfrm>
            <a:off x="753763" y="766118"/>
            <a:ext cx="10886302" cy="5806002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FA44077-C9BE-4803-B1FC-DBFC27BAA6AF}"/>
              </a:ext>
            </a:extLst>
          </p:cNvPr>
          <p:cNvSpPr/>
          <p:nvPr/>
        </p:nvSpPr>
        <p:spPr>
          <a:xfrm>
            <a:off x="1050323" y="1655805"/>
            <a:ext cx="8291385" cy="12603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B8A68C8-AB10-4A3B-82AC-196BB870461F}"/>
              </a:ext>
            </a:extLst>
          </p:cNvPr>
          <p:cNvSpPr/>
          <p:nvPr/>
        </p:nvSpPr>
        <p:spPr>
          <a:xfrm>
            <a:off x="1050323" y="3150973"/>
            <a:ext cx="2706132" cy="9267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CE6A403-4C14-4AA2-A8DB-311939B57451}"/>
              </a:ext>
            </a:extLst>
          </p:cNvPr>
          <p:cNvSpPr/>
          <p:nvPr/>
        </p:nvSpPr>
        <p:spPr>
          <a:xfrm>
            <a:off x="1050323" y="4738816"/>
            <a:ext cx="2706132" cy="14889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0E13FBCE-ACBB-4BF2-84BA-5D5A95E0C9F4}"/>
              </a:ext>
            </a:extLst>
          </p:cNvPr>
          <p:cNvCxnSpPr>
            <a:cxnSpLocks/>
          </p:cNvCxnSpPr>
          <p:nvPr/>
        </p:nvCxnSpPr>
        <p:spPr>
          <a:xfrm>
            <a:off x="3756455" y="3626707"/>
            <a:ext cx="176289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AD8F5DA4-EDAD-4069-A573-99C87350EAEC}"/>
              </a:ext>
            </a:extLst>
          </p:cNvPr>
          <p:cNvCxnSpPr>
            <a:cxnSpLocks/>
          </p:cNvCxnSpPr>
          <p:nvPr/>
        </p:nvCxnSpPr>
        <p:spPr>
          <a:xfrm>
            <a:off x="3756455" y="5542005"/>
            <a:ext cx="176289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接點: 肘形 10">
            <a:extLst>
              <a:ext uri="{FF2B5EF4-FFF2-40B4-BE49-F238E27FC236}">
                <a16:creationId xmlns:a16="http://schemas.microsoft.com/office/drawing/2014/main" id="{1E89C17F-F31E-4475-8066-2352EB5C40C1}"/>
              </a:ext>
            </a:extLst>
          </p:cNvPr>
          <p:cNvCxnSpPr/>
          <p:nvPr/>
        </p:nvCxnSpPr>
        <p:spPr>
          <a:xfrm flipV="1">
            <a:off x="3966519" y="1334530"/>
            <a:ext cx="4979773" cy="321275"/>
          </a:xfrm>
          <a:prstGeom prst="bentConnector3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D1F1B14-E8B0-4893-81E0-A6BE795ECC22}"/>
              </a:ext>
            </a:extLst>
          </p:cNvPr>
          <p:cNvSpPr txBox="1"/>
          <p:nvPr/>
        </p:nvSpPr>
        <p:spPr>
          <a:xfrm>
            <a:off x="5519352" y="3321963"/>
            <a:ext cx="3373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Contract No.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DFF837DD-FD99-4961-9976-A2A6ABA139A8}"/>
              </a:ext>
            </a:extLst>
          </p:cNvPr>
          <p:cNvSpPr txBox="1"/>
          <p:nvPr/>
        </p:nvSpPr>
        <p:spPr>
          <a:xfrm>
            <a:off x="5519351" y="5231082"/>
            <a:ext cx="4081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Contract Valid Time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0D60647-68DB-4619-A205-6BB79626C12D}"/>
              </a:ext>
            </a:extLst>
          </p:cNvPr>
          <p:cNvSpPr txBox="1"/>
          <p:nvPr/>
        </p:nvSpPr>
        <p:spPr>
          <a:xfrm>
            <a:off x="8884509" y="1071030"/>
            <a:ext cx="3373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Student Details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25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8CA3C8AB-760C-4D66-A05B-C06C505E5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3" t="15479" r="5136"/>
          <a:stretch/>
        </p:blipFill>
        <p:spPr>
          <a:xfrm>
            <a:off x="243018" y="926757"/>
            <a:ext cx="10898659" cy="579364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E101B39-F9B2-4E48-AA16-A5EAAF8FC273}"/>
              </a:ext>
            </a:extLst>
          </p:cNvPr>
          <p:cNvSpPr/>
          <p:nvPr/>
        </p:nvSpPr>
        <p:spPr>
          <a:xfrm>
            <a:off x="593124" y="1161534"/>
            <a:ext cx="2780272" cy="12603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1AA7CAD-242C-4790-95B2-B928DD9F67EB}"/>
              </a:ext>
            </a:extLst>
          </p:cNvPr>
          <p:cNvSpPr/>
          <p:nvPr/>
        </p:nvSpPr>
        <p:spPr>
          <a:xfrm>
            <a:off x="498389" y="4300151"/>
            <a:ext cx="2780272" cy="13963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D2538A79-8960-4B2E-8977-EF180E71293F}"/>
              </a:ext>
            </a:extLst>
          </p:cNvPr>
          <p:cNvCxnSpPr>
            <a:cxnSpLocks/>
          </p:cNvCxnSpPr>
          <p:nvPr/>
        </p:nvCxnSpPr>
        <p:spPr>
          <a:xfrm>
            <a:off x="3373396" y="1834978"/>
            <a:ext cx="176289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BE29A1D4-D39D-4A5A-B115-2B959D922BBE}"/>
              </a:ext>
            </a:extLst>
          </p:cNvPr>
          <p:cNvCxnSpPr>
            <a:cxnSpLocks/>
          </p:cNvCxnSpPr>
          <p:nvPr/>
        </p:nvCxnSpPr>
        <p:spPr>
          <a:xfrm>
            <a:off x="3278661" y="5014784"/>
            <a:ext cx="176289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647393AA-9498-4EF5-B458-4E2CFEF23CE9}"/>
              </a:ext>
            </a:extLst>
          </p:cNvPr>
          <p:cNvSpPr txBox="1"/>
          <p:nvPr/>
        </p:nvSpPr>
        <p:spPr>
          <a:xfrm>
            <a:off x="5136293" y="1542590"/>
            <a:ext cx="4044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Monthly Salary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5B71168-0060-4994-BC88-DAAF07D2003C}"/>
              </a:ext>
            </a:extLst>
          </p:cNvPr>
          <p:cNvSpPr txBox="1"/>
          <p:nvPr/>
        </p:nvSpPr>
        <p:spPr>
          <a:xfrm>
            <a:off x="5025083" y="4705920"/>
            <a:ext cx="5292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Monthly Working Hours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704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16C53882-69A2-4B68-9E13-AB8E7C6BAB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46" t="45865" r="18857" b="-1"/>
          <a:stretch/>
        </p:blipFill>
        <p:spPr>
          <a:xfrm>
            <a:off x="204573" y="1573577"/>
            <a:ext cx="7644027" cy="3710845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F8A91E4-ACB6-417E-8748-5BF659737D2D}"/>
              </a:ext>
            </a:extLst>
          </p:cNvPr>
          <p:cNvSpPr/>
          <p:nvPr/>
        </p:nvSpPr>
        <p:spPr>
          <a:xfrm>
            <a:off x="3721100" y="1778000"/>
            <a:ext cx="1854200" cy="15621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E609964-FBD1-4001-A6CA-C733C84963EC}"/>
              </a:ext>
            </a:extLst>
          </p:cNvPr>
          <p:cNvSpPr/>
          <p:nvPr/>
        </p:nvSpPr>
        <p:spPr>
          <a:xfrm>
            <a:off x="393700" y="3982452"/>
            <a:ext cx="1854200" cy="6376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F0CF26E8-6ABC-437A-9D11-18CE0988C131}"/>
              </a:ext>
            </a:extLst>
          </p:cNvPr>
          <p:cNvCxnSpPr>
            <a:cxnSpLocks/>
          </p:cNvCxnSpPr>
          <p:nvPr/>
        </p:nvCxnSpPr>
        <p:spPr>
          <a:xfrm>
            <a:off x="5575300" y="2601784"/>
            <a:ext cx="176289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>
            <a:extLst>
              <a:ext uri="{FF2B5EF4-FFF2-40B4-BE49-F238E27FC236}">
                <a16:creationId xmlns:a16="http://schemas.microsoft.com/office/drawing/2014/main" id="{633BDDCB-FED2-428F-BAC7-5C4EA8DA3BD1}"/>
              </a:ext>
            </a:extLst>
          </p:cNvPr>
          <p:cNvSpPr txBox="1"/>
          <p:nvPr/>
        </p:nvSpPr>
        <p:spPr>
          <a:xfrm>
            <a:off x="7353986" y="1109147"/>
            <a:ext cx="44081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Name</a:t>
            </a:r>
            <a:br>
              <a:rPr lang="en-US" altLang="zh-CN" sz="3200" b="1" dirty="0">
                <a:solidFill>
                  <a:srgbClr val="FF0000"/>
                </a:solidFill>
              </a:rPr>
            </a:br>
            <a:r>
              <a:rPr lang="en-US" altLang="zh-CN" sz="3200" b="1" dirty="0">
                <a:solidFill>
                  <a:srgbClr val="FF0000"/>
                </a:solidFill>
              </a:rPr>
              <a:t>Birth Date(</a:t>
            </a:r>
            <a:r>
              <a:rPr lang="en-US" altLang="zh-CN" sz="3200" b="1" dirty="0" err="1">
                <a:solidFill>
                  <a:srgbClr val="FF0000"/>
                </a:solidFill>
              </a:rPr>
              <a:t>yyyy</a:t>
            </a:r>
            <a:r>
              <a:rPr lang="en-US" altLang="zh-CN" sz="3200" b="1" dirty="0">
                <a:solidFill>
                  <a:srgbClr val="FF0000"/>
                </a:solidFill>
              </a:rPr>
              <a:t>/mm/dd)</a:t>
            </a:r>
          </a:p>
          <a:p>
            <a:r>
              <a:rPr lang="en-US" altLang="zh-CN" sz="3200" b="1" dirty="0">
                <a:solidFill>
                  <a:srgbClr val="FF0000"/>
                </a:solidFill>
              </a:rPr>
              <a:t>ARC No</a:t>
            </a:r>
          </a:p>
          <a:p>
            <a:r>
              <a:rPr lang="en-US" altLang="zh-CN" sz="3200" b="1" dirty="0">
                <a:solidFill>
                  <a:srgbClr val="FF0000"/>
                </a:solidFill>
              </a:rPr>
              <a:t>Legal representative </a:t>
            </a:r>
          </a:p>
          <a:p>
            <a:r>
              <a:rPr lang="en-US" altLang="zh-CN" sz="3200" b="1" dirty="0">
                <a:solidFill>
                  <a:srgbClr val="FF0000"/>
                </a:solidFill>
              </a:rPr>
              <a:t>Cell Phone number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E2CE970-9290-4BEF-899E-FAB2F9BC89CF}"/>
              </a:ext>
            </a:extLst>
          </p:cNvPr>
          <p:cNvSpPr txBox="1"/>
          <p:nvPr/>
        </p:nvSpPr>
        <p:spPr>
          <a:xfrm>
            <a:off x="2943744" y="5312672"/>
            <a:ext cx="41546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Student Signature &amp; Stamp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0" name="接點: 肘形 9">
            <a:extLst>
              <a:ext uri="{FF2B5EF4-FFF2-40B4-BE49-F238E27FC236}">
                <a16:creationId xmlns:a16="http://schemas.microsoft.com/office/drawing/2014/main" id="{92897E74-5AE5-4EC8-BBC3-2D540713FAC1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2247900" y="4301289"/>
            <a:ext cx="2251911" cy="983133"/>
          </a:xfrm>
          <a:prstGeom prst="bentConnector3">
            <a:avLst>
              <a:gd name="adj1" fmla="val 99688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004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777043-6243-4C3E-9CAE-3B43316C7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KMU Student Part Time Job Precaution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直排文字版面配置區 4">
            <a:extLst>
              <a:ext uri="{FF2B5EF4-FFF2-40B4-BE49-F238E27FC236}">
                <a16:creationId xmlns:a16="http://schemas.microsoft.com/office/drawing/2014/main" id="{E3BAA0C0-A080-4B67-AD3D-9F7A9F98E3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347784" y="1371600"/>
            <a:ext cx="9156828" cy="4648200"/>
          </a:xfrm>
        </p:spPr>
        <p:txBody>
          <a:bodyPr vert="horz">
            <a:normAutofit fontScale="92500" lnSpcReduction="10000"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Qualification :  KMU students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those who are not reach 20 years old, a Consent Form from parents is needed.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those who are interested in part time, please email your Name, Student ID to Mrs.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 n(chiyao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@kmu.edu.tw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from the Division of Student Assistance. 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Wac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System, complete your resume and application at “D.2.4.01” , and wait for conformation.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Time job student must work within they leisure time , which cannot collide with they class time.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Salary will be counted by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158TWD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hours.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 Insurance will be counted 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altLang="zh-C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244TWD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will be deducted from the salary.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students wish to quit the job, a resign letter will be needed to sign at KMU Personal Office .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question please seek to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Mrs.Lin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(ext. 2823)</a:t>
            </a:r>
          </a:p>
          <a:p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884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74F7C0-C309-4EF4-90FA-BC2AC7D4D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Searching?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直排文字版面配置區 4">
            <a:extLst>
              <a:ext uri="{FF2B5EF4-FFF2-40B4-BE49-F238E27FC236}">
                <a16:creationId xmlns:a16="http://schemas.microsoft.com/office/drawing/2014/main" id="{CDFD1B2C-9BE3-400C-AB23-3E4B6721C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pPr>
              <a:buFont typeface="+mj-lt"/>
              <a:buAutoNum type="arabicPeriod"/>
            </a:pP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Time Job Opportunity </a:t>
            </a:r>
          </a:p>
          <a:p>
            <a:pPr>
              <a:buFont typeface="+mj-lt"/>
              <a:buAutoNum type="arabicPeriod"/>
            </a:pP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Salary </a:t>
            </a:r>
          </a:p>
          <a:p>
            <a:pPr>
              <a:buFont typeface="+mj-lt"/>
              <a:buAutoNum type="arabicPeriod"/>
            </a:pP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 In and Sign Out</a:t>
            </a:r>
          </a:p>
          <a:p>
            <a:pPr>
              <a:buFont typeface="+mj-lt"/>
              <a:buAutoNum type="arabicPeriod"/>
            </a:pP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Contract Details</a:t>
            </a:r>
          </a:p>
          <a:p>
            <a:pPr>
              <a:buFont typeface="+mj-lt"/>
              <a:buAutoNum type="arabicPeriod"/>
            </a:pPr>
            <a:endParaRPr lang="en-US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063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0D9181A-58F2-4B40-A0AF-0761F3C648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00" t="8595" r="26961" b="7261"/>
          <a:stretch/>
        </p:blipFill>
        <p:spPr>
          <a:xfrm>
            <a:off x="2315657" y="940539"/>
            <a:ext cx="5613009" cy="576775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84F299F2-19A2-46EB-B750-9A65EA2A5C30}"/>
              </a:ext>
            </a:extLst>
          </p:cNvPr>
          <p:cNvSpPr/>
          <p:nvPr/>
        </p:nvSpPr>
        <p:spPr>
          <a:xfrm>
            <a:off x="2718486" y="2774091"/>
            <a:ext cx="1198605" cy="6178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DF57101D-EE4E-4ADD-BCBC-CE3676447C46}"/>
              </a:ext>
            </a:extLst>
          </p:cNvPr>
          <p:cNvCxnSpPr>
            <a:stCxn id="10" idx="3"/>
          </p:cNvCxnSpPr>
          <p:nvPr/>
        </p:nvCxnSpPr>
        <p:spPr>
          <a:xfrm>
            <a:off x="3917091" y="3083010"/>
            <a:ext cx="459671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06FB39F-0604-43FC-969C-B8EEE3CF0800}"/>
              </a:ext>
            </a:extLst>
          </p:cNvPr>
          <p:cNvSpPr txBox="1"/>
          <p:nvPr/>
        </p:nvSpPr>
        <p:spPr>
          <a:xfrm>
            <a:off x="7735331" y="2807154"/>
            <a:ext cx="3015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 In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98F1FF5-E7BA-475E-9151-927E1279E969}"/>
              </a:ext>
            </a:extLst>
          </p:cNvPr>
          <p:cNvSpPr txBox="1"/>
          <p:nvPr/>
        </p:nvSpPr>
        <p:spPr>
          <a:xfrm>
            <a:off x="10078995" y="17209"/>
            <a:ext cx="2113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1</a:t>
            </a:r>
            <a:endParaRPr lang="zh-CN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272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16E57EA-D23F-40EF-A30D-B8C3D6771A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23" t="7728" r="30675" b="-1"/>
          <a:stretch/>
        </p:blipFill>
        <p:spPr>
          <a:xfrm>
            <a:off x="1860503" y="847275"/>
            <a:ext cx="3742476" cy="516345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644FC52-C978-4BEF-9088-6B0F784E7639}"/>
              </a:ext>
            </a:extLst>
          </p:cNvPr>
          <p:cNvSpPr/>
          <p:nvPr/>
        </p:nvSpPr>
        <p:spPr>
          <a:xfrm>
            <a:off x="2520778" y="3732578"/>
            <a:ext cx="2421925" cy="12480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96D84629-C39F-4A75-AF55-96E8DB3A09FB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4942703" y="4356595"/>
            <a:ext cx="215007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5CA5850-F398-4AF1-B96B-1A5817F97B34}"/>
              </a:ext>
            </a:extLst>
          </p:cNvPr>
          <p:cNvSpPr txBox="1"/>
          <p:nvPr/>
        </p:nvSpPr>
        <p:spPr>
          <a:xfrm>
            <a:off x="7092778" y="3780282"/>
            <a:ext cx="38923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In Student ID</a:t>
            </a:r>
          </a:p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Password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A08B20C9-2EE8-4011-8C37-31488CC45666}"/>
              </a:ext>
            </a:extLst>
          </p:cNvPr>
          <p:cNvSpPr txBox="1"/>
          <p:nvPr/>
        </p:nvSpPr>
        <p:spPr>
          <a:xfrm>
            <a:off x="10013090" y="0"/>
            <a:ext cx="2178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2</a:t>
            </a:r>
            <a:endParaRPr lang="zh-CN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304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07155A5D-2925-4007-ACC5-1942F78DF8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41" t="33325" r="49223" b="17281"/>
          <a:stretch/>
        </p:blipFill>
        <p:spPr>
          <a:xfrm>
            <a:off x="750063" y="1223319"/>
            <a:ext cx="4356976" cy="4794422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3EB8B58-75AD-488D-9F6D-55DF7E55604D}"/>
              </a:ext>
            </a:extLst>
          </p:cNvPr>
          <p:cNvSpPr/>
          <p:nvPr/>
        </p:nvSpPr>
        <p:spPr>
          <a:xfrm>
            <a:off x="852616" y="3620530"/>
            <a:ext cx="4151870" cy="3830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id="{556625BA-1B58-42AD-9FC6-42F154D5A3CB}"/>
              </a:ext>
            </a:extLst>
          </p:cNvPr>
          <p:cNvCxnSpPr>
            <a:cxnSpLocks/>
          </p:cNvCxnSpPr>
          <p:nvPr/>
        </p:nvCxnSpPr>
        <p:spPr>
          <a:xfrm>
            <a:off x="5004486" y="3824417"/>
            <a:ext cx="156930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4">
            <a:extLst>
              <a:ext uri="{FF2B5EF4-FFF2-40B4-BE49-F238E27FC236}">
                <a16:creationId xmlns:a16="http://schemas.microsoft.com/office/drawing/2014/main" id="{D7242920-82A8-4107-8ED2-740A98AE7735}"/>
              </a:ext>
            </a:extLst>
          </p:cNvPr>
          <p:cNvSpPr txBox="1"/>
          <p:nvPr/>
        </p:nvSpPr>
        <p:spPr>
          <a:xfrm>
            <a:off x="6487296" y="3429000"/>
            <a:ext cx="5436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Submit resume and Part Time Job apply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008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7B37796B-DC2F-4096-B694-B7B2FAFBC8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79" r="43547"/>
          <a:stretch/>
        </p:blipFill>
        <p:spPr>
          <a:xfrm>
            <a:off x="321276" y="741406"/>
            <a:ext cx="6882714" cy="579364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DA84283-B40D-4632-9DB0-ADBBD9D00EC3}"/>
              </a:ext>
            </a:extLst>
          </p:cNvPr>
          <p:cNvSpPr/>
          <p:nvPr/>
        </p:nvSpPr>
        <p:spPr>
          <a:xfrm>
            <a:off x="1186249" y="2780270"/>
            <a:ext cx="2458994" cy="432487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A43C88C-DD15-4DE5-8440-9CEC67B36490}"/>
              </a:ext>
            </a:extLst>
          </p:cNvPr>
          <p:cNvSpPr/>
          <p:nvPr/>
        </p:nvSpPr>
        <p:spPr>
          <a:xfrm>
            <a:off x="4658498" y="2835875"/>
            <a:ext cx="1721708" cy="32127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C036ECD-2014-41D3-A91C-3E359C7FD0BB}"/>
              </a:ext>
            </a:extLst>
          </p:cNvPr>
          <p:cNvSpPr/>
          <p:nvPr/>
        </p:nvSpPr>
        <p:spPr>
          <a:xfrm>
            <a:off x="4658499" y="3306462"/>
            <a:ext cx="2298356" cy="32127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5765836-6449-4524-BB72-9403C9E644BD}"/>
              </a:ext>
            </a:extLst>
          </p:cNvPr>
          <p:cNvSpPr/>
          <p:nvPr/>
        </p:nvSpPr>
        <p:spPr>
          <a:xfrm>
            <a:off x="481914" y="2693773"/>
            <a:ext cx="704335" cy="6126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12642D4-799A-45A4-AC06-50EF063F10FD}"/>
              </a:ext>
            </a:extLst>
          </p:cNvPr>
          <p:cNvSpPr/>
          <p:nvPr/>
        </p:nvSpPr>
        <p:spPr>
          <a:xfrm>
            <a:off x="4193061" y="2693773"/>
            <a:ext cx="465438" cy="6126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976B38E-7782-4BCA-BC5B-4B2EF5350A1C}"/>
              </a:ext>
            </a:extLst>
          </p:cNvPr>
          <p:cNvSpPr/>
          <p:nvPr/>
        </p:nvSpPr>
        <p:spPr>
          <a:xfrm>
            <a:off x="4178645" y="3331884"/>
            <a:ext cx="465438" cy="3212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AD55825-C21F-4EE2-BEA7-2D8090A455A1}"/>
              </a:ext>
            </a:extLst>
          </p:cNvPr>
          <p:cNvSpPr/>
          <p:nvPr/>
        </p:nvSpPr>
        <p:spPr>
          <a:xfrm>
            <a:off x="481914" y="3331884"/>
            <a:ext cx="704334" cy="3212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FB27A189-7E56-472D-8846-820ACF293DDE}"/>
              </a:ext>
            </a:extLst>
          </p:cNvPr>
          <p:cNvCxnSpPr>
            <a:cxnSpLocks/>
          </p:cNvCxnSpPr>
          <p:nvPr/>
        </p:nvCxnSpPr>
        <p:spPr>
          <a:xfrm flipV="1">
            <a:off x="1186248" y="1149178"/>
            <a:ext cx="5399903" cy="19647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F76BA71F-85D5-475E-AFC3-6FAF72667173}"/>
              </a:ext>
            </a:extLst>
          </p:cNvPr>
          <p:cNvCxnSpPr>
            <a:cxnSpLocks/>
          </p:cNvCxnSpPr>
          <p:nvPr/>
        </p:nvCxnSpPr>
        <p:spPr>
          <a:xfrm>
            <a:off x="1219201" y="3572485"/>
            <a:ext cx="7529383" cy="15308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D3FADE14-6EE3-4E59-A327-1E26B4C4F83A}"/>
              </a:ext>
            </a:extLst>
          </p:cNvPr>
          <p:cNvCxnSpPr>
            <a:cxnSpLocks/>
          </p:cNvCxnSpPr>
          <p:nvPr/>
        </p:nvCxnSpPr>
        <p:spPr>
          <a:xfrm>
            <a:off x="4658497" y="2996512"/>
            <a:ext cx="4022126" cy="254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FF2617EC-7009-4A71-B91A-D9F20ECB6528}"/>
              </a:ext>
            </a:extLst>
          </p:cNvPr>
          <p:cNvCxnSpPr>
            <a:cxnSpLocks/>
          </p:cNvCxnSpPr>
          <p:nvPr/>
        </p:nvCxnSpPr>
        <p:spPr>
          <a:xfrm>
            <a:off x="4678063" y="3504863"/>
            <a:ext cx="4022126" cy="254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FA16ABE4-AE38-486A-84BD-A7D746158037}"/>
              </a:ext>
            </a:extLst>
          </p:cNvPr>
          <p:cNvSpPr txBox="1"/>
          <p:nvPr/>
        </p:nvSpPr>
        <p:spPr>
          <a:xfrm>
            <a:off x="8680623" y="4799301"/>
            <a:ext cx="34578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Identity: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外籍生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F9E5690A-803B-40C3-8AB9-2A0F9E10DD4B}"/>
              </a:ext>
            </a:extLst>
          </p:cNvPr>
          <p:cNvSpPr txBox="1"/>
          <p:nvPr/>
        </p:nvSpPr>
        <p:spPr>
          <a:xfrm>
            <a:off x="8608540" y="2690796"/>
            <a:ext cx="3583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 Phone number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8A8960EB-7C55-4EE6-9B89-827A1430BFBE}"/>
              </a:ext>
            </a:extLst>
          </p:cNvPr>
          <p:cNvSpPr txBox="1"/>
          <p:nvPr/>
        </p:nvSpPr>
        <p:spPr>
          <a:xfrm>
            <a:off x="8719753" y="3223784"/>
            <a:ext cx="3583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 Address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C5AA7C60-EACF-4D75-BA3C-D9CE54EC7B2B}"/>
              </a:ext>
            </a:extLst>
          </p:cNvPr>
          <p:cNvSpPr txBox="1"/>
          <p:nvPr/>
        </p:nvSpPr>
        <p:spPr>
          <a:xfrm>
            <a:off x="6738550" y="1009190"/>
            <a:ext cx="53999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Resume : briefly introduce yourself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33D5667-AC38-4650-BAE8-9EA05D8C7678}"/>
              </a:ext>
            </a:extLst>
          </p:cNvPr>
          <p:cNvSpPr/>
          <p:nvPr/>
        </p:nvSpPr>
        <p:spPr>
          <a:xfrm>
            <a:off x="331574" y="1557829"/>
            <a:ext cx="702274" cy="3212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269A6087-4FB7-4D10-AA15-0E83C96A439A}"/>
              </a:ext>
            </a:extLst>
          </p:cNvPr>
          <p:cNvCxnSpPr>
            <a:cxnSpLocks/>
          </p:cNvCxnSpPr>
          <p:nvPr/>
        </p:nvCxnSpPr>
        <p:spPr>
          <a:xfrm flipV="1">
            <a:off x="1103869" y="460671"/>
            <a:ext cx="2541374" cy="12569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6967FB03-DF28-46A3-8E97-EBBAC45FA4E5}"/>
              </a:ext>
            </a:extLst>
          </p:cNvPr>
          <p:cNvSpPr txBox="1"/>
          <p:nvPr/>
        </p:nvSpPr>
        <p:spPr>
          <a:xfrm>
            <a:off x="3632887" y="259305"/>
            <a:ext cx="3583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P.T job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79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584E9AA-6D2E-4502-A5DC-4E4D820D07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41" t="33325" r="49223" b="17281"/>
          <a:stretch/>
        </p:blipFill>
        <p:spPr>
          <a:xfrm>
            <a:off x="750063" y="1223319"/>
            <a:ext cx="4356976" cy="4794422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D0D00FE-DE89-4C76-9276-7FF8BC19F616}"/>
              </a:ext>
            </a:extLst>
          </p:cNvPr>
          <p:cNvSpPr/>
          <p:nvPr/>
        </p:nvSpPr>
        <p:spPr>
          <a:xfrm>
            <a:off x="750063" y="3323968"/>
            <a:ext cx="4151870" cy="3830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78F77598-4ACA-49C4-BDDC-4EB121C76322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4901933" y="3515498"/>
            <a:ext cx="156930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>
            <a:extLst>
              <a:ext uri="{FF2B5EF4-FFF2-40B4-BE49-F238E27FC236}">
                <a16:creationId xmlns:a16="http://schemas.microsoft.com/office/drawing/2014/main" id="{EAEEFB28-48B7-4AED-A5FF-AB42319F1D5E}"/>
              </a:ext>
            </a:extLst>
          </p:cNvPr>
          <p:cNvSpPr txBox="1"/>
          <p:nvPr/>
        </p:nvSpPr>
        <p:spPr>
          <a:xfrm>
            <a:off x="10041924" y="0"/>
            <a:ext cx="2150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3</a:t>
            </a:r>
            <a:endParaRPr lang="zh-CN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669A0D1-E1CF-431F-9132-7BDE77848241}"/>
              </a:ext>
            </a:extLst>
          </p:cNvPr>
          <p:cNvSpPr txBox="1"/>
          <p:nvPr/>
        </p:nvSpPr>
        <p:spPr>
          <a:xfrm>
            <a:off x="6672648" y="2976889"/>
            <a:ext cx="4356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Time Job Searching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403238"/>
      </p:ext>
    </p:extLst>
  </p:cSld>
  <p:clrMapOvr>
    <a:masterClrMapping/>
  </p:clrMapOvr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絲縷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581</TotalTime>
  <Words>570</Words>
  <Application>Microsoft Office PowerPoint</Application>
  <PresentationFormat>寬螢幕</PresentationFormat>
  <Paragraphs>131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0" baseType="lpstr">
      <vt:lpstr>幼圆</vt:lpstr>
      <vt:lpstr>微軟正黑體</vt:lpstr>
      <vt:lpstr>Arial</vt:lpstr>
      <vt:lpstr>Century Gothic</vt:lpstr>
      <vt:lpstr>Times New Roman</vt:lpstr>
      <vt:lpstr>Wingdings 3</vt:lpstr>
      <vt:lpstr>絲縷</vt:lpstr>
      <vt:lpstr>Student Part Time System Control Manual</vt:lpstr>
      <vt:lpstr>Office of Student Affairs  Privacy Protection Rule</vt:lpstr>
      <vt:lpstr>KMU Student Part Time Job Precaution </vt:lpstr>
      <vt:lpstr>Searching?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Unit Code </vt:lpstr>
      <vt:lpstr>Unit Code </vt:lpstr>
      <vt:lpstr>Sign IN and Sign out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Part Time System Control Manual</dc:title>
  <dc:creator>cheong bin ng</dc:creator>
  <cp:lastModifiedBy>user</cp:lastModifiedBy>
  <cp:revision>39</cp:revision>
  <dcterms:created xsi:type="dcterms:W3CDTF">2018-06-08T01:03:55Z</dcterms:created>
  <dcterms:modified xsi:type="dcterms:W3CDTF">2020-06-18T08:07:53Z</dcterms:modified>
</cp:coreProperties>
</file>