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  <p:sldMasterId id="2147489512" r:id="rId2"/>
    <p:sldMasterId id="2147489524" r:id="rId3"/>
    <p:sldMasterId id="2147489536" r:id="rId4"/>
  </p:sldMasterIdLst>
  <p:notesMasterIdLst>
    <p:notesMasterId r:id="rId25"/>
  </p:notesMasterIdLst>
  <p:handoutMasterIdLst>
    <p:handoutMasterId r:id="rId26"/>
  </p:handoutMasterIdLst>
  <p:sldIdLst>
    <p:sldId id="661" r:id="rId5"/>
    <p:sldId id="722" r:id="rId6"/>
    <p:sldId id="716" r:id="rId7"/>
    <p:sldId id="724" r:id="rId8"/>
    <p:sldId id="740" r:id="rId9"/>
    <p:sldId id="717" r:id="rId10"/>
    <p:sldId id="747" r:id="rId11"/>
    <p:sldId id="725" r:id="rId12"/>
    <p:sldId id="726" r:id="rId13"/>
    <p:sldId id="727" r:id="rId14"/>
    <p:sldId id="742" r:id="rId15"/>
    <p:sldId id="730" r:id="rId16"/>
    <p:sldId id="729" r:id="rId17"/>
    <p:sldId id="749" r:id="rId18"/>
    <p:sldId id="750" r:id="rId19"/>
    <p:sldId id="734" r:id="rId20"/>
    <p:sldId id="738" r:id="rId21"/>
    <p:sldId id="744" r:id="rId22"/>
    <p:sldId id="745" r:id="rId23"/>
    <p:sldId id="739" r:id="rId24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33"/>
    <a:srgbClr val="0000CC"/>
    <a:srgbClr val="800000"/>
    <a:srgbClr val="376092"/>
    <a:srgbClr val="000000"/>
    <a:srgbClr val="75009E"/>
    <a:srgbClr val="FE82E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51" autoAdjust="0"/>
  </p:normalViewPr>
  <p:slideViewPr>
    <p:cSldViewPr>
      <p:cViewPr varScale="1">
        <p:scale>
          <a:sx n="78" d="100"/>
          <a:sy n="78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notesViewPr>
    <p:cSldViewPr>
      <p:cViewPr varScale="1">
        <p:scale>
          <a:sx n="64" d="100"/>
          <a:sy n="64" d="100"/>
        </p:scale>
        <p:origin x="3390" y="66"/>
      </p:cViewPr>
      <p:guideLst>
        <p:guide orient="horz" pos="3131"/>
        <p:guide pos="214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ac.kmu.edu.tw/tea/teasrv/team4019.ph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ac.kmu.edu.tw/tea/teasrv/team4019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193F0-3518-4682-9596-2E1C3D6126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24E7860-C2B8-44D7-84F7-704C2C28E9BC}">
      <dgm:prSet custT="1"/>
      <dgm:spPr/>
      <dgm:t>
        <a:bodyPr/>
        <a:lstStyle/>
        <a:p>
          <a:pPr rtl="0"/>
          <a:r>
            <a:rPr kumimoji="1" lang="zh-TW" altLang="en-US" sz="2400" b="1" dirty="0" smtClean="0"/>
            <a:t>預約</a:t>
          </a:r>
          <a:endParaRPr lang="zh-TW" altLang="en-US" sz="2400" dirty="0"/>
        </a:p>
      </dgm:t>
    </dgm:pt>
    <dgm:pt modelId="{0A1D5C1E-4CDD-470B-ADE5-12E55066DD4C}" type="parTrans" cxnId="{354BFD47-E2E2-46D4-9AB4-01482104FEC6}">
      <dgm:prSet/>
      <dgm:spPr/>
      <dgm:t>
        <a:bodyPr/>
        <a:lstStyle/>
        <a:p>
          <a:endParaRPr lang="zh-TW" altLang="en-US"/>
        </a:p>
      </dgm:t>
    </dgm:pt>
    <dgm:pt modelId="{EDD62CD0-841A-4D2C-9413-273BDA7E0F0A}" type="sibTrans" cxnId="{354BFD47-E2E2-46D4-9AB4-01482104FEC6}">
      <dgm:prSet/>
      <dgm:spPr/>
      <dgm:t>
        <a:bodyPr/>
        <a:lstStyle/>
        <a:p>
          <a:endParaRPr lang="zh-TW" altLang="en-US"/>
        </a:p>
      </dgm:t>
    </dgm:pt>
    <dgm:pt modelId="{6ADF1D7B-A7AC-4CC3-A01E-181BD5DC597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altLang="en-US" sz="2000" b="1" dirty="0" smtClean="0"/>
            <a:t>學生可至校內資訊系統填單，或自行至心輔組預約</a:t>
          </a:r>
          <a:endParaRPr lang="zh-TW" altLang="en-US" sz="2000" dirty="0"/>
        </a:p>
      </dgm:t>
    </dgm:pt>
    <dgm:pt modelId="{B5939711-BCE0-4E68-93C2-55939C0CF8D9}" type="parTrans" cxnId="{8A8D3AD1-8906-496A-86B7-6B80FE3B35B2}">
      <dgm:prSet/>
      <dgm:spPr/>
      <dgm:t>
        <a:bodyPr/>
        <a:lstStyle/>
        <a:p>
          <a:endParaRPr lang="zh-TW" altLang="en-US"/>
        </a:p>
      </dgm:t>
    </dgm:pt>
    <dgm:pt modelId="{AE57AD96-186A-4C4A-B0A9-680D7812ACF4}" type="sibTrans" cxnId="{8A8D3AD1-8906-496A-86B7-6B80FE3B35B2}">
      <dgm:prSet/>
      <dgm:spPr/>
      <dgm:t>
        <a:bodyPr/>
        <a:lstStyle/>
        <a:p>
          <a:endParaRPr lang="zh-TW" altLang="en-US"/>
        </a:p>
      </dgm:t>
    </dgm:pt>
    <dgm:pt modelId="{36E2C37B-61DA-4A40-AFC8-A737A7DF3201}">
      <dgm:prSet custT="1"/>
      <dgm:spPr/>
      <dgm:t>
        <a:bodyPr/>
        <a:lstStyle/>
        <a:p>
          <a:pPr rtl="0"/>
          <a:r>
            <a:rPr kumimoji="1" lang="zh-TW" altLang="en-US" sz="2400" b="1" smtClean="0"/>
            <a:t>初談評估</a:t>
          </a:r>
          <a:endParaRPr lang="zh-TW" altLang="en-US" sz="2400"/>
        </a:p>
      </dgm:t>
    </dgm:pt>
    <dgm:pt modelId="{CD226385-98D1-4189-A31D-DFA026338D18}" type="parTrans" cxnId="{FC9ED5FA-1220-4527-A980-F88DD7B7BE7D}">
      <dgm:prSet/>
      <dgm:spPr/>
      <dgm:t>
        <a:bodyPr/>
        <a:lstStyle/>
        <a:p>
          <a:endParaRPr lang="zh-TW" altLang="en-US"/>
        </a:p>
      </dgm:t>
    </dgm:pt>
    <dgm:pt modelId="{EEFBD360-6220-407B-B05C-2B439184D3EF}" type="sibTrans" cxnId="{FC9ED5FA-1220-4527-A980-F88DD7B7BE7D}">
      <dgm:prSet/>
      <dgm:spPr/>
      <dgm:t>
        <a:bodyPr/>
        <a:lstStyle/>
        <a:p>
          <a:endParaRPr lang="zh-TW" altLang="en-US"/>
        </a:p>
      </dgm:t>
    </dgm:pt>
    <dgm:pt modelId="{3F6BD470-DF88-4DB9-9423-7D5D0BE24CD0}">
      <dgm:prSet custT="1"/>
      <dgm:spPr/>
      <dgm:t>
        <a:bodyPr/>
        <a:lstStyle/>
        <a:p>
          <a:pPr rtl="0"/>
          <a:r>
            <a:rPr kumimoji="1" lang="zh-TW" altLang="en-US" sz="2000" b="1" dirty="0" smtClean="0"/>
            <a:t>院</a:t>
          </a:r>
          <a:r>
            <a:rPr kumimoji="1" lang="zh-TW" altLang="en-US" sz="2000" b="1" dirty="0" smtClean="0"/>
            <a:t>心理</a:t>
          </a:r>
          <a:r>
            <a:rPr kumimoji="1" lang="zh-TW" altLang="en-US" sz="2000" b="1" dirty="0" smtClean="0"/>
            <a:t>師評估</a:t>
          </a:r>
          <a:r>
            <a:rPr kumimoji="1" lang="zh-TW" altLang="en-US" sz="2000" b="1" dirty="0" smtClean="0"/>
            <a:t>諮商需求</a:t>
          </a:r>
          <a:endParaRPr lang="zh-TW" altLang="en-US" sz="2000" dirty="0"/>
        </a:p>
      </dgm:t>
    </dgm:pt>
    <dgm:pt modelId="{CD90C4D9-05DA-494B-9535-DBCEF591307B}" type="parTrans" cxnId="{2F7BE1FC-2FC2-45E2-9323-780978BBC74D}">
      <dgm:prSet/>
      <dgm:spPr/>
      <dgm:t>
        <a:bodyPr/>
        <a:lstStyle/>
        <a:p>
          <a:endParaRPr lang="zh-TW" altLang="en-US"/>
        </a:p>
      </dgm:t>
    </dgm:pt>
    <dgm:pt modelId="{964121F0-63C0-4749-BE84-448485450218}" type="sibTrans" cxnId="{2F7BE1FC-2FC2-45E2-9323-780978BBC74D}">
      <dgm:prSet/>
      <dgm:spPr/>
      <dgm:t>
        <a:bodyPr/>
        <a:lstStyle/>
        <a:p>
          <a:endParaRPr lang="zh-TW" altLang="en-US"/>
        </a:p>
      </dgm:t>
    </dgm:pt>
    <dgm:pt modelId="{DEDE0BA9-75C4-441B-952A-F6D25791DC56}">
      <dgm:prSet custT="1"/>
      <dgm:spPr/>
      <dgm:t>
        <a:bodyPr/>
        <a:lstStyle/>
        <a:p>
          <a:pPr rtl="0"/>
          <a:r>
            <a:rPr kumimoji="1" lang="zh-TW" altLang="en-US" sz="2400" b="1" smtClean="0"/>
            <a:t>諮商會談</a:t>
          </a:r>
          <a:endParaRPr lang="zh-TW" altLang="en-US" sz="2400"/>
        </a:p>
      </dgm:t>
    </dgm:pt>
    <dgm:pt modelId="{E4E84F11-8BC9-427D-BB66-B7B649BACBF9}" type="parTrans" cxnId="{16E0BABB-8EAE-48E3-8E59-E955029FCCD9}">
      <dgm:prSet/>
      <dgm:spPr/>
      <dgm:t>
        <a:bodyPr/>
        <a:lstStyle/>
        <a:p>
          <a:endParaRPr lang="zh-TW" altLang="en-US"/>
        </a:p>
      </dgm:t>
    </dgm:pt>
    <dgm:pt modelId="{4FECF4D5-D1AB-456E-9CA4-D52A6CBD86CE}" type="sibTrans" cxnId="{16E0BABB-8EAE-48E3-8E59-E955029FCCD9}">
      <dgm:prSet/>
      <dgm:spPr/>
      <dgm:t>
        <a:bodyPr/>
        <a:lstStyle/>
        <a:p>
          <a:endParaRPr lang="zh-TW" altLang="en-US"/>
        </a:p>
      </dgm:t>
    </dgm:pt>
    <dgm:pt modelId="{37FD44BC-983F-4A39-98C8-8D884744B7FB}">
      <dgm:prSet custT="1"/>
      <dgm:spPr/>
      <dgm:t>
        <a:bodyPr/>
        <a:lstStyle/>
        <a:p>
          <a:pPr rtl="0"/>
          <a:r>
            <a:rPr kumimoji="1" lang="zh-TW" sz="2000" b="1" dirty="0" smtClean="0"/>
            <a:t>每週一次固定晤談，每次</a:t>
          </a:r>
          <a:r>
            <a:rPr kumimoji="1" lang="en-US" sz="2000" b="1" dirty="0" smtClean="0"/>
            <a:t>50</a:t>
          </a:r>
          <a:r>
            <a:rPr kumimoji="1" lang="zh-TW" sz="2000" b="1" dirty="0" smtClean="0"/>
            <a:t>分鐘，視個人困擾情況決定會談頻率</a:t>
          </a:r>
          <a:endParaRPr lang="zh-TW" sz="2000" dirty="0"/>
        </a:p>
      </dgm:t>
    </dgm:pt>
    <dgm:pt modelId="{66E5BF61-8299-42A0-BD3B-7CAADC984CE6}" type="parTrans" cxnId="{944DF8F1-880C-4ADA-B4A9-E6E9C8EBA09E}">
      <dgm:prSet/>
      <dgm:spPr/>
      <dgm:t>
        <a:bodyPr/>
        <a:lstStyle/>
        <a:p>
          <a:endParaRPr lang="zh-TW" altLang="en-US"/>
        </a:p>
      </dgm:t>
    </dgm:pt>
    <dgm:pt modelId="{4D13077F-C7D5-4661-B11B-C5241594335A}" type="sibTrans" cxnId="{944DF8F1-880C-4ADA-B4A9-E6E9C8EBA09E}">
      <dgm:prSet/>
      <dgm:spPr/>
      <dgm:t>
        <a:bodyPr/>
        <a:lstStyle/>
        <a:p>
          <a:endParaRPr lang="zh-TW" altLang="en-US"/>
        </a:p>
      </dgm:t>
    </dgm:pt>
    <dgm:pt modelId="{0EA49893-E396-4154-8FEB-5D6DE4684DFC}">
      <dgm:prSet custT="1"/>
      <dgm:spPr/>
      <dgm:t>
        <a:bodyPr/>
        <a:lstStyle/>
        <a:p>
          <a:pPr rtl="0"/>
          <a:r>
            <a:rPr kumimoji="1" lang="zh-TW" sz="2000" b="1" dirty="0" smtClean="0"/>
            <a:t>日間時段  </a:t>
          </a:r>
          <a:r>
            <a:rPr kumimoji="1" lang="en-US" sz="2000" b="1" dirty="0" smtClean="0"/>
            <a:t>9:00-12:00</a:t>
          </a:r>
          <a:r>
            <a:rPr kumimoji="1" lang="zh-TW" sz="2000" b="1" dirty="0" smtClean="0"/>
            <a:t>   </a:t>
          </a:r>
          <a:r>
            <a:rPr kumimoji="1" lang="en-US" sz="2000" b="1" dirty="0" smtClean="0"/>
            <a:t>14:00-17:00    </a:t>
          </a:r>
          <a:endParaRPr lang="zh-TW" sz="2000" dirty="0"/>
        </a:p>
      </dgm:t>
    </dgm:pt>
    <dgm:pt modelId="{4B165B81-4928-41F7-8066-1488E1306A47}" type="parTrans" cxnId="{83D1457D-CABB-4E26-A761-9C70100A8A81}">
      <dgm:prSet/>
      <dgm:spPr/>
      <dgm:t>
        <a:bodyPr/>
        <a:lstStyle/>
        <a:p>
          <a:endParaRPr lang="zh-TW" altLang="en-US"/>
        </a:p>
      </dgm:t>
    </dgm:pt>
    <dgm:pt modelId="{AA83122B-9623-481E-83F2-16E9DE9F37C7}" type="sibTrans" cxnId="{83D1457D-CABB-4E26-A761-9C70100A8A81}">
      <dgm:prSet/>
      <dgm:spPr/>
      <dgm:t>
        <a:bodyPr/>
        <a:lstStyle/>
        <a:p>
          <a:endParaRPr lang="zh-TW" altLang="en-US"/>
        </a:p>
      </dgm:t>
    </dgm:pt>
    <dgm:pt modelId="{C5C31644-75FC-4753-8F24-B3670A778672}">
      <dgm:prSet custT="1"/>
      <dgm:spPr/>
      <dgm:t>
        <a:bodyPr/>
        <a:lstStyle/>
        <a:p>
          <a:pPr rtl="0"/>
          <a:r>
            <a:rPr kumimoji="1" lang="zh-TW" sz="2000" b="1" dirty="0" smtClean="0"/>
            <a:t>夜間時段 </a:t>
          </a:r>
          <a:r>
            <a:rPr kumimoji="1" lang="en-US" sz="2000" b="1" dirty="0" smtClean="0"/>
            <a:t>18:00-21:00</a:t>
          </a:r>
          <a:r>
            <a:rPr kumimoji="1" lang="zh-TW" sz="2000" b="1" dirty="0" smtClean="0"/>
            <a:t> </a:t>
          </a:r>
          <a:r>
            <a:rPr kumimoji="1" lang="en-US" sz="2000" b="1" dirty="0" smtClean="0"/>
            <a:t>(</a:t>
          </a:r>
          <a:r>
            <a:rPr kumimoji="1" lang="zh-TW" sz="2000" b="1" dirty="0" smtClean="0">
              <a:solidFill>
                <a:srgbClr val="FF0000"/>
              </a:solidFill>
            </a:rPr>
            <a:t>實習生優先</a:t>
          </a:r>
          <a:r>
            <a:rPr kumimoji="1" lang="en-US" sz="2000" b="1" dirty="0" smtClean="0"/>
            <a:t>)</a:t>
          </a:r>
          <a:endParaRPr lang="zh-TW" sz="2000" dirty="0"/>
        </a:p>
      </dgm:t>
    </dgm:pt>
    <dgm:pt modelId="{98E5F744-8349-4AAC-B5A6-F3C2F534E26B}" type="parTrans" cxnId="{509CE501-2695-4E5F-A3CD-23D57DCD8526}">
      <dgm:prSet/>
      <dgm:spPr/>
      <dgm:t>
        <a:bodyPr/>
        <a:lstStyle/>
        <a:p>
          <a:endParaRPr lang="zh-TW" altLang="en-US"/>
        </a:p>
      </dgm:t>
    </dgm:pt>
    <dgm:pt modelId="{E7D66894-CC21-4395-A012-386AF2300A84}" type="sibTrans" cxnId="{509CE501-2695-4E5F-A3CD-23D57DCD8526}">
      <dgm:prSet/>
      <dgm:spPr/>
      <dgm:t>
        <a:bodyPr/>
        <a:lstStyle/>
        <a:p>
          <a:endParaRPr lang="zh-TW" altLang="en-US"/>
        </a:p>
      </dgm:t>
    </dgm:pt>
    <dgm:pt modelId="{D27A054C-CEA5-45C7-9EF9-91715AFE600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sz="2000" b="1" dirty="0" smtClean="0"/>
            <a:t>導師</a:t>
          </a:r>
          <a:r>
            <a:rPr kumimoji="1" lang="zh-TW" altLang="en-US" sz="2000" b="1" dirty="0" smtClean="0"/>
            <a:t>可至  </a:t>
          </a:r>
          <a:r>
            <a:rPr lang="en-US" altLang="zh-TW" sz="2000" dirty="0" smtClean="0">
              <a:hlinkClick xmlns:r="http://schemas.openxmlformats.org/officeDocument/2006/relationships" r:id="rId1" tooltip="&lt;b&gt;轉介單&lt;/b&gt;"/>
            </a:rPr>
            <a:t>T.4.41.</a:t>
          </a:r>
          <a:r>
            <a:rPr lang="zh-TW" altLang="en-US" sz="2000" dirty="0" smtClean="0">
              <a:hlinkClick xmlns:r="http://schemas.openxmlformats.org/officeDocument/2006/relationships" r:id="rId1" tooltip="&lt;b&gt;轉介單&lt;/b&gt;"/>
            </a:rPr>
            <a:t>填寫個案輔導轉介單</a:t>
          </a:r>
          <a:endParaRPr lang="zh-TW" sz="2000" dirty="0"/>
        </a:p>
      </dgm:t>
    </dgm:pt>
    <dgm:pt modelId="{EE6EA51B-6258-49DC-8518-BEE4554F30C5}" type="parTrans" cxnId="{02394F0D-C101-49ED-B0FD-C1B78DE980AA}">
      <dgm:prSet/>
      <dgm:spPr/>
      <dgm:t>
        <a:bodyPr/>
        <a:lstStyle/>
        <a:p>
          <a:endParaRPr lang="zh-TW" altLang="en-US"/>
        </a:p>
      </dgm:t>
    </dgm:pt>
    <dgm:pt modelId="{6338BFBF-ADEC-4872-9C3D-2207232797BA}" type="sibTrans" cxnId="{02394F0D-C101-49ED-B0FD-C1B78DE980AA}">
      <dgm:prSet/>
      <dgm:spPr/>
      <dgm:t>
        <a:bodyPr/>
        <a:lstStyle/>
        <a:p>
          <a:endParaRPr lang="zh-TW" altLang="en-US"/>
        </a:p>
      </dgm:t>
    </dgm:pt>
    <dgm:pt modelId="{2CF4AB20-58BD-4090-B023-39E54A66DC6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/>
            <a:t>或是一通電話 </a:t>
          </a:r>
          <a:r>
            <a:rPr lang="en-US" altLang="zh-TW" sz="2000" b="1" dirty="0" smtClean="0"/>
            <a:t>#2121    email</a:t>
          </a:r>
          <a:r>
            <a:rPr lang="zh-TW" altLang="en-US" sz="2000" b="1" dirty="0" smtClean="0"/>
            <a:t>給心理師</a:t>
          </a:r>
          <a:r>
            <a:rPr lang="en-US" altLang="zh-TW" sz="2000" b="1" dirty="0" smtClean="0"/>
            <a:t>     </a:t>
          </a:r>
          <a:r>
            <a:rPr lang="zh-TW" altLang="en-US" sz="2000" b="1" dirty="0" smtClean="0"/>
            <a:t>或直接帶人過來</a:t>
          </a:r>
          <a:endParaRPr lang="zh-TW" sz="2000" b="1" dirty="0"/>
        </a:p>
      </dgm:t>
    </dgm:pt>
    <dgm:pt modelId="{11C76C23-5033-4121-B180-6B975A21BAED}" type="parTrans" cxnId="{18A2734C-B13D-4705-9478-12954638FA59}">
      <dgm:prSet/>
      <dgm:spPr/>
      <dgm:t>
        <a:bodyPr/>
        <a:lstStyle/>
        <a:p>
          <a:endParaRPr lang="zh-TW" altLang="en-US"/>
        </a:p>
      </dgm:t>
    </dgm:pt>
    <dgm:pt modelId="{EF09D9E5-FD0C-4123-B4EA-0CE1267D8748}" type="sibTrans" cxnId="{18A2734C-B13D-4705-9478-12954638FA59}">
      <dgm:prSet/>
      <dgm:spPr/>
      <dgm:t>
        <a:bodyPr/>
        <a:lstStyle/>
        <a:p>
          <a:endParaRPr lang="zh-TW" altLang="en-US"/>
        </a:p>
      </dgm:t>
    </dgm:pt>
    <dgm:pt modelId="{7B628CE1-E5BF-4B0B-B320-6ABF2F891F69}" type="pres">
      <dgm:prSet presAssocID="{898193F0-3518-4682-9596-2E1C3D612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F1470E-C46A-43AD-B48D-EE3202850B23}" type="pres">
      <dgm:prSet presAssocID="{F24E7860-C2B8-44D7-84F7-704C2C28E9BC}" presName="composite" presStyleCnt="0"/>
      <dgm:spPr/>
      <dgm:t>
        <a:bodyPr/>
        <a:lstStyle/>
        <a:p>
          <a:endParaRPr lang="zh-TW" altLang="en-US"/>
        </a:p>
      </dgm:t>
    </dgm:pt>
    <dgm:pt modelId="{2F9AFAA9-0E9F-47CA-9C6C-E639EC174C81}" type="pres">
      <dgm:prSet presAssocID="{F24E7860-C2B8-44D7-84F7-704C2C28E9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46FDDF-4832-449E-8D95-F538EEC391AB}" type="pres">
      <dgm:prSet presAssocID="{F24E7860-C2B8-44D7-84F7-704C2C28E9B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05796-9021-46AC-AD4D-FF9082D7C63C}" type="pres">
      <dgm:prSet presAssocID="{EDD62CD0-841A-4D2C-9413-273BDA7E0F0A}" presName="sp" presStyleCnt="0"/>
      <dgm:spPr/>
      <dgm:t>
        <a:bodyPr/>
        <a:lstStyle/>
        <a:p>
          <a:endParaRPr lang="zh-TW" altLang="en-US"/>
        </a:p>
      </dgm:t>
    </dgm:pt>
    <dgm:pt modelId="{D86C55D3-E002-4D48-B4FF-FAE4E397841C}" type="pres">
      <dgm:prSet presAssocID="{36E2C37B-61DA-4A40-AFC8-A737A7DF3201}" presName="composite" presStyleCnt="0"/>
      <dgm:spPr/>
      <dgm:t>
        <a:bodyPr/>
        <a:lstStyle/>
        <a:p>
          <a:endParaRPr lang="zh-TW" altLang="en-US"/>
        </a:p>
      </dgm:t>
    </dgm:pt>
    <dgm:pt modelId="{83649FCC-4913-4135-B162-DC4488401807}" type="pres">
      <dgm:prSet presAssocID="{36E2C37B-61DA-4A40-AFC8-A737A7DF32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C1E040-E93F-4452-B550-982A92BB8335}" type="pres">
      <dgm:prSet presAssocID="{36E2C37B-61DA-4A40-AFC8-A737A7DF32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084CA6-9D57-4D2D-8AEC-52E44300B07A}" type="pres">
      <dgm:prSet presAssocID="{EEFBD360-6220-407B-B05C-2B439184D3EF}" presName="sp" presStyleCnt="0"/>
      <dgm:spPr/>
      <dgm:t>
        <a:bodyPr/>
        <a:lstStyle/>
        <a:p>
          <a:endParaRPr lang="zh-TW" altLang="en-US"/>
        </a:p>
      </dgm:t>
    </dgm:pt>
    <dgm:pt modelId="{17F4F774-9493-434A-A0DC-472D911F854C}" type="pres">
      <dgm:prSet presAssocID="{DEDE0BA9-75C4-441B-952A-F6D25791DC56}" presName="composite" presStyleCnt="0"/>
      <dgm:spPr/>
      <dgm:t>
        <a:bodyPr/>
        <a:lstStyle/>
        <a:p>
          <a:endParaRPr lang="zh-TW" altLang="en-US"/>
        </a:p>
      </dgm:t>
    </dgm:pt>
    <dgm:pt modelId="{C25775C2-EAC7-4FEA-A586-C49468D79A26}" type="pres">
      <dgm:prSet presAssocID="{DEDE0BA9-75C4-441B-952A-F6D25791DC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68904E-D6EA-4D5E-AD68-C5F309E7990A}" type="pres">
      <dgm:prSet presAssocID="{DEDE0BA9-75C4-441B-952A-F6D25791DC56}" presName="descendantText" presStyleLbl="alignAcc1" presStyleIdx="2" presStyleCnt="3" custScaleY="139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BFD47-E2E2-46D4-9AB4-01482104FEC6}" srcId="{898193F0-3518-4682-9596-2E1C3D6126AD}" destId="{F24E7860-C2B8-44D7-84F7-704C2C28E9BC}" srcOrd="0" destOrd="0" parTransId="{0A1D5C1E-4CDD-470B-ADE5-12E55066DD4C}" sibTransId="{EDD62CD0-841A-4D2C-9413-273BDA7E0F0A}"/>
    <dgm:cxn modelId="{2F7BE1FC-2FC2-45E2-9323-780978BBC74D}" srcId="{36E2C37B-61DA-4A40-AFC8-A737A7DF3201}" destId="{3F6BD470-DF88-4DB9-9423-7D5D0BE24CD0}" srcOrd="0" destOrd="0" parTransId="{CD90C4D9-05DA-494B-9535-DBCEF591307B}" sibTransId="{964121F0-63C0-4749-BE84-448485450218}"/>
    <dgm:cxn modelId="{30463BB5-74F3-444C-9D4A-C8B06EB559D2}" type="presOf" srcId="{C5C31644-75FC-4753-8F24-B3670A778672}" destId="{5668904E-D6EA-4D5E-AD68-C5F309E7990A}" srcOrd="0" destOrd="2" presId="urn:microsoft.com/office/officeart/2005/8/layout/chevron2"/>
    <dgm:cxn modelId="{9D4BA7E9-983B-4674-9DD7-E1CBE3EFF1DC}" type="presOf" srcId="{36E2C37B-61DA-4A40-AFC8-A737A7DF3201}" destId="{83649FCC-4913-4135-B162-DC4488401807}" srcOrd="0" destOrd="0" presId="urn:microsoft.com/office/officeart/2005/8/layout/chevron2"/>
    <dgm:cxn modelId="{509CE501-2695-4E5F-A3CD-23D57DCD8526}" srcId="{DEDE0BA9-75C4-441B-952A-F6D25791DC56}" destId="{C5C31644-75FC-4753-8F24-B3670A778672}" srcOrd="2" destOrd="0" parTransId="{98E5F744-8349-4AAC-B5A6-F3C2F534E26B}" sibTransId="{E7D66894-CC21-4395-A012-386AF2300A84}"/>
    <dgm:cxn modelId="{83D1457D-CABB-4E26-A761-9C70100A8A81}" srcId="{DEDE0BA9-75C4-441B-952A-F6D25791DC56}" destId="{0EA49893-E396-4154-8FEB-5D6DE4684DFC}" srcOrd="1" destOrd="0" parTransId="{4B165B81-4928-41F7-8066-1488E1306A47}" sibTransId="{AA83122B-9623-481E-83F2-16E9DE9F37C7}"/>
    <dgm:cxn modelId="{A4CB1368-A62E-4AC0-ADF5-BC9756AB5997}" type="presOf" srcId="{F24E7860-C2B8-44D7-84F7-704C2C28E9BC}" destId="{2F9AFAA9-0E9F-47CA-9C6C-E639EC174C81}" srcOrd="0" destOrd="0" presId="urn:microsoft.com/office/officeart/2005/8/layout/chevron2"/>
    <dgm:cxn modelId="{4D32F4B1-98A6-4469-A637-D4E813050EE7}" type="presOf" srcId="{DEDE0BA9-75C4-441B-952A-F6D25791DC56}" destId="{C25775C2-EAC7-4FEA-A586-C49468D79A26}" srcOrd="0" destOrd="0" presId="urn:microsoft.com/office/officeart/2005/8/layout/chevron2"/>
    <dgm:cxn modelId="{1B4BE4FA-7910-456B-8151-582B32173805}" type="presOf" srcId="{2CF4AB20-58BD-4090-B023-39E54A66DC68}" destId="{3146FDDF-4832-449E-8D95-F538EEC391AB}" srcOrd="0" destOrd="2" presId="urn:microsoft.com/office/officeart/2005/8/layout/chevron2"/>
    <dgm:cxn modelId="{0ADC2E7F-3889-4D45-97F1-4A4856A2AC99}" type="presOf" srcId="{37FD44BC-983F-4A39-98C8-8D884744B7FB}" destId="{5668904E-D6EA-4D5E-AD68-C5F309E7990A}" srcOrd="0" destOrd="0" presId="urn:microsoft.com/office/officeart/2005/8/layout/chevron2"/>
    <dgm:cxn modelId="{4E7FB87A-5100-4605-9AF9-8BE13143FCD3}" type="presOf" srcId="{0EA49893-E396-4154-8FEB-5D6DE4684DFC}" destId="{5668904E-D6EA-4D5E-AD68-C5F309E7990A}" srcOrd="0" destOrd="1" presId="urn:microsoft.com/office/officeart/2005/8/layout/chevron2"/>
    <dgm:cxn modelId="{FAE142B1-3EDD-400D-9A5B-F8DA9CE75AFF}" type="presOf" srcId="{D27A054C-CEA5-45C7-9EF9-91715AFE6005}" destId="{3146FDDF-4832-449E-8D95-F538EEC391AB}" srcOrd="0" destOrd="1" presId="urn:microsoft.com/office/officeart/2005/8/layout/chevron2"/>
    <dgm:cxn modelId="{18A2734C-B13D-4705-9478-12954638FA59}" srcId="{F24E7860-C2B8-44D7-84F7-704C2C28E9BC}" destId="{2CF4AB20-58BD-4090-B023-39E54A66DC68}" srcOrd="2" destOrd="0" parTransId="{11C76C23-5033-4121-B180-6B975A21BAED}" sibTransId="{EF09D9E5-FD0C-4123-B4EA-0CE1267D8748}"/>
    <dgm:cxn modelId="{944DF8F1-880C-4ADA-B4A9-E6E9C8EBA09E}" srcId="{DEDE0BA9-75C4-441B-952A-F6D25791DC56}" destId="{37FD44BC-983F-4A39-98C8-8D884744B7FB}" srcOrd="0" destOrd="0" parTransId="{66E5BF61-8299-42A0-BD3B-7CAADC984CE6}" sibTransId="{4D13077F-C7D5-4661-B11B-C5241594335A}"/>
    <dgm:cxn modelId="{02394F0D-C101-49ED-B0FD-C1B78DE980AA}" srcId="{F24E7860-C2B8-44D7-84F7-704C2C28E9BC}" destId="{D27A054C-CEA5-45C7-9EF9-91715AFE6005}" srcOrd="1" destOrd="0" parTransId="{EE6EA51B-6258-49DC-8518-BEE4554F30C5}" sibTransId="{6338BFBF-ADEC-4872-9C3D-2207232797BA}"/>
    <dgm:cxn modelId="{8A8D3AD1-8906-496A-86B7-6B80FE3B35B2}" srcId="{F24E7860-C2B8-44D7-84F7-704C2C28E9BC}" destId="{6ADF1D7B-A7AC-4CC3-A01E-181BD5DC597A}" srcOrd="0" destOrd="0" parTransId="{B5939711-BCE0-4E68-93C2-55939C0CF8D9}" sibTransId="{AE57AD96-186A-4C4A-B0A9-680D7812ACF4}"/>
    <dgm:cxn modelId="{237D3111-CE28-4767-AAC8-64DB168B38FE}" type="presOf" srcId="{6ADF1D7B-A7AC-4CC3-A01E-181BD5DC597A}" destId="{3146FDDF-4832-449E-8D95-F538EEC391AB}" srcOrd="0" destOrd="0" presId="urn:microsoft.com/office/officeart/2005/8/layout/chevron2"/>
    <dgm:cxn modelId="{16E0BABB-8EAE-48E3-8E59-E955029FCCD9}" srcId="{898193F0-3518-4682-9596-2E1C3D6126AD}" destId="{DEDE0BA9-75C4-441B-952A-F6D25791DC56}" srcOrd="2" destOrd="0" parTransId="{E4E84F11-8BC9-427D-BB66-B7B649BACBF9}" sibTransId="{4FECF4D5-D1AB-456E-9CA4-D52A6CBD86CE}"/>
    <dgm:cxn modelId="{9BABAE6A-E0A5-4F65-AEE6-8A74E1DC0867}" type="presOf" srcId="{3F6BD470-DF88-4DB9-9423-7D5D0BE24CD0}" destId="{A1C1E040-E93F-4452-B550-982A92BB8335}" srcOrd="0" destOrd="0" presId="urn:microsoft.com/office/officeart/2005/8/layout/chevron2"/>
    <dgm:cxn modelId="{FC9ED5FA-1220-4527-A980-F88DD7B7BE7D}" srcId="{898193F0-3518-4682-9596-2E1C3D6126AD}" destId="{36E2C37B-61DA-4A40-AFC8-A737A7DF3201}" srcOrd="1" destOrd="0" parTransId="{CD226385-98D1-4189-A31D-DFA026338D18}" sibTransId="{EEFBD360-6220-407B-B05C-2B439184D3EF}"/>
    <dgm:cxn modelId="{68B24713-9E19-4479-BB11-0A843C40F099}" type="presOf" srcId="{898193F0-3518-4682-9596-2E1C3D6126AD}" destId="{7B628CE1-E5BF-4B0B-B320-6ABF2F891F69}" srcOrd="0" destOrd="0" presId="urn:microsoft.com/office/officeart/2005/8/layout/chevron2"/>
    <dgm:cxn modelId="{AD01C235-AD80-4E19-897A-1C8A63464D26}" type="presParOf" srcId="{7B628CE1-E5BF-4B0B-B320-6ABF2F891F69}" destId="{BEF1470E-C46A-43AD-B48D-EE3202850B23}" srcOrd="0" destOrd="0" presId="urn:microsoft.com/office/officeart/2005/8/layout/chevron2"/>
    <dgm:cxn modelId="{1520448E-3570-4D76-9ABD-D7FBF35C76D4}" type="presParOf" srcId="{BEF1470E-C46A-43AD-B48D-EE3202850B23}" destId="{2F9AFAA9-0E9F-47CA-9C6C-E639EC174C81}" srcOrd="0" destOrd="0" presId="urn:microsoft.com/office/officeart/2005/8/layout/chevron2"/>
    <dgm:cxn modelId="{C76C7CCF-99D9-4EAD-A446-F9C0F7BDCF27}" type="presParOf" srcId="{BEF1470E-C46A-43AD-B48D-EE3202850B23}" destId="{3146FDDF-4832-449E-8D95-F538EEC391AB}" srcOrd="1" destOrd="0" presId="urn:microsoft.com/office/officeart/2005/8/layout/chevron2"/>
    <dgm:cxn modelId="{ECEF4A6F-F72A-44A9-B7E6-632D4C5C50A1}" type="presParOf" srcId="{7B628CE1-E5BF-4B0B-B320-6ABF2F891F69}" destId="{CB205796-9021-46AC-AD4D-FF9082D7C63C}" srcOrd="1" destOrd="0" presId="urn:microsoft.com/office/officeart/2005/8/layout/chevron2"/>
    <dgm:cxn modelId="{CD106E35-8AA0-4371-91B8-A3811A942F89}" type="presParOf" srcId="{7B628CE1-E5BF-4B0B-B320-6ABF2F891F69}" destId="{D86C55D3-E002-4D48-B4FF-FAE4E397841C}" srcOrd="2" destOrd="0" presId="urn:microsoft.com/office/officeart/2005/8/layout/chevron2"/>
    <dgm:cxn modelId="{A73240D4-4EE1-47D4-8928-D714338F7470}" type="presParOf" srcId="{D86C55D3-E002-4D48-B4FF-FAE4E397841C}" destId="{83649FCC-4913-4135-B162-DC4488401807}" srcOrd="0" destOrd="0" presId="urn:microsoft.com/office/officeart/2005/8/layout/chevron2"/>
    <dgm:cxn modelId="{4CAD23FC-3BE4-47B0-A0F0-574259FA276D}" type="presParOf" srcId="{D86C55D3-E002-4D48-B4FF-FAE4E397841C}" destId="{A1C1E040-E93F-4452-B550-982A92BB8335}" srcOrd="1" destOrd="0" presId="urn:microsoft.com/office/officeart/2005/8/layout/chevron2"/>
    <dgm:cxn modelId="{5952AE92-FA7D-4C9E-977E-0893863568FD}" type="presParOf" srcId="{7B628CE1-E5BF-4B0B-B320-6ABF2F891F69}" destId="{F1084CA6-9D57-4D2D-8AEC-52E44300B07A}" srcOrd="3" destOrd="0" presId="urn:microsoft.com/office/officeart/2005/8/layout/chevron2"/>
    <dgm:cxn modelId="{26BB8F15-F450-48CA-BF93-D78372DDDBA6}" type="presParOf" srcId="{7B628CE1-E5BF-4B0B-B320-6ABF2F891F69}" destId="{17F4F774-9493-434A-A0DC-472D911F854C}" srcOrd="4" destOrd="0" presId="urn:microsoft.com/office/officeart/2005/8/layout/chevron2"/>
    <dgm:cxn modelId="{AF2108EA-24F4-4A1B-AD53-157F2E0BFC76}" type="presParOf" srcId="{17F4F774-9493-434A-A0DC-472D911F854C}" destId="{C25775C2-EAC7-4FEA-A586-C49468D79A26}" srcOrd="0" destOrd="0" presId="urn:microsoft.com/office/officeart/2005/8/layout/chevron2"/>
    <dgm:cxn modelId="{147DF310-4E78-46CD-89D1-192C05F703EF}" type="presParOf" srcId="{17F4F774-9493-434A-A0DC-472D911F854C}" destId="{5668904E-D6EA-4D5E-AD68-C5F309E799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86A54-CBC3-4194-B96F-7C0F8CAF1D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0DF6D60-6123-4BAB-888B-477AC884F174}">
      <dgm:prSet custT="1"/>
      <dgm:spPr/>
      <dgm:t>
        <a:bodyPr/>
        <a:lstStyle/>
        <a:p>
          <a:pPr rtl="0"/>
          <a:r>
            <a:rPr kumimoji="1" lang="zh-TW" altLang="en-US" sz="2400" b="1" dirty="0" smtClean="0"/>
            <a:t>多陪伴傾聽，</a:t>
          </a:r>
          <a:r>
            <a:rPr kumimoji="1" lang="zh-TW" altLang="en-US" sz="2400" b="1" dirty="0" smtClean="0"/>
            <a:t>深耕師生關係</a:t>
          </a:r>
          <a:endParaRPr lang="zh-TW" altLang="en-US" sz="2400" b="1" dirty="0"/>
        </a:p>
      </dgm:t>
    </dgm:pt>
    <dgm:pt modelId="{F03D1536-EAF7-4003-BB3F-42686F074ED9}" type="parTrans" cxnId="{F3AFC928-0173-4D51-8544-028E6B177980}">
      <dgm:prSet/>
      <dgm:spPr/>
      <dgm:t>
        <a:bodyPr/>
        <a:lstStyle/>
        <a:p>
          <a:endParaRPr lang="zh-TW" altLang="en-US"/>
        </a:p>
      </dgm:t>
    </dgm:pt>
    <dgm:pt modelId="{B294657B-594D-43EA-A3F6-5D82B0661077}" type="sibTrans" cxnId="{F3AFC928-0173-4D51-8544-028E6B177980}">
      <dgm:prSet/>
      <dgm:spPr/>
      <dgm:t>
        <a:bodyPr/>
        <a:lstStyle/>
        <a:p>
          <a:endParaRPr lang="zh-TW" altLang="en-US"/>
        </a:p>
      </dgm:t>
    </dgm:pt>
    <dgm:pt modelId="{C7B36556-A3FE-4550-8479-9E88EB16F16E}">
      <dgm:prSet custT="1"/>
      <dgm:spPr/>
      <dgm:t>
        <a:bodyPr/>
        <a:lstStyle/>
        <a:p>
          <a:pPr rtl="0"/>
          <a:r>
            <a:rPr kumimoji="1" lang="zh-TW" altLang="en-US" sz="2400" b="1" dirty="0" smtClean="0"/>
            <a:t>強調保密、建立信任感</a:t>
          </a:r>
          <a:endParaRPr lang="zh-TW" altLang="en-US" sz="2400" b="1" dirty="0"/>
        </a:p>
      </dgm:t>
    </dgm:pt>
    <dgm:pt modelId="{12053525-E501-4463-93C4-ED43A501205A}" type="parTrans" cxnId="{E8629FDD-DA84-4705-99DE-8B002CE499C7}">
      <dgm:prSet/>
      <dgm:spPr/>
      <dgm:t>
        <a:bodyPr/>
        <a:lstStyle/>
        <a:p>
          <a:endParaRPr lang="zh-TW" altLang="en-US"/>
        </a:p>
      </dgm:t>
    </dgm:pt>
    <dgm:pt modelId="{0C77E9D6-E0B9-4B5F-997D-D4E4A5FFBEB6}" type="sibTrans" cxnId="{E8629FDD-DA84-4705-99DE-8B002CE499C7}">
      <dgm:prSet/>
      <dgm:spPr/>
      <dgm:t>
        <a:bodyPr/>
        <a:lstStyle/>
        <a:p>
          <a:endParaRPr lang="zh-TW" altLang="en-US"/>
        </a:p>
      </dgm:t>
    </dgm:pt>
    <dgm:pt modelId="{817C9A67-1C50-40E4-98B8-58E9ACBF5175}">
      <dgm:prSet custT="1"/>
      <dgm:spPr/>
      <dgm:t>
        <a:bodyPr/>
        <a:lstStyle/>
        <a:p>
          <a:pPr rtl="0"/>
          <a:r>
            <a:rPr kumimoji="1" lang="zh-TW" altLang="en-US" sz="2400" b="1" dirty="0" smtClean="0"/>
            <a:t>減少正式角色─去老師化、輔導者，改用非正式活動，朋輩交往</a:t>
          </a:r>
          <a:endParaRPr lang="zh-TW" altLang="en-US" sz="2400" b="1" dirty="0"/>
        </a:p>
      </dgm:t>
    </dgm:pt>
    <dgm:pt modelId="{AA6BC46E-D861-43DE-AA05-DD10B963CD82}" type="parTrans" cxnId="{C55339D5-637C-451B-A855-14486DBCA524}">
      <dgm:prSet/>
      <dgm:spPr/>
      <dgm:t>
        <a:bodyPr/>
        <a:lstStyle/>
        <a:p>
          <a:endParaRPr lang="zh-TW" altLang="en-US"/>
        </a:p>
      </dgm:t>
    </dgm:pt>
    <dgm:pt modelId="{220F09A4-A58E-478F-9A32-AB67919E7E81}" type="sibTrans" cxnId="{C55339D5-637C-451B-A855-14486DBCA524}">
      <dgm:prSet/>
      <dgm:spPr/>
      <dgm:t>
        <a:bodyPr/>
        <a:lstStyle/>
        <a:p>
          <a:endParaRPr lang="zh-TW" altLang="en-US"/>
        </a:p>
      </dgm:t>
    </dgm:pt>
    <dgm:pt modelId="{CE6B344C-60F0-4C04-9526-8FAE4AD9EE52}" type="pres">
      <dgm:prSet presAssocID="{61386A54-CBC3-4194-B96F-7C0F8CAF1D20}" presName="linear" presStyleCnt="0">
        <dgm:presLayoutVars>
          <dgm:animLvl val="lvl"/>
          <dgm:resizeHandles val="exact"/>
        </dgm:presLayoutVars>
      </dgm:prSet>
      <dgm:spPr/>
    </dgm:pt>
    <dgm:pt modelId="{F6AC232E-A4B3-4145-835E-A5AE5E976A81}" type="pres">
      <dgm:prSet presAssocID="{B0DF6D60-6123-4BAB-888B-477AC884F1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E8DA6F-2408-46E0-87B7-0C625CB8AA7D}" type="pres">
      <dgm:prSet presAssocID="{B294657B-594D-43EA-A3F6-5D82B0661077}" presName="spacer" presStyleCnt="0"/>
      <dgm:spPr/>
    </dgm:pt>
    <dgm:pt modelId="{27532D85-EE34-45AE-BC14-3DA86F616579}" type="pres">
      <dgm:prSet presAssocID="{C7B36556-A3FE-4550-8479-9E88EB16F1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7DC749-BA88-4C23-B697-3D04CD378392}" type="pres">
      <dgm:prSet presAssocID="{0C77E9D6-E0B9-4B5F-997D-D4E4A5FFBEB6}" presName="spacer" presStyleCnt="0"/>
      <dgm:spPr/>
    </dgm:pt>
    <dgm:pt modelId="{94BB290D-0567-488E-9649-B9481AFB16CF}" type="pres">
      <dgm:prSet presAssocID="{817C9A67-1C50-40E4-98B8-58E9ACBF51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629FDD-DA84-4705-99DE-8B002CE499C7}" srcId="{61386A54-CBC3-4194-B96F-7C0F8CAF1D20}" destId="{C7B36556-A3FE-4550-8479-9E88EB16F16E}" srcOrd="1" destOrd="0" parTransId="{12053525-E501-4463-93C4-ED43A501205A}" sibTransId="{0C77E9D6-E0B9-4B5F-997D-D4E4A5FFBEB6}"/>
    <dgm:cxn modelId="{9D60FC10-FD72-48FD-9663-072891C3E8BE}" type="presOf" srcId="{61386A54-CBC3-4194-B96F-7C0F8CAF1D20}" destId="{CE6B344C-60F0-4C04-9526-8FAE4AD9EE52}" srcOrd="0" destOrd="0" presId="urn:microsoft.com/office/officeart/2005/8/layout/vList2"/>
    <dgm:cxn modelId="{F3AFC928-0173-4D51-8544-028E6B177980}" srcId="{61386A54-CBC3-4194-B96F-7C0F8CAF1D20}" destId="{B0DF6D60-6123-4BAB-888B-477AC884F174}" srcOrd="0" destOrd="0" parTransId="{F03D1536-EAF7-4003-BB3F-42686F074ED9}" sibTransId="{B294657B-594D-43EA-A3F6-5D82B0661077}"/>
    <dgm:cxn modelId="{31798F84-108D-4371-9D8B-394A25DDE434}" type="presOf" srcId="{C7B36556-A3FE-4550-8479-9E88EB16F16E}" destId="{27532D85-EE34-45AE-BC14-3DA86F616579}" srcOrd="0" destOrd="0" presId="urn:microsoft.com/office/officeart/2005/8/layout/vList2"/>
    <dgm:cxn modelId="{C55339D5-637C-451B-A855-14486DBCA524}" srcId="{61386A54-CBC3-4194-B96F-7C0F8CAF1D20}" destId="{817C9A67-1C50-40E4-98B8-58E9ACBF5175}" srcOrd="2" destOrd="0" parTransId="{AA6BC46E-D861-43DE-AA05-DD10B963CD82}" sibTransId="{220F09A4-A58E-478F-9A32-AB67919E7E81}"/>
    <dgm:cxn modelId="{C1E08E4D-AF44-488C-B3BA-47E071F4D4B6}" type="presOf" srcId="{B0DF6D60-6123-4BAB-888B-477AC884F174}" destId="{F6AC232E-A4B3-4145-835E-A5AE5E976A81}" srcOrd="0" destOrd="0" presId="urn:microsoft.com/office/officeart/2005/8/layout/vList2"/>
    <dgm:cxn modelId="{AEC73098-46B2-4F9D-919B-5BD1083B2323}" type="presOf" srcId="{817C9A67-1C50-40E4-98B8-58E9ACBF5175}" destId="{94BB290D-0567-488E-9649-B9481AFB16CF}" srcOrd="0" destOrd="0" presId="urn:microsoft.com/office/officeart/2005/8/layout/vList2"/>
    <dgm:cxn modelId="{4360B125-1384-4B18-BA56-6BFC7D2F9540}" type="presParOf" srcId="{CE6B344C-60F0-4C04-9526-8FAE4AD9EE52}" destId="{F6AC232E-A4B3-4145-835E-A5AE5E976A81}" srcOrd="0" destOrd="0" presId="urn:microsoft.com/office/officeart/2005/8/layout/vList2"/>
    <dgm:cxn modelId="{22B41419-BF20-41BF-A02A-02A7D4638EA2}" type="presParOf" srcId="{CE6B344C-60F0-4C04-9526-8FAE4AD9EE52}" destId="{0FE8DA6F-2408-46E0-87B7-0C625CB8AA7D}" srcOrd="1" destOrd="0" presId="urn:microsoft.com/office/officeart/2005/8/layout/vList2"/>
    <dgm:cxn modelId="{D0F9A57F-67C1-41AE-9AE2-DBC47D8B374C}" type="presParOf" srcId="{CE6B344C-60F0-4C04-9526-8FAE4AD9EE52}" destId="{27532D85-EE34-45AE-BC14-3DA86F616579}" srcOrd="2" destOrd="0" presId="urn:microsoft.com/office/officeart/2005/8/layout/vList2"/>
    <dgm:cxn modelId="{8C8B04E3-5E8E-42BC-8989-7C39988006AD}" type="presParOf" srcId="{CE6B344C-60F0-4C04-9526-8FAE4AD9EE52}" destId="{CC7DC749-BA88-4C23-B697-3D04CD378392}" srcOrd="3" destOrd="0" presId="urn:microsoft.com/office/officeart/2005/8/layout/vList2"/>
    <dgm:cxn modelId="{88D27541-CC27-43FC-9A07-CA921128598F}" type="presParOf" srcId="{CE6B344C-60F0-4C04-9526-8FAE4AD9EE52}" destId="{94BB290D-0567-488E-9649-B9481AFB16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18EFC-A481-4095-937C-CC2E8B4374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CC85352-C8A2-484E-9212-EDF79D076C87}">
      <dgm:prSet custT="1"/>
      <dgm:spPr/>
      <dgm:t>
        <a:bodyPr/>
        <a:lstStyle/>
        <a:p>
          <a:pPr rtl="0"/>
          <a:r>
            <a:rPr lang="en-US" sz="2000" b="1" dirty="0" smtClean="0"/>
            <a:t>Line</a:t>
          </a:r>
          <a:endParaRPr lang="zh-TW" sz="2000" b="1" dirty="0"/>
        </a:p>
      </dgm:t>
    </dgm:pt>
    <dgm:pt modelId="{D8F9A1CC-FF3C-4F19-8D70-75057282B672}" type="parTrans" cxnId="{8A352DCD-BA27-4FDE-9F92-CE330559F4E5}">
      <dgm:prSet/>
      <dgm:spPr/>
      <dgm:t>
        <a:bodyPr/>
        <a:lstStyle/>
        <a:p>
          <a:endParaRPr lang="zh-TW" altLang="en-US"/>
        </a:p>
      </dgm:t>
    </dgm:pt>
    <dgm:pt modelId="{187DE9CD-12D5-45AF-A4F3-09FEC4240E82}" type="sibTrans" cxnId="{8A352DCD-BA27-4FDE-9F92-CE330559F4E5}">
      <dgm:prSet/>
      <dgm:spPr/>
      <dgm:t>
        <a:bodyPr/>
        <a:lstStyle/>
        <a:p>
          <a:endParaRPr lang="zh-TW" altLang="en-US"/>
        </a:p>
      </dgm:t>
    </dgm:pt>
    <dgm:pt modelId="{9E371BDD-C4FC-4E11-9234-087F155EA527}">
      <dgm:prSet custT="1"/>
      <dgm:spPr/>
      <dgm:t>
        <a:bodyPr/>
        <a:lstStyle/>
        <a:p>
          <a:pPr rtl="0"/>
          <a:r>
            <a:rPr lang="en-US" sz="2000" b="1" dirty="0" smtClean="0"/>
            <a:t>Instagram</a:t>
          </a:r>
          <a:endParaRPr lang="zh-TW" sz="2000" dirty="0"/>
        </a:p>
      </dgm:t>
    </dgm:pt>
    <dgm:pt modelId="{113E591E-E543-4C18-A876-8EA61CECD8C8}" type="parTrans" cxnId="{6AF55B3C-CABF-42A7-9FFA-3E69D5E22425}">
      <dgm:prSet/>
      <dgm:spPr/>
      <dgm:t>
        <a:bodyPr/>
        <a:lstStyle/>
        <a:p>
          <a:endParaRPr lang="zh-TW" altLang="en-US"/>
        </a:p>
      </dgm:t>
    </dgm:pt>
    <dgm:pt modelId="{1D5BA5BC-65C6-4024-82BE-084E7B07D6B3}" type="sibTrans" cxnId="{6AF55B3C-CABF-42A7-9FFA-3E69D5E22425}">
      <dgm:prSet/>
      <dgm:spPr/>
      <dgm:t>
        <a:bodyPr/>
        <a:lstStyle/>
        <a:p>
          <a:endParaRPr lang="zh-TW" altLang="en-US"/>
        </a:p>
      </dgm:t>
    </dgm:pt>
    <dgm:pt modelId="{76BC7CBB-58C0-469E-9882-3FE2A06923E7}">
      <dgm:prSet custT="1"/>
      <dgm:spPr/>
      <dgm:t>
        <a:bodyPr/>
        <a:lstStyle/>
        <a:p>
          <a:pPr rtl="0"/>
          <a:r>
            <a:rPr lang="en-US" sz="2000" b="1" dirty="0" smtClean="0"/>
            <a:t>Facebook</a:t>
          </a:r>
          <a:endParaRPr lang="zh-TW" sz="2000" dirty="0"/>
        </a:p>
      </dgm:t>
    </dgm:pt>
    <dgm:pt modelId="{EA6469FD-5E3F-4B6F-8911-22C18C1B36F8}" type="parTrans" cxnId="{F1BC5911-44DA-40DA-9DEE-D981E44232A6}">
      <dgm:prSet/>
      <dgm:spPr/>
      <dgm:t>
        <a:bodyPr/>
        <a:lstStyle/>
        <a:p>
          <a:endParaRPr lang="zh-TW" altLang="en-US"/>
        </a:p>
      </dgm:t>
    </dgm:pt>
    <dgm:pt modelId="{D27FF837-3AF9-463F-9889-02ABA5F1943C}" type="sibTrans" cxnId="{F1BC5911-44DA-40DA-9DEE-D981E44232A6}">
      <dgm:prSet/>
      <dgm:spPr/>
      <dgm:t>
        <a:bodyPr/>
        <a:lstStyle/>
        <a:p>
          <a:endParaRPr lang="zh-TW" altLang="en-US"/>
        </a:p>
      </dgm:t>
    </dgm:pt>
    <dgm:pt modelId="{33675237-9AAD-4EEA-9D15-DE4F1945FB99}">
      <dgm:prSet custT="1"/>
      <dgm:spPr/>
      <dgm:t>
        <a:bodyPr/>
        <a:lstStyle/>
        <a:p>
          <a:pPr rtl="0"/>
          <a:r>
            <a:rPr lang="en-US" sz="2000" b="1" dirty="0" err="1" smtClean="0"/>
            <a:t>Dcard</a:t>
          </a:r>
          <a:r>
            <a:rPr lang="zh-TW" sz="2000" b="1" dirty="0" smtClean="0"/>
            <a:t>交友軟體值得關注。</a:t>
          </a:r>
          <a:endParaRPr lang="zh-TW" sz="2000" dirty="0"/>
        </a:p>
      </dgm:t>
    </dgm:pt>
    <dgm:pt modelId="{D784268A-F04D-4072-8234-84718DE5227E}" type="parTrans" cxnId="{849B0279-6E08-429C-8743-950C7AD1A553}">
      <dgm:prSet/>
      <dgm:spPr/>
      <dgm:t>
        <a:bodyPr/>
        <a:lstStyle/>
        <a:p>
          <a:endParaRPr lang="zh-TW" altLang="en-US"/>
        </a:p>
      </dgm:t>
    </dgm:pt>
    <dgm:pt modelId="{68DD626A-648E-4F9D-923E-2DD3F238B04D}" type="sibTrans" cxnId="{849B0279-6E08-429C-8743-950C7AD1A553}">
      <dgm:prSet/>
      <dgm:spPr/>
      <dgm:t>
        <a:bodyPr/>
        <a:lstStyle/>
        <a:p>
          <a:endParaRPr lang="zh-TW" altLang="en-US"/>
        </a:p>
      </dgm:t>
    </dgm:pt>
    <dgm:pt modelId="{BC389950-B243-4801-A2BA-BA62703D4F52}" type="pres">
      <dgm:prSet presAssocID="{EE518EFC-A481-4095-937C-CC2E8B4374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4658D51-1677-42BE-8FB9-371C2EFCCE35}" type="pres">
      <dgm:prSet presAssocID="{0CC85352-C8A2-484E-9212-EDF79D076C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28D7B6-9228-4ED9-BA3E-10BFDB0B267D}" type="pres">
      <dgm:prSet presAssocID="{187DE9CD-12D5-45AF-A4F3-09FEC4240E82}" presName="spacer" presStyleCnt="0"/>
      <dgm:spPr/>
    </dgm:pt>
    <dgm:pt modelId="{D067ED8C-4172-4044-B1C5-CA144A63E158}" type="pres">
      <dgm:prSet presAssocID="{76BC7CBB-58C0-469E-9882-3FE2A06923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360178-5C58-44C4-B489-A559081368D3}" type="pres">
      <dgm:prSet presAssocID="{D27FF837-3AF9-463F-9889-02ABA5F1943C}" presName="spacer" presStyleCnt="0"/>
      <dgm:spPr/>
    </dgm:pt>
    <dgm:pt modelId="{9D3A6114-8E31-4FA8-8766-E8BEC6C270CC}" type="pres">
      <dgm:prSet presAssocID="{33675237-9AAD-4EEA-9D15-DE4F1945FB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F4D76F-8CC3-4E03-BECB-62DFD4CF3E6E}" type="pres">
      <dgm:prSet presAssocID="{68DD626A-648E-4F9D-923E-2DD3F238B04D}" presName="spacer" presStyleCnt="0"/>
      <dgm:spPr/>
    </dgm:pt>
    <dgm:pt modelId="{5F3B8101-C7C6-41E0-957E-78E6D95533D4}" type="pres">
      <dgm:prSet presAssocID="{9E371BDD-C4FC-4E11-9234-087F155EA5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287CF5-CACF-48AD-983F-3027FF0C8262}" type="presOf" srcId="{76BC7CBB-58C0-469E-9882-3FE2A06923E7}" destId="{D067ED8C-4172-4044-B1C5-CA144A63E158}" srcOrd="0" destOrd="0" presId="urn:microsoft.com/office/officeart/2005/8/layout/vList2"/>
    <dgm:cxn modelId="{8A352DCD-BA27-4FDE-9F92-CE330559F4E5}" srcId="{EE518EFC-A481-4095-937C-CC2E8B4374DE}" destId="{0CC85352-C8A2-484E-9212-EDF79D076C87}" srcOrd="0" destOrd="0" parTransId="{D8F9A1CC-FF3C-4F19-8D70-75057282B672}" sibTransId="{187DE9CD-12D5-45AF-A4F3-09FEC4240E82}"/>
    <dgm:cxn modelId="{09531EA3-43CF-4128-B087-D14D5E70C7B4}" type="presOf" srcId="{EE518EFC-A481-4095-937C-CC2E8B4374DE}" destId="{BC389950-B243-4801-A2BA-BA62703D4F52}" srcOrd="0" destOrd="0" presId="urn:microsoft.com/office/officeart/2005/8/layout/vList2"/>
    <dgm:cxn modelId="{26656FD1-9B1C-4E9C-AB51-6A7EF6D5B99A}" type="presOf" srcId="{9E371BDD-C4FC-4E11-9234-087F155EA527}" destId="{5F3B8101-C7C6-41E0-957E-78E6D95533D4}" srcOrd="0" destOrd="0" presId="urn:microsoft.com/office/officeart/2005/8/layout/vList2"/>
    <dgm:cxn modelId="{849B0279-6E08-429C-8743-950C7AD1A553}" srcId="{EE518EFC-A481-4095-937C-CC2E8B4374DE}" destId="{33675237-9AAD-4EEA-9D15-DE4F1945FB99}" srcOrd="2" destOrd="0" parTransId="{D784268A-F04D-4072-8234-84718DE5227E}" sibTransId="{68DD626A-648E-4F9D-923E-2DD3F238B04D}"/>
    <dgm:cxn modelId="{F1BC5911-44DA-40DA-9DEE-D981E44232A6}" srcId="{EE518EFC-A481-4095-937C-CC2E8B4374DE}" destId="{76BC7CBB-58C0-469E-9882-3FE2A06923E7}" srcOrd="1" destOrd="0" parTransId="{EA6469FD-5E3F-4B6F-8911-22C18C1B36F8}" sibTransId="{D27FF837-3AF9-463F-9889-02ABA5F1943C}"/>
    <dgm:cxn modelId="{FFA61D6A-BCC2-4735-9935-CF61F9B0BCCD}" type="presOf" srcId="{33675237-9AAD-4EEA-9D15-DE4F1945FB99}" destId="{9D3A6114-8E31-4FA8-8766-E8BEC6C270CC}" srcOrd="0" destOrd="0" presId="urn:microsoft.com/office/officeart/2005/8/layout/vList2"/>
    <dgm:cxn modelId="{2B772104-D1BC-49A0-B5F0-F9C2C94F53AB}" type="presOf" srcId="{0CC85352-C8A2-484E-9212-EDF79D076C87}" destId="{24658D51-1677-42BE-8FB9-371C2EFCCE35}" srcOrd="0" destOrd="0" presId="urn:microsoft.com/office/officeart/2005/8/layout/vList2"/>
    <dgm:cxn modelId="{6AF55B3C-CABF-42A7-9FFA-3E69D5E22425}" srcId="{EE518EFC-A481-4095-937C-CC2E8B4374DE}" destId="{9E371BDD-C4FC-4E11-9234-087F155EA527}" srcOrd="3" destOrd="0" parTransId="{113E591E-E543-4C18-A876-8EA61CECD8C8}" sibTransId="{1D5BA5BC-65C6-4024-82BE-084E7B07D6B3}"/>
    <dgm:cxn modelId="{83F064A9-A7EA-4F8B-9D5E-D71B73AAF5EF}" type="presParOf" srcId="{BC389950-B243-4801-A2BA-BA62703D4F52}" destId="{24658D51-1677-42BE-8FB9-371C2EFCCE35}" srcOrd="0" destOrd="0" presId="urn:microsoft.com/office/officeart/2005/8/layout/vList2"/>
    <dgm:cxn modelId="{BCB54760-CC9C-449C-817E-9F557AC474E8}" type="presParOf" srcId="{BC389950-B243-4801-A2BA-BA62703D4F52}" destId="{5F28D7B6-9228-4ED9-BA3E-10BFDB0B267D}" srcOrd="1" destOrd="0" presId="urn:microsoft.com/office/officeart/2005/8/layout/vList2"/>
    <dgm:cxn modelId="{F3DAA60B-2614-47FF-8659-E74E604253FD}" type="presParOf" srcId="{BC389950-B243-4801-A2BA-BA62703D4F52}" destId="{D067ED8C-4172-4044-B1C5-CA144A63E158}" srcOrd="2" destOrd="0" presId="urn:microsoft.com/office/officeart/2005/8/layout/vList2"/>
    <dgm:cxn modelId="{20EEC282-A42D-4153-84A9-03C6DC4CFA35}" type="presParOf" srcId="{BC389950-B243-4801-A2BA-BA62703D4F52}" destId="{81360178-5C58-44C4-B489-A559081368D3}" srcOrd="3" destOrd="0" presId="urn:microsoft.com/office/officeart/2005/8/layout/vList2"/>
    <dgm:cxn modelId="{9C8F5E46-CEB5-43CE-9DFE-6548DB3982EC}" type="presParOf" srcId="{BC389950-B243-4801-A2BA-BA62703D4F52}" destId="{9D3A6114-8E31-4FA8-8766-E8BEC6C270CC}" srcOrd="4" destOrd="0" presId="urn:microsoft.com/office/officeart/2005/8/layout/vList2"/>
    <dgm:cxn modelId="{C93AB1A0-0971-4386-80E1-5DB7FB2EEFC2}" type="presParOf" srcId="{BC389950-B243-4801-A2BA-BA62703D4F52}" destId="{C6F4D76F-8CC3-4E03-BECB-62DFD4CF3E6E}" srcOrd="5" destOrd="0" presId="urn:microsoft.com/office/officeart/2005/8/layout/vList2"/>
    <dgm:cxn modelId="{C0BB3D6D-2FC5-425F-9218-8F5B89BCDA0F}" type="presParOf" srcId="{BC389950-B243-4801-A2BA-BA62703D4F52}" destId="{5F3B8101-C7C6-41E0-957E-78E6D95533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227F2-6F64-4997-A58C-0F6E4576C3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F318457-43C7-4BC7-B513-A3CFFB67E53B}">
      <dgm:prSet/>
      <dgm:spPr/>
      <dgm:t>
        <a:bodyPr/>
        <a:lstStyle/>
        <a:p>
          <a:pPr rtl="0"/>
          <a:r>
            <a:rPr lang="zh-TW" smtClean="0"/>
            <a:t>烤肉、聚餐、焢土窯</a:t>
          </a:r>
          <a:endParaRPr lang="zh-TW"/>
        </a:p>
      </dgm:t>
    </dgm:pt>
    <dgm:pt modelId="{E0EF8792-4949-495F-8131-05B96D2EA2B6}" type="parTrans" cxnId="{BDA62E72-B456-4508-B22E-3B89F365F026}">
      <dgm:prSet/>
      <dgm:spPr/>
      <dgm:t>
        <a:bodyPr/>
        <a:lstStyle/>
        <a:p>
          <a:endParaRPr lang="zh-TW" altLang="en-US"/>
        </a:p>
      </dgm:t>
    </dgm:pt>
    <dgm:pt modelId="{971E4EAE-1967-4A64-A816-3D7B1B294373}" type="sibTrans" cxnId="{BDA62E72-B456-4508-B22E-3B89F365F026}">
      <dgm:prSet/>
      <dgm:spPr/>
      <dgm:t>
        <a:bodyPr/>
        <a:lstStyle/>
        <a:p>
          <a:endParaRPr lang="zh-TW" altLang="en-US"/>
        </a:p>
      </dgm:t>
    </dgm:pt>
    <dgm:pt modelId="{CC388D02-91FD-4886-8EC9-0A913651A8BD}">
      <dgm:prSet/>
      <dgm:spPr/>
      <dgm:t>
        <a:bodyPr/>
        <a:lstStyle/>
        <a:p>
          <a:pPr rtl="0"/>
          <a:r>
            <a:rPr lang="zh-TW" dirty="0" smtClean="0"/>
            <a:t>大學生最喜歡吃喝玩樂，當學生聽到導師要請客，總會相當興奮，一杯飲料或一塊</a:t>
          </a:r>
          <a:r>
            <a:rPr lang="en-US" dirty="0" smtClean="0"/>
            <a:t>pizza</a:t>
          </a:r>
          <a:r>
            <a:rPr lang="zh-TW" dirty="0" smtClean="0"/>
            <a:t>，立即融化您與學生間之隔閡，</a:t>
          </a:r>
          <a:endParaRPr lang="zh-TW" dirty="0"/>
        </a:p>
      </dgm:t>
    </dgm:pt>
    <dgm:pt modelId="{19DA9F02-AE15-43B8-B486-7888C8A9D635}" type="parTrans" cxnId="{9242417C-8E76-42D2-83E5-5077B9F4702C}">
      <dgm:prSet/>
      <dgm:spPr/>
      <dgm:t>
        <a:bodyPr/>
        <a:lstStyle/>
        <a:p>
          <a:endParaRPr lang="zh-TW" altLang="en-US"/>
        </a:p>
      </dgm:t>
    </dgm:pt>
    <dgm:pt modelId="{EACEB229-1AB3-47E0-A060-388DAFEAA31A}" type="sibTrans" cxnId="{9242417C-8E76-42D2-83E5-5077B9F4702C}">
      <dgm:prSet/>
      <dgm:spPr/>
      <dgm:t>
        <a:bodyPr/>
        <a:lstStyle/>
        <a:p>
          <a:endParaRPr lang="zh-TW" altLang="en-US"/>
        </a:p>
      </dgm:t>
    </dgm:pt>
    <dgm:pt modelId="{2E79310A-0284-4775-AB7E-56EAFB0E502F}">
      <dgm:prSet/>
      <dgm:spPr/>
      <dgm:t>
        <a:bodyPr/>
        <a:lstStyle/>
        <a:p>
          <a:pPr rtl="0"/>
          <a:r>
            <a:rPr lang="zh-TW" dirty="0" smtClean="0"/>
            <a:t>但需</a:t>
          </a:r>
          <a:r>
            <a:rPr lang="zh-TW" dirty="0" smtClean="0">
              <a:solidFill>
                <a:srgbClr val="FF0000"/>
              </a:solidFill>
            </a:rPr>
            <a:t>避免變成吃吃喝喝大拜拜</a:t>
          </a:r>
          <a:r>
            <a:rPr lang="zh-TW" dirty="0" smtClean="0"/>
            <a:t>，可搭配主題性活動</a:t>
          </a:r>
          <a:endParaRPr lang="zh-TW" dirty="0"/>
        </a:p>
      </dgm:t>
    </dgm:pt>
    <dgm:pt modelId="{F42965BD-8146-49A5-9C15-49E2652C7CFB}" type="parTrans" cxnId="{FBA96593-0A5D-422F-A5FA-EFA9AEFEB581}">
      <dgm:prSet/>
      <dgm:spPr/>
      <dgm:t>
        <a:bodyPr/>
        <a:lstStyle/>
        <a:p>
          <a:endParaRPr lang="zh-TW" altLang="en-US"/>
        </a:p>
      </dgm:t>
    </dgm:pt>
    <dgm:pt modelId="{8FD5A128-19E7-4CE3-B778-4F3536ECE00A}" type="sibTrans" cxnId="{FBA96593-0A5D-422F-A5FA-EFA9AEFEB581}">
      <dgm:prSet/>
      <dgm:spPr/>
      <dgm:t>
        <a:bodyPr/>
        <a:lstStyle/>
        <a:p>
          <a:endParaRPr lang="zh-TW" altLang="en-US"/>
        </a:p>
      </dgm:t>
    </dgm:pt>
    <dgm:pt modelId="{CCB389C6-DEB5-49AF-B7A1-D3BE39FDA3E0}">
      <dgm:prSet/>
      <dgm:spPr/>
      <dgm:t>
        <a:bodyPr/>
        <a:lstStyle/>
        <a:p>
          <a:pPr rtl="0"/>
          <a:r>
            <a:rPr lang="zh-TW" dirty="0" smtClean="0"/>
            <a:t>結合「真心話告白」活動</a:t>
          </a:r>
          <a:endParaRPr lang="zh-TW" dirty="0"/>
        </a:p>
      </dgm:t>
    </dgm:pt>
    <dgm:pt modelId="{B9D4C08E-60ED-481B-A24F-44C4DF55FDAD}" type="parTrans" cxnId="{FEDF1CEE-43C5-4959-BD9A-64F951845128}">
      <dgm:prSet/>
      <dgm:spPr/>
      <dgm:t>
        <a:bodyPr/>
        <a:lstStyle/>
        <a:p>
          <a:endParaRPr lang="zh-TW" altLang="en-US"/>
        </a:p>
      </dgm:t>
    </dgm:pt>
    <dgm:pt modelId="{467F5241-5962-43E6-906C-C91ED76BE158}" type="sibTrans" cxnId="{FEDF1CEE-43C5-4959-BD9A-64F951845128}">
      <dgm:prSet/>
      <dgm:spPr/>
      <dgm:t>
        <a:bodyPr/>
        <a:lstStyle/>
        <a:p>
          <a:endParaRPr lang="zh-TW" altLang="en-US"/>
        </a:p>
      </dgm:t>
    </dgm:pt>
    <dgm:pt modelId="{7495FCE2-CC14-40C7-A150-A3F6671A86CB}">
      <dgm:prSet/>
      <dgm:spPr/>
      <dgm:t>
        <a:bodyPr/>
        <a:lstStyle/>
        <a:p>
          <a:pPr rtl="0"/>
          <a:r>
            <a:rPr lang="zh-TW" dirty="0" smtClean="0"/>
            <a:t>凝聚同學向心力，解除彼此間的陌生感，像是邀請同學想向誰表達感謝、想讚美誰，或是爆料班上小八卦（提醒同學不得攻擊或批評）等主題投入箱中，活動當天再由導師抽出並朗讀其紙條內容。</a:t>
          </a:r>
          <a:endParaRPr lang="zh-TW" dirty="0"/>
        </a:p>
      </dgm:t>
    </dgm:pt>
    <dgm:pt modelId="{B4B25186-4E4C-4682-B78E-BDF766EA64C1}" type="parTrans" cxnId="{F44618FB-902C-46FA-B531-9293888AD946}">
      <dgm:prSet/>
      <dgm:spPr/>
      <dgm:t>
        <a:bodyPr/>
        <a:lstStyle/>
        <a:p>
          <a:endParaRPr lang="zh-TW" altLang="en-US"/>
        </a:p>
      </dgm:t>
    </dgm:pt>
    <dgm:pt modelId="{441C2C8D-E2C1-4E7E-B2F3-FFD5066E78B8}" type="sibTrans" cxnId="{F44618FB-902C-46FA-B531-9293888AD946}">
      <dgm:prSet/>
      <dgm:spPr/>
      <dgm:t>
        <a:bodyPr/>
        <a:lstStyle/>
        <a:p>
          <a:endParaRPr lang="zh-TW" altLang="en-US"/>
        </a:p>
      </dgm:t>
    </dgm:pt>
    <dgm:pt modelId="{81F2AA07-5D92-4F99-9FD6-32AF4CCBBC76}" type="pres">
      <dgm:prSet presAssocID="{90D227F2-6F64-4997-A58C-0F6E4576C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B0D641-8415-495B-91FD-134E2A127F59}" type="pres">
      <dgm:prSet presAssocID="{EF318457-43C7-4BC7-B513-A3CFFB67E5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04DF5-2FC1-40BB-A88B-F10AD69E260D}" type="pres">
      <dgm:prSet presAssocID="{EF318457-43C7-4BC7-B513-A3CFFB67E5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C3D70E-406F-41BA-9D6A-D62C937524C1}" type="pres">
      <dgm:prSet presAssocID="{CCB389C6-DEB5-49AF-B7A1-D3BE39FDA3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4ED19C-163C-4707-95F1-02A065CACDBF}" type="pres">
      <dgm:prSet presAssocID="{CCB389C6-DEB5-49AF-B7A1-D3BE39FDA3E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50832C-F66E-4331-8909-74261141A107}" type="presOf" srcId="{90D227F2-6F64-4997-A58C-0F6E4576C32D}" destId="{81F2AA07-5D92-4F99-9FD6-32AF4CCBBC76}" srcOrd="0" destOrd="0" presId="urn:microsoft.com/office/officeart/2005/8/layout/vList2"/>
    <dgm:cxn modelId="{910AA60D-28E3-4A26-BF0D-F47606BFEC3C}" type="presOf" srcId="{7495FCE2-CC14-40C7-A150-A3F6671A86CB}" destId="{A64ED19C-163C-4707-95F1-02A065CACDBF}" srcOrd="0" destOrd="0" presId="urn:microsoft.com/office/officeart/2005/8/layout/vList2"/>
    <dgm:cxn modelId="{FEDF1CEE-43C5-4959-BD9A-64F951845128}" srcId="{90D227F2-6F64-4997-A58C-0F6E4576C32D}" destId="{CCB389C6-DEB5-49AF-B7A1-D3BE39FDA3E0}" srcOrd="1" destOrd="0" parTransId="{B9D4C08E-60ED-481B-A24F-44C4DF55FDAD}" sibTransId="{467F5241-5962-43E6-906C-C91ED76BE158}"/>
    <dgm:cxn modelId="{FBA96593-0A5D-422F-A5FA-EFA9AEFEB581}" srcId="{EF318457-43C7-4BC7-B513-A3CFFB67E53B}" destId="{2E79310A-0284-4775-AB7E-56EAFB0E502F}" srcOrd="1" destOrd="0" parTransId="{F42965BD-8146-49A5-9C15-49E2652C7CFB}" sibTransId="{8FD5A128-19E7-4CE3-B778-4F3536ECE00A}"/>
    <dgm:cxn modelId="{BDA62E72-B456-4508-B22E-3B89F365F026}" srcId="{90D227F2-6F64-4997-A58C-0F6E4576C32D}" destId="{EF318457-43C7-4BC7-B513-A3CFFB67E53B}" srcOrd="0" destOrd="0" parTransId="{E0EF8792-4949-495F-8131-05B96D2EA2B6}" sibTransId="{971E4EAE-1967-4A64-A816-3D7B1B294373}"/>
    <dgm:cxn modelId="{541622AB-D576-424C-B11A-9E6868078D04}" type="presOf" srcId="{EF318457-43C7-4BC7-B513-A3CFFB67E53B}" destId="{74B0D641-8415-495B-91FD-134E2A127F59}" srcOrd="0" destOrd="0" presId="urn:microsoft.com/office/officeart/2005/8/layout/vList2"/>
    <dgm:cxn modelId="{F44618FB-902C-46FA-B531-9293888AD946}" srcId="{CCB389C6-DEB5-49AF-B7A1-D3BE39FDA3E0}" destId="{7495FCE2-CC14-40C7-A150-A3F6671A86CB}" srcOrd="0" destOrd="0" parTransId="{B4B25186-4E4C-4682-B78E-BDF766EA64C1}" sibTransId="{441C2C8D-E2C1-4E7E-B2F3-FFD5066E78B8}"/>
    <dgm:cxn modelId="{9242417C-8E76-42D2-83E5-5077B9F4702C}" srcId="{EF318457-43C7-4BC7-B513-A3CFFB67E53B}" destId="{CC388D02-91FD-4886-8EC9-0A913651A8BD}" srcOrd="0" destOrd="0" parTransId="{19DA9F02-AE15-43B8-B486-7888C8A9D635}" sibTransId="{EACEB229-1AB3-47E0-A060-388DAFEAA31A}"/>
    <dgm:cxn modelId="{E5480806-7CCA-4E5A-96F9-C0A0082BDDA3}" type="presOf" srcId="{2E79310A-0284-4775-AB7E-56EAFB0E502F}" destId="{22904DF5-2FC1-40BB-A88B-F10AD69E260D}" srcOrd="0" destOrd="1" presId="urn:microsoft.com/office/officeart/2005/8/layout/vList2"/>
    <dgm:cxn modelId="{21ADFB1A-F106-44DD-AC99-EA8051D16A81}" type="presOf" srcId="{CC388D02-91FD-4886-8EC9-0A913651A8BD}" destId="{22904DF5-2FC1-40BB-A88B-F10AD69E260D}" srcOrd="0" destOrd="0" presId="urn:microsoft.com/office/officeart/2005/8/layout/vList2"/>
    <dgm:cxn modelId="{0ECD87F6-A6F6-4ED0-862D-DAF5F888992B}" type="presOf" srcId="{CCB389C6-DEB5-49AF-B7A1-D3BE39FDA3E0}" destId="{85C3D70E-406F-41BA-9D6A-D62C937524C1}" srcOrd="0" destOrd="0" presId="urn:microsoft.com/office/officeart/2005/8/layout/vList2"/>
    <dgm:cxn modelId="{ABE40AF8-DEC8-4879-B253-0455D16A15FA}" type="presParOf" srcId="{81F2AA07-5D92-4F99-9FD6-32AF4CCBBC76}" destId="{74B0D641-8415-495B-91FD-134E2A127F59}" srcOrd="0" destOrd="0" presId="urn:microsoft.com/office/officeart/2005/8/layout/vList2"/>
    <dgm:cxn modelId="{A608DA1D-4A7C-4525-93F3-CC482C0D140B}" type="presParOf" srcId="{81F2AA07-5D92-4F99-9FD6-32AF4CCBBC76}" destId="{22904DF5-2FC1-40BB-A88B-F10AD69E260D}" srcOrd="1" destOrd="0" presId="urn:microsoft.com/office/officeart/2005/8/layout/vList2"/>
    <dgm:cxn modelId="{3E284C9C-15FF-4CD3-BE07-8ADA4B58A75E}" type="presParOf" srcId="{81F2AA07-5D92-4F99-9FD6-32AF4CCBBC76}" destId="{85C3D70E-406F-41BA-9D6A-D62C937524C1}" srcOrd="2" destOrd="0" presId="urn:microsoft.com/office/officeart/2005/8/layout/vList2"/>
    <dgm:cxn modelId="{50C42795-E827-4A65-B308-49C144C1E828}" type="presParOf" srcId="{81F2AA07-5D92-4F99-9FD6-32AF4CCBBC76}" destId="{A64ED19C-163C-4707-95F1-02A065CACD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3CE9F9-0466-467B-B9BF-5BBAA9835B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A68C7D9-5A9E-4719-AF52-B67ECDBC5880}">
      <dgm:prSet/>
      <dgm:spPr/>
      <dgm:t>
        <a:bodyPr/>
        <a:lstStyle/>
        <a:p>
          <a:pPr rtl="0"/>
          <a:r>
            <a:rPr lang="zh-TW" smtClean="0"/>
            <a:t>班級輔導</a:t>
          </a:r>
          <a:endParaRPr lang="zh-TW"/>
        </a:p>
      </dgm:t>
    </dgm:pt>
    <dgm:pt modelId="{FF297EFA-7A36-47D8-94B3-54F3FB8F20FB}" type="parTrans" cxnId="{A90FDF39-295D-4B50-B65E-3937EF698E1A}">
      <dgm:prSet/>
      <dgm:spPr/>
      <dgm:t>
        <a:bodyPr/>
        <a:lstStyle/>
        <a:p>
          <a:endParaRPr lang="zh-TW" altLang="en-US"/>
        </a:p>
      </dgm:t>
    </dgm:pt>
    <dgm:pt modelId="{E08B8A4E-CDA0-4FC1-9382-EADA3E764C9F}" type="sibTrans" cxnId="{A90FDF39-295D-4B50-B65E-3937EF698E1A}">
      <dgm:prSet/>
      <dgm:spPr/>
      <dgm:t>
        <a:bodyPr/>
        <a:lstStyle/>
        <a:p>
          <a:endParaRPr lang="zh-TW" altLang="en-US"/>
        </a:p>
      </dgm:t>
    </dgm:pt>
    <dgm:pt modelId="{5778BD05-BA6D-4074-BE5B-498BB548A640}">
      <dgm:prSet/>
      <dgm:spPr/>
      <dgm:t>
        <a:bodyPr/>
        <a:lstStyle/>
        <a:p>
          <a:pPr rtl="0"/>
          <a:r>
            <a:rPr lang="zh-TW" dirty="0" smtClean="0"/>
            <a:t>安排心理師至貴班進行「兩性交往」、「自我探索」、「生涯規劃與人生」等活動，增進同學們對於議題之認識與討論。</a:t>
          </a:r>
          <a:endParaRPr lang="zh-TW" dirty="0"/>
        </a:p>
      </dgm:t>
    </dgm:pt>
    <dgm:pt modelId="{44785E62-81F5-42E0-ADE8-A3148929F585}" type="parTrans" cxnId="{8938437C-7718-4ABF-9550-0E87E34AE98A}">
      <dgm:prSet/>
      <dgm:spPr/>
      <dgm:t>
        <a:bodyPr/>
        <a:lstStyle/>
        <a:p>
          <a:endParaRPr lang="zh-TW" altLang="en-US"/>
        </a:p>
      </dgm:t>
    </dgm:pt>
    <dgm:pt modelId="{05DA721A-75C2-4D7C-A1AF-47E170F18BEF}" type="sibTrans" cxnId="{8938437C-7718-4ABF-9550-0E87E34AE98A}">
      <dgm:prSet/>
      <dgm:spPr/>
      <dgm:t>
        <a:bodyPr/>
        <a:lstStyle/>
        <a:p>
          <a:endParaRPr lang="zh-TW" altLang="en-US"/>
        </a:p>
      </dgm:t>
    </dgm:pt>
    <dgm:pt modelId="{674EF552-3780-410E-9EED-4CF404963B4C}">
      <dgm:prSet/>
      <dgm:spPr/>
      <dgm:t>
        <a:bodyPr/>
        <a:lstStyle/>
        <a:p>
          <a:pPr rtl="0"/>
          <a:r>
            <a:rPr lang="zh-TW" dirty="0" smtClean="0"/>
            <a:t>創新導師生會談活動</a:t>
          </a:r>
          <a:endParaRPr lang="zh-TW" dirty="0"/>
        </a:p>
      </dgm:t>
    </dgm:pt>
    <dgm:pt modelId="{18E35898-E2A9-4894-B548-65DEC1E17BC4}" type="parTrans" cxnId="{51293BEC-B707-4C1F-81A7-295015E9650C}">
      <dgm:prSet/>
      <dgm:spPr/>
      <dgm:t>
        <a:bodyPr/>
        <a:lstStyle/>
        <a:p>
          <a:endParaRPr lang="zh-TW" altLang="en-US"/>
        </a:p>
      </dgm:t>
    </dgm:pt>
    <dgm:pt modelId="{484EE16A-C5E8-498A-8C09-4DABB85E8BFE}" type="sibTrans" cxnId="{51293BEC-B707-4C1F-81A7-295015E9650C}">
      <dgm:prSet/>
      <dgm:spPr/>
      <dgm:t>
        <a:bodyPr/>
        <a:lstStyle/>
        <a:p>
          <a:endParaRPr lang="zh-TW" altLang="en-US"/>
        </a:p>
      </dgm:t>
    </dgm:pt>
    <dgm:pt modelId="{BBE2A9DC-34C4-4FD1-B4E3-B70CBE5F1C5D}">
      <dgm:prSet/>
      <dgm:spPr/>
      <dgm:t>
        <a:bodyPr/>
        <a:lstStyle/>
        <a:p>
          <a:pPr rtl="0"/>
          <a:r>
            <a:rPr lang="zh-TW" altLang="en-US" dirty="0" smtClean="0"/>
            <a:t>每</a:t>
          </a:r>
          <a:r>
            <a:rPr lang="zh-TW" dirty="0" smtClean="0"/>
            <a:t>學期</a:t>
          </a:r>
          <a:r>
            <a:rPr lang="zh-TW" dirty="0" smtClean="0"/>
            <a:t>初公告申請，補助講師</a:t>
          </a:r>
          <a:r>
            <a:rPr lang="zh-TW" dirty="0" smtClean="0"/>
            <a:t>費</a:t>
          </a:r>
          <a:r>
            <a:rPr lang="zh-TW" altLang="en-US" dirty="0" smtClean="0"/>
            <a:t>、講義費、及</a:t>
          </a:r>
          <a:r>
            <a:rPr lang="zh-TW" dirty="0" smtClean="0"/>
            <a:t>便當</a:t>
          </a:r>
          <a:r>
            <a:rPr lang="zh-TW" dirty="0" smtClean="0"/>
            <a:t>等</a:t>
          </a:r>
          <a:endParaRPr lang="zh-TW" dirty="0"/>
        </a:p>
      </dgm:t>
    </dgm:pt>
    <dgm:pt modelId="{D44BAEA1-2287-4B56-AD88-B02C8ED47CB5}" type="parTrans" cxnId="{0A0B3B24-7A6F-401A-8A26-81ADAE71EFB6}">
      <dgm:prSet/>
      <dgm:spPr/>
      <dgm:t>
        <a:bodyPr/>
        <a:lstStyle/>
        <a:p>
          <a:endParaRPr lang="zh-TW" altLang="en-US"/>
        </a:p>
      </dgm:t>
    </dgm:pt>
    <dgm:pt modelId="{04FB51FA-A8FC-469C-9B3E-0835C96E1789}" type="sibTrans" cxnId="{0A0B3B24-7A6F-401A-8A26-81ADAE71EFB6}">
      <dgm:prSet/>
      <dgm:spPr/>
      <dgm:t>
        <a:bodyPr/>
        <a:lstStyle/>
        <a:p>
          <a:endParaRPr lang="zh-TW" altLang="en-US"/>
        </a:p>
      </dgm:t>
    </dgm:pt>
    <dgm:pt modelId="{ECA920B5-81D4-46D2-9F6E-7BD4B310FD63}">
      <dgm:prSet/>
      <dgm:spPr/>
      <dgm:t>
        <a:bodyPr/>
        <a:lstStyle/>
        <a:p>
          <a:pPr rtl="0"/>
          <a:r>
            <a:rPr lang="zh-TW" altLang="en-US" dirty="0" smtClean="0"/>
            <a:t>職涯輔導課程</a:t>
          </a:r>
          <a:endParaRPr lang="zh-TW" dirty="0"/>
        </a:p>
      </dgm:t>
    </dgm:pt>
    <dgm:pt modelId="{67CC7236-41C3-4249-B503-D3D564571BD5}" type="parTrans" cxnId="{7CEDFA5D-6970-43C8-BD69-63A2C81F621A}">
      <dgm:prSet/>
      <dgm:spPr/>
      <dgm:t>
        <a:bodyPr/>
        <a:lstStyle/>
        <a:p>
          <a:endParaRPr lang="zh-TW" altLang="en-US"/>
        </a:p>
      </dgm:t>
    </dgm:pt>
    <dgm:pt modelId="{89CCA157-7E73-4237-9835-6C9E0E3466AB}" type="sibTrans" cxnId="{7CEDFA5D-6970-43C8-BD69-63A2C81F621A}">
      <dgm:prSet/>
      <dgm:spPr/>
      <dgm:t>
        <a:bodyPr/>
        <a:lstStyle/>
        <a:p>
          <a:endParaRPr lang="zh-TW" altLang="en-US"/>
        </a:p>
      </dgm:t>
    </dgm:pt>
    <dgm:pt modelId="{1438BAEE-5545-4B7B-9592-434D072D4FEF}" type="pres">
      <dgm:prSet presAssocID="{F23CE9F9-0466-467B-B9BF-5BBAA9835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DB0154-7ADD-4BC8-8EFD-8494856A7468}" type="pres">
      <dgm:prSet presAssocID="{8A68C7D9-5A9E-4719-AF52-B67ECDBC58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C5708-9E90-4637-9D17-3C81D29C7273}" type="pres">
      <dgm:prSet presAssocID="{8A68C7D9-5A9E-4719-AF52-B67ECDBC588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4D5796-A7F1-437C-B295-19283A9C6B54}" type="pres">
      <dgm:prSet presAssocID="{674EF552-3780-410E-9EED-4CF404963B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CF817-6BB2-4D59-A17C-DDE49784B936}" type="pres">
      <dgm:prSet presAssocID="{674EF552-3780-410E-9EED-4CF404963B4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EBBB46-E8F3-47FD-9F0B-97FBC95FAA17}" type="pres">
      <dgm:prSet presAssocID="{ECA920B5-81D4-46D2-9F6E-7BD4B310FD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0FDF39-295D-4B50-B65E-3937EF698E1A}" srcId="{F23CE9F9-0466-467B-B9BF-5BBAA9835B85}" destId="{8A68C7D9-5A9E-4719-AF52-B67ECDBC5880}" srcOrd="0" destOrd="0" parTransId="{FF297EFA-7A36-47D8-94B3-54F3FB8F20FB}" sibTransId="{E08B8A4E-CDA0-4FC1-9382-EADA3E764C9F}"/>
    <dgm:cxn modelId="{B4949F6B-2496-42D0-B46A-D6F650ECEFED}" type="presOf" srcId="{ECA920B5-81D4-46D2-9F6E-7BD4B310FD63}" destId="{BFEBBB46-E8F3-47FD-9F0B-97FBC95FAA17}" srcOrd="0" destOrd="0" presId="urn:microsoft.com/office/officeart/2005/8/layout/vList2"/>
    <dgm:cxn modelId="{51293BEC-B707-4C1F-81A7-295015E9650C}" srcId="{F23CE9F9-0466-467B-B9BF-5BBAA9835B85}" destId="{674EF552-3780-410E-9EED-4CF404963B4C}" srcOrd="1" destOrd="0" parTransId="{18E35898-E2A9-4894-B548-65DEC1E17BC4}" sibTransId="{484EE16A-C5E8-498A-8C09-4DABB85E8BFE}"/>
    <dgm:cxn modelId="{55C2DD48-EEC6-4D13-968F-4365F7D55932}" type="presOf" srcId="{5778BD05-BA6D-4074-BE5B-498BB548A640}" destId="{D43C5708-9E90-4637-9D17-3C81D29C7273}" srcOrd="0" destOrd="0" presId="urn:microsoft.com/office/officeart/2005/8/layout/vList2"/>
    <dgm:cxn modelId="{08B99AE2-21A2-41FB-949E-1482AC7EEC51}" type="presOf" srcId="{BBE2A9DC-34C4-4FD1-B4E3-B70CBE5F1C5D}" destId="{899CF817-6BB2-4D59-A17C-DDE49784B936}" srcOrd="0" destOrd="0" presId="urn:microsoft.com/office/officeart/2005/8/layout/vList2"/>
    <dgm:cxn modelId="{4EE4F0BC-644B-4991-B9D7-A9CA41B83040}" type="presOf" srcId="{F23CE9F9-0466-467B-B9BF-5BBAA9835B85}" destId="{1438BAEE-5545-4B7B-9592-434D072D4FEF}" srcOrd="0" destOrd="0" presId="urn:microsoft.com/office/officeart/2005/8/layout/vList2"/>
    <dgm:cxn modelId="{E6EEA1D7-EB98-4BF2-B7F1-959862D02BF7}" type="presOf" srcId="{674EF552-3780-410E-9EED-4CF404963B4C}" destId="{CC4D5796-A7F1-437C-B295-19283A9C6B54}" srcOrd="0" destOrd="0" presId="urn:microsoft.com/office/officeart/2005/8/layout/vList2"/>
    <dgm:cxn modelId="{0A0B3B24-7A6F-401A-8A26-81ADAE71EFB6}" srcId="{674EF552-3780-410E-9EED-4CF404963B4C}" destId="{BBE2A9DC-34C4-4FD1-B4E3-B70CBE5F1C5D}" srcOrd="0" destOrd="0" parTransId="{D44BAEA1-2287-4B56-AD88-B02C8ED47CB5}" sibTransId="{04FB51FA-A8FC-469C-9B3E-0835C96E1789}"/>
    <dgm:cxn modelId="{8938437C-7718-4ABF-9550-0E87E34AE98A}" srcId="{8A68C7D9-5A9E-4719-AF52-B67ECDBC5880}" destId="{5778BD05-BA6D-4074-BE5B-498BB548A640}" srcOrd="0" destOrd="0" parTransId="{44785E62-81F5-42E0-ADE8-A3148929F585}" sibTransId="{05DA721A-75C2-4D7C-A1AF-47E170F18BEF}"/>
    <dgm:cxn modelId="{F6B5E7E2-404B-4498-8449-B8D3AC12113B}" type="presOf" srcId="{8A68C7D9-5A9E-4719-AF52-B67ECDBC5880}" destId="{5CDB0154-7ADD-4BC8-8EFD-8494856A7468}" srcOrd="0" destOrd="0" presId="urn:microsoft.com/office/officeart/2005/8/layout/vList2"/>
    <dgm:cxn modelId="{7CEDFA5D-6970-43C8-BD69-63A2C81F621A}" srcId="{F23CE9F9-0466-467B-B9BF-5BBAA9835B85}" destId="{ECA920B5-81D4-46D2-9F6E-7BD4B310FD63}" srcOrd="2" destOrd="0" parTransId="{67CC7236-41C3-4249-B503-D3D564571BD5}" sibTransId="{89CCA157-7E73-4237-9835-6C9E0E3466AB}"/>
    <dgm:cxn modelId="{8124E64E-3A6F-4732-993F-91E7863CCF07}" type="presParOf" srcId="{1438BAEE-5545-4B7B-9592-434D072D4FEF}" destId="{5CDB0154-7ADD-4BC8-8EFD-8494856A7468}" srcOrd="0" destOrd="0" presId="urn:microsoft.com/office/officeart/2005/8/layout/vList2"/>
    <dgm:cxn modelId="{D380714D-A2E2-4CAE-B56A-9C6EE7DD62C9}" type="presParOf" srcId="{1438BAEE-5545-4B7B-9592-434D072D4FEF}" destId="{D43C5708-9E90-4637-9D17-3C81D29C7273}" srcOrd="1" destOrd="0" presId="urn:microsoft.com/office/officeart/2005/8/layout/vList2"/>
    <dgm:cxn modelId="{7EC140BE-6740-4E63-BE79-B4B40ECA44D2}" type="presParOf" srcId="{1438BAEE-5545-4B7B-9592-434D072D4FEF}" destId="{CC4D5796-A7F1-437C-B295-19283A9C6B54}" srcOrd="2" destOrd="0" presId="urn:microsoft.com/office/officeart/2005/8/layout/vList2"/>
    <dgm:cxn modelId="{B6E3C2E2-BA5D-4BAF-9824-60464AEBBA44}" type="presParOf" srcId="{1438BAEE-5545-4B7B-9592-434D072D4FEF}" destId="{899CF817-6BB2-4D59-A17C-DDE49784B936}" srcOrd="3" destOrd="0" presId="urn:microsoft.com/office/officeart/2005/8/layout/vList2"/>
    <dgm:cxn modelId="{ABEE9769-2F9C-4D52-AB16-BC3CA16AB278}" type="presParOf" srcId="{1438BAEE-5545-4B7B-9592-434D072D4FEF}" destId="{BFEBBB46-E8F3-47FD-9F0B-97FBC95FAA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01432-7A8B-4185-A7A0-5793FA91422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6F8E255-146F-443C-8884-F4E4E7E6C108}">
      <dgm:prSet/>
      <dgm:spPr/>
      <dgm:t>
        <a:bodyPr/>
        <a:lstStyle/>
        <a:p>
          <a:pPr rtl="0"/>
          <a:r>
            <a:rPr lang="en-US" dirty="0" smtClean="0"/>
            <a:t>1.</a:t>
          </a:r>
          <a:r>
            <a:rPr lang="zh-TW" dirty="0" smtClean="0"/>
            <a:t>實習前心理測驗篩檢</a:t>
          </a:r>
          <a:r>
            <a:rPr lang="en-US" dirty="0" smtClean="0"/>
            <a:t> </a:t>
          </a:r>
          <a:endParaRPr lang="zh-TW" dirty="0"/>
        </a:p>
      </dgm:t>
    </dgm:pt>
    <dgm:pt modelId="{53244D53-5BDD-4DCF-A648-446E8BAB9DD7}" type="parTrans" cxnId="{A420E011-BADF-4E86-ACFB-4FE35B5E3128}">
      <dgm:prSet/>
      <dgm:spPr/>
      <dgm:t>
        <a:bodyPr/>
        <a:lstStyle/>
        <a:p>
          <a:endParaRPr lang="zh-TW" altLang="en-US"/>
        </a:p>
      </dgm:t>
    </dgm:pt>
    <dgm:pt modelId="{FBC48BAB-5BB0-49E3-B7CC-5D45403A0F58}" type="sibTrans" cxnId="{A420E011-BADF-4E86-ACFB-4FE35B5E3128}">
      <dgm:prSet/>
      <dgm:spPr/>
      <dgm:t>
        <a:bodyPr/>
        <a:lstStyle/>
        <a:p>
          <a:endParaRPr lang="zh-TW" altLang="en-US"/>
        </a:p>
      </dgm:t>
    </dgm:pt>
    <dgm:pt modelId="{528F1FD9-EA10-484F-81C2-7FC05400C810}">
      <dgm:prSet/>
      <dgm:spPr/>
      <dgm:t>
        <a:bodyPr/>
        <a:lstStyle/>
        <a:p>
          <a:pPr rtl="0"/>
          <a:r>
            <a:rPr lang="zh-TW" dirty="0" smtClean="0"/>
            <a:t>採用「大學生心理健康量表」篩檢，約於實習分發會議時進行，同意受測的每位學生會收到個人測驗結果報表。</a:t>
          </a:r>
          <a:endParaRPr lang="zh-TW" dirty="0"/>
        </a:p>
      </dgm:t>
    </dgm:pt>
    <dgm:pt modelId="{7F734B51-D00B-4275-B8E0-CBA5992753C7}" type="parTrans" cxnId="{2F7CEA20-FDE9-4ECD-8C86-5E5E7D5D1F30}">
      <dgm:prSet/>
      <dgm:spPr/>
      <dgm:t>
        <a:bodyPr/>
        <a:lstStyle/>
        <a:p>
          <a:endParaRPr lang="zh-TW" altLang="en-US"/>
        </a:p>
      </dgm:t>
    </dgm:pt>
    <dgm:pt modelId="{58B384A1-3565-4E14-A76E-8DB8B8090172}" type="sibTrans" cxnId="{2F7CEA20-FDE9-4ECD-8C86-5E5E7D5D1F30}">
      <dgm:prSet/>
      <dgm:spPr/>
      <dgm:t>
        <a:bodyPr/>
        <a:lstStyle/>
        <a:p>
          <a:endParaRPr lang="zh-TW" altLang="en-US"/>
        </a:p>
      </dgm:t>
    </dgm:pt>
    <dgm:pt modelId="{B0F46C76-9134-46E0-A55A-6F301917B9C1}">
      <dgm:prSet/>
      <dgm:spPr/>
      <dgm:t>
        <a:bodyPr/>
        <a:lstStyle/>
        <a:p>
          <a:pPr rtl="0"/>
          <a:r>
            <a:rPr lang="en-US" dirty="0" smtClean="0"/>
            <a:t>2.</a:t>
          </a:r>
          <a:r>
            <a:rPr lang="zh-TW" dirty="0" smtClean="0"/>
            <a:t>導師關懷輔導</a:t>
          </a:r>
          <a:endParaRPr lang="zh-TW" dirty="0"/>
        </a:p>
      </dgm:t>
    </dgm:pt>
    <dgm:pt modelId="{02E889B3-B56A-4191-A244-EABC3C65603B}" type="parTrans" cxnId="{B47AF906-72D6-4D64-96AD-DC5E2F23E164}">
      <dgm:prSet/>
      <dgm:spPr/>
      <dgm:t>
        <a:bodyPr/>
        <a:lstStyle/>
        <a:p>
          <a:endParaRPr lang="zh-TW" altLang="en-US"/>
        </a:p>
      </dgm:t>
    </dgm:pt>
    <dgm:pt modelId="{073B1130-1B10-4B3D-B5BA-29999B008C21}" type="sibTrans" cxnId="{B47AF906-72D6-4D64-96AD-DC5E2F23E164}">
      <dgm:prSet/>
      <dgm:spPr/>
      <dgm:t>
        <a:bodyPr/>
        <a:lstStyle/>
        <a:p>
          <a:endParaRPr lang="zh-TW" altLang="en-US"/>
        </a:p>
      </dgm:t>
    </dgm:pt>
    <dgm:pt modelId="{4855A19A-1212-446B-B3ED-5F96534833A8}">
      <dgm:prSet/>
      <dgm:spPr/>
      <dgm:t>
        <a:bodyPr/>
        <a:lstStyle/>
        <a:p>
          <a:pPr rtl="0"/>
          <a:r>
            <a:rPr lang="zh-TW" smtClean="0"/>
            <a:t>每位導師將收到同意受測之導生測驗結果，以利導師進行關懷輔導高關懷學生，心理及諮商輔導組從旁協助。</a:t>
          </a:r>
          <a:endParaRPr lang="zh-TW"/>
        </a:p>
      </dgm:t>
    </dgm:pt>
    <dgm:pt modelId="{3BF8FAD5-C234-41F8-97EF-B9DF82AD6694}" type="parTrans" cxnId="{528A1683-34EE-44FE-A9CA-FE8ED23797A2}">
      <dgm:prSet/>
      <dgm:spPr/>
      <dgm:t>
        <a:bodyPr/>
        <a:lstStyle/>
        <a:p>
          <a:endParaRPr lang="zh-TW" altLang="en-US"/>
        </a:p>
      </dgm:t>
    </dgm:pt>
    <dgm:pt modelId="{4CC6CEE7-C4FC-4916-A4C1-8A590E50178E}" type="sibTrans" cxnId="{528A1683-34EE-44FE-A9CA-FE8ED23797A2}">
      <dgm:prSet/>
      <dgm:spPr/>
      <dgm:t>
        <a:bodyPr/>
        <a:lstStyle/>
        <a:p>
          <a:endParaRPr lang="zh-TW" altLang="en-US"/>
        </a:p>
      </dgm:t>
    </dgm:pt>
    <dgm:pt modelId="{7C190980-752E-43D4-9853-C939F1653745}">
      <dgm:prSet/>
      <dgm:spPr/>
      <dgm:t>
        <a:bodyPr/>
        <a:lstStyle/>
        <a:p>
          <a:pPr rtl="0"/>
          <a:r>
            <a:rPr lang="en-US" dirty="0" smtClean="0"/>
            <a:t>3.</a:t>
          </a:r>
          <a:r>
            <a:rPr lang="zh-TW" dirty="0" smtClean="0"/>
            <a:t>院心理師追蹤輔導</a:t>
          </a:r>
          <a:endParaRPr lang="zh-TW" dirty="0"/>
        </a:p>
      </dgm:t>
    </dgm:pt>
    <dgm:pt modelId="{EFD185FB-8132-425A-84EE-7A0747A17950}" type="parTrans" cxnId="{AA527310-F113-4735-83ED-2A48DD3EA14F}">
      <dgm:prSet/>
      <dgm:spPr/>
      <dgm:t>
        <a:bodyPr/>
        <a:lstStyle/>
        <a:p>
          <a:endParaRPr lang="zh-TW" altLang="en-US"/>
        </a:p>
      </dgm:t>
    </dgm:pt>
    <dgm:pt modelId="{90997CF1-525A-43DB-8692-5E9D322845C8}" type="sibTrans" cxnId="{AA527310-F113-4735-83ED-2A48DD3EA14F}">
      <dgm:prSet/>
      <dgm:spPr/>
      <dgm:t>
        <a:bodyPr/>
        <a:lstStyle/>
        <a:p>
          <a:endParaRPr lang="zh-TW" altLang="en-US"/>
        </a:p>
      </dgm:t>
    </dgm:pt>
    <dgm:pt modelId="{5AF9A7EF-D25A-43F2-B431-39F899211F18}">
      <dgm:prSet/>
      <dgm:spPr/>
      <dgm:t>
        <a:bodyPr/>
        <a:lstStyle/>
        <a:p>
          <a:pPr rtl="0"/>
          <a:r>
            <a:rPr lang="zh-TW" smtClean="0"/>
            <a:t>由院心理師主動關懷追蹤測驗結果為高關懷學生，以改善其身心適應，必要時連結其他資源進行協助。</a:t>
          </a:r>
          <a:endParaRPr lang="zh-TW"/>
        </a:p>
      </dgm:t>
    </dgm:pt>
    <dgm:pt modelId="{97BDA800-55A3-44F4-BD3B-325FAC6716A9}" type="parTrans" cxnId="{0CF1089D-9C80-4F0B-870F-6471326269D8}">
      <dgm:prSet/>
      <dgm:spPr/>
      <dgm:t>
        <a:bodyPr/>
        <a:lstStyle/>
        <a:p>
          <a:endParaRPr lang="zh-TW" altLang="en-US"/>
        </a:p>
      </dgm:t>
    </dgm:pt>
    <dgm:pt modelId="{F19863F0-5389-4E90-B80E-CEA8B57C81DC}" type="sibTrans" cxnId="{0CF1089D-9C80-4F0B-870F-6471326269D8}">
      <dgm:prSet/>
      <dgm:spPr/>
      <dgm:t>
        <a:bodyPr/>
        <a:lstStyle/>
        <a:p>
          <a:endParaRPr lang="zh-TW" altLang="en-US"/>
        </a:p>
      </dgm:t>
    </dgm:pt>
    <dgm:pt modelId="{5A654AAB-9EB0-4FCA-8EA3-351377CAE08C}" type="pres">
      <dgm:prSet presAssocID="{B3301432-7A8B-4185-A7A0-5793FA9142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ADDBE9F-7F56-4E7D-B19C-8143A7B0463B}" type="pres">
      <dgm:prSet presAssocID="{B6F8E255-146F-443C-8884-F4E4E7E6C108}" presName="parentLin" presStyleCnt="0"/>
      <dgm:spPr/>
    </dgm:pt>
    <dgm:pt modelId="{47036898-E815-4D56-BD08-3422B4AD15FA}" type="pres">
      <dgm:prSet presAssocID="{B6F8E255-146F-443C-8884-F4E4E7E6C10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79C9187-0396-406A-BB84-B28254BCDDE5}" type="pres">
      <dgm:prSet presAssocID="{B6F8E255-146F-443C-8884-F4E4E7E6C1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B0D6E-0CF0-4539-B6A6-D2733E11F665}" type="pres">
      <dgm:prSet presAssocID="{B6F8E255-146F-443C-8884-F4E4E7E6C108}" presName="negativeSpace" presStyleCnt="0"/>
      <dgm:spPr/>
    </dgm:pt>
    <dgm:pt modelId="{E538A084-4DD2-46DC-AAC0-12065DA6D249}" type="pres">
      <dgm:prSet presAssocID="{B6F8E255-146F-443C-8884-F4E4E7E6C1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5B74A2-F5F8-4EAE-AE51-4A80C1897FD0}" type="pres">
      <dgm:prSet presAssocID="{FBC48BAB-5BB0-49E3-B7CC-5D45403A0F58}" presName="spaceBetweenRectangles" presStyleCnt="0"/>
      <dgm:spPr/>
    </dgm:pt>
    <dgm:pt modelId="{0F4A5A9F-F025-4781-98E9-462D0D9C6EFC}" type="pres">
      <dgm:prSet presAssocID="{B0F46C76-9134-46E0-A55A-6F301917B9C1}" presName="parentLin" presStyleCnt="0"/>
      <dgm:spPr/>
    </dgm:pt>
    <dgm:pt modelId="{BF308E0E-1F82-4E16-A8F8-4543079970CE}" type="pres">
      <dgm:prSet presAssocID="{B0F46C76-9134-46E0-A55A-6F301917B9C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4572C82-C1FF-4CCA-8C41-A9DBEA0D76BE}" type="pres">
      <dgm:prSet presAssocID="{B0F46C76-9134-46E0-A55A-6F301917B9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8FE9C9-4E57-4686-845F-52F51CEF20E6}" type="pres">
      <dgm:prSet presAssocID="{B0F46C76-9134-46E0-A55A-6F301917B9C1}" presName="negativeSpace" presStyleCnt="0"/>
      <dgm:spPr/>
    </dgm:pt>
    <dgm:pt modelId="{DA735DCA-8C8F-4040-99B1-0E84EF519FC8}" type="pres">
      <dgm:prSet presAssocID="{B0F46C76-9134-46E0-A55A-6F301917B9C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BE510C-487C-4F3E-869E-ADCBD222623A}" type="pres">
      <dgm:prSet presAssocID="{073B1130-1B10-4B3D-B5BA-29999B008C21}" presName="spaceBetweenRectangles" presStyleCnt="0"/>
      <dgm:spPr/>
    </dgm:pt>
    <dgm:pt modelId="{8ABD4E61-C761-4C28-A34A-A0D4F78253CE}" type="pres">
      <dgm:prSet presAssocID="{7C190980-752E-43D4-9853-C939F1653745}" presName="parentLin" presStyleCnt="0"/>
      <dgm:spPr/>
    </dgm:pt>
    <dgm:pt modelId="{57B78DE1-9F66-4259-AC57-153B7DDB0018}" type="pres">
      <dgm:prSet presAssocID="{7C190980-752E-43D4-9853-C939F1653745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EAB9B7C6-CDE2-48CD-81F8-F28EBD573726}" type="pres">
      <dgm:prSet presAssocID="{7C190980-752E-43D4-9853-C939F16537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791E4-09C3-4A00-A41B-3107A6593052}" type="pres">
      <dgm:prSet presAssocID="{7C190980-752E-43D4-9853-C939F1653745}" presName="negativeSpace" presStyleCnt="0"/>
      <dgm:spPr/>
    </dgm:pt>
    <dgm:pt modelId="{C76D207A-D195-4132-A478-47311E7DE4CB}" type="pres">
      <dgm:prSet presAssocID="{7C190980-752E-43D4-9853-C939F165374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6C11B0-8441-47C6-883E-28C4E1AD08D8}" type="presOf" srcId="{B6F8E255-146F-443C-8884-F4E4E7E6C108}" destId="{47036898-E815-4D56-BD08-3422B4AD15FA}" srcOrd="0" destOrd="0" presId="urn:microsoft.com/office/officeart/2005/8/layout/list1"/>
    <dgm:cxn modelId="{C19A68E9-90DF-4024-A9AF-FF70C4DE6C79}" type="presOf" srcId="{B6F8E255-146F-443C-8884-F4E4E7E6C108}" destId="{579C9187-0396-406A-BB84-B28254BCDDE5}" srcOrd="1" destOrd="0" presId="urn:microsoft.com/office/officeart/2005/8/layout/list1"/>
    <dgm:cxn modelId="{AA527310-F113-4735-83ED-2A48DD3EA14F}" srcId="{B3301432-7A8B-4185-A7A0-5793FA914229}" destId="{7C190980-752E-43D4-9853-C939F1653745}" srcOrd="2" destOrd="0" parTransId="{EFD185FB-8132-425A-84EE-7A0747A17950}" sibTransId="{90997CF1-525A-43DB-8692-5E9D322845C8}"/>
    <dgm:cxn modelId="{E3CAF3CF-7CBF-4BF2-9C29-EADFF1EF9E27}" type="presOf" srcId="{528F1FD9-EA10-484F-81C2-7FC05400C810}" destId="{E538A084-4DD2-46DC-AAC0-12065DA6D249}" srcOrd="0" destOrd="0" presId="urn:microsoft.com/office/officeart/2005/8/layout/list1"/>
    <dgm:cxn modelId="{C2D1129A-D41A-4C4B-9FCB-BBB488BAB091}" type="presOf" srcId="{B3301432-7A8B-4185-A7A0-5793FA914229}" destId="{5A654AAB-9EB0-4FCA-8EA3-351377CAE08C}" srcOrd="0" destOrd="0" presId="urn:microsoft.com/office/officeart/2005/8/layout/list1"/>
    <dgm:cxn modelId="{00109441-1813-4CF1-9F1E-B72A8B083E16}" type="presOf" srcId="{5AF9A7EF-D25A-43F2-B431-39F899211F18}" destId="{C76D207A-D195-4132-A478-47311E7DE4CB}" srcOrd="0" destOrd="0" presId="urn:microsoft.com/office/officeart/2005/8/layout/list1"/>
    <dgm:cxn modelId="{1BD92C2F-4578-4A03-80D7-95FD5EF01AB0}" type="presOf" srcId="{7C190980-752E-43D4-9853-C939F1653745}" destId="{EAB9B7C6-CDE2-48CD-81F8-F28EBD573726}" srcOrd="1" destOrd="0" presId="urn:microsoft.com/office/officeart/2005/8/layout/list1"/>
    <dgm:cxn modelId="{B8E5FDFF-3E8B-45FF-BF51-BCE0F7033038}" type="presOf" srcId="{4855A19A-1212-446B-B3ED-5F96534833A8}" destId="{DA735DCA-8C8F-4040-99B1-0E84EF519FC8}" srcOrd="0" destOrd="0" presId="urn:microsoft.com/office/officeart/2005/8/layout/list1"/>
    <dgm:cxn modelId="{DC58F7F3-038C-4725-AB76-ADCB1ABB0C14}" type="presOf" srcId="{B0F46C76-9134-46E0-A55A-6F301917B9C1}" destId="{BF308E0E-1F82-4E16-A8F8-4543079970CE}" srcOrd="0" destOrd="0" presId="urn:microsoft.com/office/officeart/2005/8/layout/list1"/>
    <dgm:cxn modelId="{B47AF906-72D6-4D64-96AD-DC5E2F23E164}" srcId="{B3301432-7A8B-4185-A7A0-5793FA914229}" destId="{B0F46C76-9134-46E0-A55A-6F301917B9C1}" srcOrd="1" destOrd="0" parTransId="{02E889B3-B56A-4191-A244-EABC3C65603B}" sibTransId="{073B1130-1B10-4B3D-B5BA-29999B008C21}"/>
    <dgm:cxn modelId="{A420E011-BADF-4E86-ACFB-4FE35B5E3128}" srcId="{B3301432-7A8B-4185-A7A0-5793FA914229}" destId="{B6F8E255-146F-443C-8884-F4E4E7E6C108}" srcOrd="0" destOrd="0" parTransId="{53244D53-5BDD-4DCF-A648-446E8BAB9DD7}" sibTransId="{FBC48BAB-5BB0-49E3-B7CC-5D45403A0F58}"/>
    <dgm:cxn modelId="{0CF1089D-9C80-4F0B-870F-6471326269D8}" srcId="{7C190980-752E-43D4-9853-C939F1653745}" destId="{5AF9A7EF-D25A-43F2-B431-39F899211F18}" srcOrd="0" destOrd="0" parTransId="{97BDA800-55A3-44F4-BD3B-325FAC6716A9}" sibTransId="{F19863F0-5389-4E90-B80E-CEA8B57C81DC}"/>
    <dgm:cxn modelId="{91879425-376A-4012-8718-1ED73AE84FAE}" type="presOf" srcId="{7C190980-752E-43D4-9853-C939F1653745}" destId="{57B78DE1-9F66-4259-AC57-153B7DDB0018}" srcOrd="0" destOrd="0" presId="urn:microsoft.com/office/officeart/2005/8/layout/list1"/>
    <dgm:cxn modelId="{528A1683-34EE-44FE-A9CA-FE8ED23797A2}" srcId="{B0F46C76-9134-46E0-A55A-6F301917B9C1}" destId="{4855A19A-1212-446B-B3ED-5F96534833A8}" srcOrd="0" destOrd="0" parTransId="{3BF8FAD5-C234-41F8-97EF-B9DF82AD6694}" sibTransId="{4CC6CEE7-C4FC-4916-A4C1-8A590E50178E}"/>
    <dgm:cxn modelId="{2F7CEA20-FDE9-4ECD-8C86-5E5E7D5D1F30}" srcId="{B6F8E255-146F-443C-8884-F4E4E7E6C108}" destId="{528F1FD9-EA10-484F-81C2-7FC05400C810}" srcOrd="0" destOrd="0" parTransId="{7F734B51-D00B-4275-B8E0-CBA5992753C7}" sibTransId="{58B384A1-3565-4E14-A76E-8DB8B8090172}"/>
    <dgm:cxn modelId="{F833F5EB-F8BB-446C-83BC-BCAC0EE5862B}" type="presOf" srcId="{B0F46C76-9134-46E0-A55A-6F301917B9C1}" destId="{A4572C82-C1FF-4CCA-8C41-A9DBEA0D76BE}" srcOrd="1" destOrd="0" presId="urn:microsoft.com/office/officeart/2005/8/layout/list1"/>
    <dgm:cxn modelId="{7A7182B5-82D5-4209-8150-A24ECF8537AC}" type="presParOf" srcId="{5A654AAB-9EB0-4FCA-8EA3-351377CAE08C}" destId="{4ADDBE9F-7F56-4E7D-B19C-8143A7B0463B}" srcOrd="0" destOrd="0" presId="urn:microsoft.com/office/officeart/2005/8/layout/list1"/>
    <dgm:cxn modelId="{8AB0FB58-1261-406D-AF96-D0A8AD87510E}" type="presParOf" srcId="{4ADDBE9F-7F56-4E7D-B19C-8143A7B0463B}" destId="{47036898-E815-4D56-BD08-3422B4AD15FA}" srcOrd="0" destOrd="0" presId="urn:microsoft.com/office/officeart/2005/8/layout/list1"/>
    <dgm:cxn modelId="{ECEBB2BC-DAEA-4C78-9B88-87E7D651FC0D}" type="presParOf" srcId="{4ADDBE9F-7F56-4E7D-B19C-8143A7B0463B}" destId="{579C9187-0396-406A-BB84-B28254BCDDE5}" srcOrd="1" destOrd="0" presId="urn:microsoft.com/office/officeart/2005/8/layout/list1"/>
    <dgm:cxn modelId="{46F32B6E-F97D-4072-B221-042EFEE7B5AB}" type="presParOf" srcId="{5A654AAB-9EB0-4FCA-8EA3-351377CAE08C}" destId="{A94B0D6E-0CF0-4539-B6A6-D2733E11F665}" srcOrd="1" destOrd="0" presId="urn:microsoft.com/office/officeart/2005/8/layout/list1"/>
    <dgm:cxn modelId="{611B576B-9B0A-4E51-B6AD-F15302CBCA0A}" type="presParOf" srcId="{5A654AAB-9EB0-4FCA-8EA3-351377CAE08C}" destId="{E538A084-4DD2-46DC-AAC0-12065DA6D249}" srcOrd="2" destOrd="0" presId="urn:microsoft.com/office/officeart/2005/8/layout/list1"/>
    <dgm:cxn modelId="{F32116CB-D74D-42A4-9747-EBF8E75B59C5}" type="presParOf" srcId="{5A654AAB-9EB0-4FCA-8EA3-351377CAE08C}" destId="{B85B74A2-F5F8-4EAE-AE51-4A80C1897FD0}" srcOrd="3" destOrd="0" presId="urn:microsoft.com/office/officeart/2005/8/layout/list1"/>
    <dgm:cxn modelId="{38647A87-2FEC-44DE-867F-B4C0D0B6EAE3}" type="presParOf" srcId="{5A654AAB-9EB0-4FCA-8EA3-351377CAE08C}" destId="{0F4A5A9F-F025-4781-98E9-462D0D9C6EFC}" srcOrd="4" destOrd="0" presId="urn:microsoft.com/office/officeart/2005/8/layout/list1"/>
    <dgm:cxn modelId="{7E349C6E-B4BA-4384-B7BF-811C01CF34F4}" type="presParOf" srcId="{0F4A5A9F-F025-4781-98E9-462D0D9C6EFC}" destId="{BF308E0E-1F82-4E16-A8F8-4543079970CE}" srcOrd="0" destOrd="0" presId="urn:microsoft.com/office/officeart/2005/8/layout/list1"/>
    <dgm:cxn modelId="{C08A7067-FFC5-4CD0-83F8-3F37CCFE9F5B}" type="presParOf" srcId="{0F4A5A9F-F025-4781-98E9-462D0D9C6EFC}" destId="{A4572C82-C1FF-4CCA-8C41-A9DBEA0D76BE}" srcOrd="1" destOrd="0" presId="urn:microsoft.com/office/officeart/2005/8/layout/list1"/>
    <dgm:cxn modelId="{C409F878-F2DF-4381-9D77-609DE1C7CA07}" type="presParOf" srcId="{5A654AAB-9EB0-4FCA-8EA3-351377CAE08C}" destId="{998FE9C9-4E57-4686-845F-52F51CEF20E6}" srcOrd="5" destOrd="0" presId="urn:microsoft.com/office/officeart/2005/8/layout/list1"/>
    <dgm:cxn modelId="{2315C965-F68F-4F55-A83B-8EF9BE5322AE}" type="presParOf" srcId="{5A654AAB-9EB0-4FCA-8EA3-351377CAE08C}" destId="{DA735DCA-8C8F-4040-99B1-0E84EF519FC8}" srcOrd="6" destOrd="0" presId="urn:microsoft.com/office/officeart/2005/8/layout/list1"/>
    <dgm:cxn modelId="{82B76E21-D411-4864-9665-1EA5DF0757FB}" type="presParOf" srcId="{5A654AAB-9EB0-4FCA-8EA3-351377CAE08C}" destId="{3FBE510C-487C-4F3E-869E-ADCBD222623A}" srcOrd="7" destOrd="0" presId="urn:microsoft.com/office/officeart/2005/8/layout/list1"/>
    <dgm:cxn modelId="{4DA0A3EC-B80B-434D-8C0E-79908B22ABCD}" type="presParOf" srcId="{5A654AAB-9EB0-4FCA-8EA3-351377CAE08C}" destId="{8ABD4E61-C761-4C28-A34A-A0D4F78253CE}" srcOrd="8" destOrd="0" presId="urn:microsoft.com/office/officeart/2005/8/layout/list1"/>
    <dgm:cxn modelId="{B04EF5C4-460B-4CE2-8606-B5010678C6FB}" type="presParOf" srcId="{8ABD4E61-C761-4C28-A34A-A0D4F78253CE}" destId="{57B78DE1-9F66-4259-AC57-153B7DDB0018}" srcOrd="0" destOrd="0" presId="urn:microsoft.com/office/officeart/2005/8/layout/list1"/>
    <dgm:cxn modelId="{73905613-77A3-446B-8A92-D8ED6419B164}" type="presParOf" srcId="{8ABD4E61-C761-4C28-A34A-A0D4F78253CE}" destId="{EAB9B7C6-CDE2-48CD-81F8-F28EBD573726}" srcOrd="1" destOrd="0" presId="urn:microsoft.com/office/officeart/2005/8/layout/list1"/>
    <dgm:cxn modelId="{1B654F4D-DB93-4811-ACF1-B1848EA62EE6}" type="presParOf" srcId="{5A654AAB-9EB0-4FCA-8EA3-351377CAE08C}" destId="{FC6791E4-09C3-4A00-A41B-3107A6593052}" srcOrd="9" destOrd="0" presId="urn:microsoft.com/office/officeart/2005/8/layout/list1"/>
    <dgm:cxn modelId="{3DACB53C-4379-49B9-91D3-B0CC57F690D5}" type="presParOf" srcId="{5A654AAB-9EB0-4FCA-8EA3-351377CAE08C}" destId="{C76D207A-D195-4132-A478-47311E7DE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8EFBF-16B0-46B3-9ED1-961825331F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A970A4-FB83-4D2D-9C2D-9A373C677752}">
      <dgm:prSet/>
      <dgm:spPr/>
      <dgm:t>
        <a:bodyPr/>
        <a:lstStyle/>
        <a:p>
          <a:pPr rtl="0"/>
          <a:r>
            <a:rPr lang="zh-TW" dirty="0" smtClean="0"/>
            <a:t>入學篩選</a:t>
          </a:r>
          <a:endParaRPr lang="zh-TW" dirty="0"/>
        </a:p>
      </dgm:t>
    </dgm:pt>
    <dgm:pt modelId="{DDAFE807-2FF8-40AC-8919-4C03EBDBE139}" type="parTrans" cxnId="{A4705B30-A9E0-4CF5-955C-3A3D5E4832DB}">
      <dgm:prSet/>
      <dgm:spPr/>
      <dgm:t>
        <a:bodyPr/>
        <a:lstStyle/>
        <a:p>
          <a:endParaRPr lang="zh-TW" altLang="en-US"/>
        </a:p>
      </dgm:t>
    </dgm:pt>
    <dgm:pt modelId="{3635A6F4-576C-4B4F-B0DF-E5F78B893514}" type="sibTrans" cxnId="{A4705B30-A9E0-4CF5-955C-3A3D5E4832DB}">
      <dgm:prSet/>
      <dgm:spPr/>
      <dgm:t>
        <a:bodyPr/>
        <a:lstStyle/>
        <a:p>
          <a:endParaRPr lang="zh-TW" altLang="en-US"/>
        </a:p>
      </dgm:t>
    </dgm:pt>
    <dgm:pt modelId="{B026D9A3-D190-47DE-98DD-F29FF3CD30BD}">
      <dgm:prSet/>
      <dgm:spPr/>
      <dgm:t>
        <a:bodyPr/>
        <a:lstStyle/>
        <a:p>
          <a:pPr rtl="0"/>
          <a:r>
            <a:rPr lang="zh-TW" dirty="0" smtClean="0"/>
            <a:t>預警機制  </a:t>
          </a:r>
          <a:endParaRPr lang="zh-TW" dirty="0"/>
        </a:p>
      </dgm:t>
    </dgm:pt>
    <dgm:pt modelId="{FF13051B-4D2F-4254-9FE8-F096A5111206}" type="parTrans" cxnId="{59B60002-ECBC-444B-AA3A-139B25A7E48B}">
      <dgm:prSet/>
      <dgm:spPr/>
      <dgm:t>
        <a:bodyPr/>
        <a:lstStyle/>
        <a:p>
          <a:endParaRPr lang="zh-TW" altLang="en-US"/>
        </a:p>
      </dgm:t>
    </dgm:pt>
    <dgm:pt modelId="{16D30181-CD12-44E2-8E30-BD210C1C96A3}" type="sibTrans" cxnId="{59B60002-ECBC-444B-AA3A-139B25A7E48B}">
      <dgm:prSet/>
      <dgm:spPr/>
      <dgm:t>
        <a:bodyPr/>
        <a:lstStyle/>
        <a:p>
          <a:endParaRPr lang="zh-TW" altLang="en-US"/>
        </a:p>
      </dgm:t>
    </dgm:pt>
    <dgm:pt modelId="{B92B73EB-39C0-45B2-BB2E-9E882F0E27C5}">
      <dgm:prSet/>
      <dgm:spPr/>
      <dgm:t>
        <a:bodyPr/>
        <a:lstStyle/>
        <a:p>
          <a:pPr rtl="0"/>
          <a:r>
            <a:rPr lang="zh-TW" smtClean="0"/>
            <a:t>退場機制 </a:t>
          </a:r>
          <a:endParaRPr lang="zh-TW"/>
        </a:p>
      </dgm:t>
    </dgm:pt>
    <dgm:pt modelId="{D86D6DBB-6BF7-466E-A5F0-E22B859C3B71}" type="parTrans" cxnId="{ECBC2420-D8A6-4098-B224-B643B832E77E}">
      <dgm:prSet/>
      <dgm:spPr/>
      <dgm:t>
        <a:bodyPr/>
        <a:lstStyle/>
        <a:p>
          <a:endParaRPr lang="zh-TW" altLang="en-US"/>
        </a:p>
      </dgm:t>
    </dgm:pt>
    <dgm:pt modelId="{1CD7E4C6-C83C-405F-90DF-E1009698C46F}" type="sibTrans" cxnId="{ECBC2420-D8A6-4098-B224-B643B832E77E}">
      <dgm:prSet/>
      <dgm:spPr/>
      <dgm:t>
        <a:bodyPr/>
        <a:lstStyle/>
        <a:p>
          <a:endParaRPr lang="zh-TW" altLang="en-US"/>
        </a:p>
      </dgm:t>
    </dgm:pt>
    <dgm:pt modelId="{A88DF8BD-98E8-4793-91EC-038C1739985F}">
      <dgm:prSet/>
      <dgm:spPr/>
      <dgm:t>
        <a:bodyPr/>
        <a:lstStyle/>
        <a:p>
          <a:pPr rtl="0"/>
          <a:r>
            <a:rPr lang="zh-TW" smtClean="0"/>
            <a:t>轉場機制</a:t>
          </a:r>
          <a:endParaRPr lang="zh-TW"/>
        </a:p>
      </dgm:t>
    </dgm:pt>
    <dgm:pt modelId="{23506450-645A-4EAA-A0CD-3FD2CDB22857}" type="parTrans" cxnId="{9FEC8804-48E6-4541-B98C-0E9C1BE7D209}">
      <dgm:prSet/>
      <dgm:spPr/>
      <dgm:t>
        <a:bodyPr/>
        <a:lstStyle/>
        <a:p>
          <a:endParaRPr lang="zh-TW" altLang="en-US"/>
        </a:p>
      </dgm:t>
    </dgm:pt>
    <dgm:pt modelId="{139080A7-832C-4EBA-90D6-8968576DA2A7}" type="sibTrans" cxnId="{9FEC8804-48E6-4541-B98C-0E9C1BE7D209}">
      <dgm:prSet/>
      <dgm:spPr/>
      <dgm:t>
        <a:bodyPr/>
        <a:lstStyle/>
        <a:p>
          <a:endParaRPr lang="zh-TW" altLang="en-US"/>
        </a:p>
      </dgm:t>
    </dgm:pt>
    <dgm:pt modelId="{29D2EBA1-A069-41F8-AD3F-334DFA067242}">
      <dgm:prSet/>
      <dgm:spPr/>
      <dgm:t>
        <a:bodyPr/>
        <a:lstStyle/>
        <a:p>
          <a:pPr rtl="0"/>
          <a:r>
            <a:rPr lang="zh-TW" dirty="0" smtClean="0"/>
            <a:t>轉</a:t>
          </a:r>
          <a:r>
            <a:rPr lang="zh-TW" altLang="en-US" dirty="0" smtClean="0"/>
            <a:t>校</a:t>
          </a:r>
          <a:r>
            <a:rPr lang="zh-TW" dirty="0" smtClean="0"/>
            <a:t>系、轉學、醫學系四年級修完可獲得學士學位</a:t>
          </a:r>
          <a:endParaRPr lang="zh-TW" dirty="0"/>
        </a:p>
      </dgm:t>
    </dgm:pt>
    <dgm:pt modelId="{6D0AC231-A008-47A4-B527-B13A38B76357}" type="parTrans" cxnId="{4E641866-5440-4DDA-83FF-249E849ED534}">
      <dgm:prSet/>
      <dgm:spPr/>
      <dgm:t>
        <a:bodyPr/>
        <a:lstStyle/>
        <a:p>
          <a:endParaRPr lang="zh-TW" altLang="en-US"/>
        </a:p>
      </dgm:t>
    </dgm:pt>
    <dgm:pt modelId="{5FAA9B2C-E471-42AC-8B20-235A10F6CB85}" type="sibTrans" cxnId="{4E641866-5440-4DDA-83FF-249E849ED534}">
      <dgm:prSet/>
      <dgm:spPr/>
      <dgm:t>
        <a:bodyPr/>
        <a:lstStyle/>
        <a:p>
          <a:endParaRPr lang="zh-TW" altLang="en-US"/>
        </a:p>
      </dgm:t>
    </dgm:pt>
    <dgm:pt modelId="{AF723C83-B810-47F7-AB55-5C20C3729267}" type="pres">
      <dgm:prSet presAssocID="{A108EFBF-16B0-46B3-9ED1-961825331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82793D-C87B-42FE-89CC-4CD8B4BFEA13}" type="pres">
      <dgm:prSet presAssocID="{64A970A4-FB83-4D2D-9C2D-9A373C6777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6D363-26D5-4557-9FDE-71BFD173B0DD}" type="pres">
      <dgm:prSet presAssocID="{3635A6F4-576C-4B4F-B0DF-E5F78B893514}" presName="spacer" presStyleCnt="0"/>
      <dgm:spPr/>
    </dgm:pt>
    <dgm:pt modelId="{AB0B723F-385D-4D59-8325-D1C2DE4ED512}" type="pres">
      <dgm:prSet presAssocID="{B026D9A3-D190-47DE-98DD-F29FF3CD30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6C04B0-042F-4A8A-B2EC-6B501AE53EC4}" type="pres">
      <dgm:prSet presAssocID="{16D30181-CD12-44E2-8E30-BD210C1C96A3}" presName="spacer" presStyleCnt="0"/>
      <dgm:spPr/>
    </dgm:pt>
    <dgm:pt modelId="{47F90EB6-9FFA-4AD1-AF1D-1CB0A8454D2B}" type="pres">
      <dgm:prSet presAssocID="{B92B73EB-39C0-45B2-BB2E-9E882F0E27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4971E-55BB-4D1F-93FA-1F1273A36231}" type="pres">
      <dgm:prSet presAssocID="{1CD7E4C6-C83C-405F-90DF-E1009698C46F}" presName="spacer" presStyleCnt="0"/>
      <dgm:spPr/>
    </dgm:pt>
    <dgm:pt modelId="{75088DE8-C182-4C2E-8B59-62274E9F560B}" type="pres">
      <dgm:prSet presAssocID="{A88DF8BD-98E8-4793-91EC-038C17399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00904-1F84-4796-86AC-390A7E89C277}" type="pres">
      <dgm:prSet presAssocID="{A88DF8BD-98E8-4793-91EC-038C173998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641866-5440-4DDA-83FF-249E849ED534}" srcId="{A88DF8BD-98E8-4793-91EC-038C1739985F}" destId="{29D2EBA1-A069-41F8-AD3F-334DFA067242}" srcOrd="0" destOrd="0" parTransId="{6D0AC231-A008-47A4-B527-B13A38B76357}" sibTransId="{5FAA9B2C-E471-42AC-8B20-235A10F6CB85}"/>
    <dgm:cxn modelId="{9FEC8804-48E6-4541-B98C-0E9C1BE7D209}" srcId="{A108EFBF-16B0-46B3-9ED1-961825331FA2}" destId="{A88DF8BD-98E8-4793-91EC-038C1739985F}" srcOrd="3" destOrd="0" parTransId="{23506450-645A-4EAA-A0CD-3FD2CDB22857}" sibTransId="{139080A7-832C-4EBA-90D6-8968576DA2A7}"/>
    <dgm:cxn modelId="{B7B83D54-426E-4E1B-BC7A-D856E031417E}" type="presOf" srcId="{29D2EBA1-A069-41F8-AD3F-334DFA067242}" destId="{19000904-1F84-4796-86AC-390A7E89C277}" srcOrd="0" destOrd="0" presId="urn:microsoft.com/office/officeart/2005/8/layout/vList2"/>
    <dgm:cxn modelId="{E2950242-D421-4812-B395-EE2D8EEED6DD}" type="presOf" srcId="{B92B73EB-39C0-45B2-BB2E-9E882F0E27C5}" destId="{47F90EB6-9FFA-4AD1-AF1D-1CB0A8454D2B}" srcOrd="0" destOrd="0" presId="urn:microsoft.com/office/officeart/2005/8/layout/vList2"/>
    <dgm:cxn modelId="{29388D3B-560F-49E1-9889-BD4F08A5CAA0}" type="presOf" srcId="{B026D9A3-D190-47DE-98DD-F29FF3CD30BD}" destId="{AB0B723F-385D-4D59-8325-D1C2DE4ED512}" srcOrd="0" destOrd="0" presId="urn:microsoft.com/office/officeart/2005/8/layout/vList2"/>
    <dgm:cxn modelId="{59B60002-ECBC-444B-AA3A-139B25A7E48B}" srcId="{A108EFBF-16B0-46B3-9ED1-961825331FA2}" destId="{B026D9A3-D190-47DE-98DD-F29FF3CD30BD}" srcOrd="1" destOrd="0" parTransId="{FF13051B-4D2F-4254-9FE8-F096A5111206}" sibTransId="{16D30181-CD12-44E2-8E30-BD210C1C96A3}"/>
    <dgm:cxn modelId="{48DB2DF1-4617-4C5E-B396-166962DBE52F}" type="presOf" srcId="{A88DF8BD-98E8-4793-91EC-038C1739985F}" destId="{75088DE8-C182-4C2E-8B59-62274E9F560B}" srcOrd="0" destOrd="0" presId="urn:microsoft.com/office/officeart/2005/8/layout/vList2"/>
    <dgm:cxn modelId="{ECBC2420-D8A6-4098-B224-B643B832E77E}" srcId="{A108EFBF-16B0-46B3-9ED1-961825331FA2}" destId="{B92B73EB-39C0-45B2-BB2E-9E882F0E27C5}" srcOrd="2" destOrd="0" parTransId="{D86D6DBB-6BF7-466E-A5F0-E22B859C3B71}" sibTransId="{1CD7E4C6-C83C-405F-90DF-E1009698C46F}"/>
    <dgm:cxn modelId="{2C643C68-1870-4EC3-8837-9250FED2CABC}" type="presOf" srcId="{A108EFBF-16B0-46B3-9ED1-961825331FA2}" destId="{AF723C83-B810-47F7-AB55-5C20C3729267}" srcOrd="0" destOrd="0" presId="urn:microsoft.com/office/officeart/2005/8/layout/vList2"/>
    <dgm:cxn modelId="{A4705B30-A9E0-4CF5-955C-3A3D5E4832DB}" srcId="{A108EFBF-16B0-46B3-9ED1-961825331FA2}" destId="{64A970A4-FB83-4D2D-9C2D-9A373C677752}" srcOrd="0" destOrd="0" parTransId="{DDAFE807-2FF8-40AC-8919-4C03EBDBE139}" sibTransId="{3635A6F4-576C-4B4F-B0DF-E5F78B893514}"/>
    <dgm:cxn modelId="{16991040-7352-4316-A70A-7520174BF6FC}" type="presOf" srcId="{64A970A4-FB83-4D2D-9C2D-9A373C677752}" destId="{9D82793D-C87B-42FE-89CC-4CD8B4BFEA13}" srcOrd="0" destOrd="0" presId="urn:microsoft.com/office/officeart/2005/8/layout/vList2"/>
    <dgm:cxn modelId="{4CA14313-585F-4FEF-8AE8-E2363593C272}" type="presParOf" srcId="{AF723C83-B810-47F7-AB55-5C20C3729267}" destId="{9D82793D-C87B-42FE-89CC-4CD8B4BFEA13}" srcOrd="0" destOrd="0" presId="urn:microsoft.com/office/officeart/2005/8/layout/vList2"/>
    <dgm:cxn modelId="{4B97DF61-E0A8-4880-B855-4DF8ADB5034E}" type="presParOf" srcId="{AF723C83-B810-47F7-AB55-5C20C3729267}" destId="{F006D363-26D5-4557-9FDE-71BFD173B0DD}" srcOrd="1" destOrd="0" presId="urn:microsoft.com/office/officeart/2005/8/layout/vList2"/>
    <dgm:cxn modelId="{4FFD4F41-9862-44F1-8AEC-96DA0E8B5038}" type="presParOf" srcId="{AF723C83-B810-47F7-AB55-5C20C3729267}" destId="{AB0B723F-385D-4D59-8325-D1C2DE4ED512}" srcOrd="2" destOrd="0" presId="urn:microsoft.com/office/officeart/2005/8/layout/vList2"/>
    <dgm:cxn modelId="{5034015A-C5C1-4D0F-A226-ECFC036D387D}" type="presParOf" srcId="{AF723C83-B810-47F7-AB55-5C20C3729267}" destId="{306C04B0-042F-4A8A-B2EC-6B501AE53EC4}" srcOrd="3" destOrd="0" presId="urn:microsoft.com/office/officeart/2005/8/layout/vList2"/>
    <dgm:cxn modelId="{A03D19C2-9A9E-40E2-8BB6-DE51A06AC891}" type="presParOf" srcId="{AF723C83-B810-47F7-AB55-5C20C3729267}" destId="{47F90EB6-9FFA-4AD1-AF1D-1CB0A8454D2B}" srcOrd="4" destOrd="0" presId="urn:microsoft.com/office/officeart/2005/8/layout/vList2"/>
    <dgm:cxn modelId="{BA3FE0DC-F9D0-4793-909B-A43599D9470D}" type="presParOf" srcId="{AF723C83-B810-47F7-AB55-5C20C3729267}" destId="{F634971E-55BB-4D1F-93FA-1F1273A36231}" srcOrd="5" destOrd="0" presId="urn:microsoft.com/office/officeart/2005/8/layout/vList2"/>
    <dgm:cxn modelId="{D6524E03-8381-4CA1-A582-FAB7319874ED}" type="presParOf" srcId="{AF723C83-B810-47F7-AB55-5C20C3729267}" destId="{75088DE8-C182-4C2E-8B59-62274E9F560B}" srcOrd="6" destOrd="0" presId="urn:microsoft.com/office/officeart/2005/8/layout/vList2"/>
    <dgm:cxn modelId="{7397BE5D-3A55-432D-B3EC-EAA2FA022089}" type="presParOf" srcId="{AF723C83-B810-47F7-AB55-5C20C3729267}" destId="{19000904-1F84-4796-86AC-390A7E89C27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AFAA9-0E9F-47CA-9C6C-E639EC174C81}">
      <dsp:nvSpPr>
        <dsp:cNvPr id="0" name=""/>
        <dsp:cNvSpPr/>
      </dsp:nvSpPr>
      <dsp:spPr>
        <a:xfrm rot="5400000">
          <a:off x="-254963" y="260890"/>
          <a:ext cx="1699759" cy="11898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/>
            <a:t>預約</a:t>
          </a:r>
          <a:endParaRPr lang="zh-TW" altLang="en-US" sz="2400" kern="1200" dirty="0"/>
        </a:p>
      </dsp:txBody>
      <dsp:txXfrm rot="-5400000">
        <a:off x="2" y="600842"/>
        <a:ext cx="1189831" cy="509928"/>
      </dsp:txXfrm>
    </dsp:sp>
    <dsp:sp modelId="{3146FDDF-4832-449E-8D95-F538EEC391AB}">
      <dsp:nvSpPr>
        <dsp:cNvPr id="0" name=""/>
        <dsp:cNvSpPr/>
      </dsp:nvSpPr>
      <dsp:spPr>
        <a:xfrm rot="5400000">
          <a:off x="4182953" y="-2987195"/>
          <a:ext cx="1104843" cy="7091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zh-TW" altLang="en-US" sz="2000" b="1" kern="1200" dirty="0" smtClean="0"/>
            <a:t>學生可至校內資訊系統填單，或自行至心輔組預約</a:t>
          </a:r>
          <a:endParaRPr lang="zh-TW" altLang="en-US" sz="20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zh-TW" sz="2000" b="1" kern="1200" dirty="0" smtClean="0"/>
            <a:t>導師</a:t>
          </a:r>
          <a:r>
            <a:rPr kumimoji="1" lang="zh-TW" altLang="en-US" sz="2000" b="1" kern="1200" dirty="0" smtClean="0"/>
            <a:t>可至  </a:t>
          </a:r>
          <a:r>
            <a:rPr lang="en-US" altLang="zh-TW" sz="2000" kern="1200" dirty="0" smtClean="0">
              <a:hlinkClick xmlns:r="http://schemas.openxmlformats.org/officeDocument/2006/relationships" r:id="rId1" tooltip="&lt;b&gt;轉介單&lt;/b&gt;"/>
            </a:rPr>
            <a:t>T.4.41.</a:t>
          </a:r>
          <a:r>
            <a:rPr lang="zh-TW" altLang="en-US" sz="2000" kern="1200" dirty="0" smtClean="0">
              <a:hlinkClick xmlns:r="http://schemas.openxmlformats.org/officeDocument/2006/relationships" r:id="rId1" tooltip="&lt;b&gt;轉介單&lt;/b&gt;"/>
            </a:rPr>
            <a:t>填寫個案輔導轉介單</a:t>
          </a:r>
          <a:endParaRPr lang="zh-TW" sz="20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b="1" kern="1200" dirty="0" smtClean="0"/>
            <a:t>或是一通電話 </a:t>
          </a:r>
          <a:r>
            <a:rPr lang="en-US" altLang="zh-TW" sz="2000" b="1" kern="1200" dirty="0" smtClean="0"/>
            <a:t>#2121    email</a:t>
          </a:r>
          <a:r>
            <a:rPr lang="zh-TW" altLang="en-US" sz="2000" b="1" kern="1200" dirty="0" smtClean="0"/>
            <a:t>給心理師</a:t>
          </a:r>
          <a:r>
            <a:rPr lang="en-US" altLang="zh-TW" sz="2000" b="1" kern="1200" dirty="0" smtClean="0"/>
            <a:t>     </a:t>
          </a:r>
          <a:r>
            <a:rPr lang="zh-TW" altLang="en-US" sz="2000" b="1" kern="1200" dirty="0" smtClean="0"/>
            <a:t>或直接帶人過來</a:t>
          </a:r>
          <a:endParaRPr lang="zh-TW" sz="2000" b="1" kern="1200" dirty="0"/>
        </a:p>
      </dsp:txBody>
      <dsp:txXfrm rot="-5400000">
        <a:off x="1189831" y="59861"/>
        <a:ext cx="7037154" cy="996975"/>
      </dsp:txXfrm>
    </dsp:sp>
    <dsp:sp modelId="{83649FCC-4913-4135-B162-DC4488401807}">
      <dsp:nvSpPr>
        <dsp:cNvPr id="0" name=""/>
        <dsp:cNvSpPr/>
      </dsp:nvSpPr>
      <dsp:spPr>
        <a:xfrm rot="5400000">
          <a:off x="-254963" y="1777212"/>
          <a:ext cx="1699759" cy="118983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/>
            <a:t>初談評估</a:t>
          </a:r>
          <a:endParaRPr lang="zh-TW" altLang="en-US" sz="2400" kern="1200"/>
        </a:p>
      </dsp:txBody>
      <dsp:txXfrm rot="-5400000">
        <a:off x="2" y="2117164"/>
        <a:ext cx="1189831" cy="509928"/>
      </dsp:txXfrm>
    </dsp:sp>
    <dsp:sp modelId="{A1C1E040-E93F-4452-B550-982A92BB8335}">
      <dsp:nvSpPr>
        <dsp:cNvPr id="0" name=""/>
        <dsp:cNvSpPr/>
      </dsp:nvSpPr>
      <dsp:spPr>
        <a:xfrm rot="5400000">
          <a:off x="4182663" y="-1470583"/>
          <a:ext cx="1105424" cy="7091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1" kern="1200" dirty="0" smtClean="0"/>
            <a:t>院</a:t>
          </a:r>
          <a:r>
            <a:rPr kumimoji="1" lang="zh-TW" altLang="en-US" sz="2000" b="1" kern="1200" dirty="0" smtClean="0"/>
            <a:t>心理</a:t>
          </a:r>
          <a:r>
            <a:rPr kumimoji="1" lang="zh-TW" altLang="en-US" sz="2000" b="1" kern="1200" dirty="0" smtClean="0"/>
            <a:t>師評估</a:t>
          </a:r>
          <a:r>
            <a:rPr kumimoji="1" lang="zh-TW" altLang="en-US" sz="2000" b="1" kern="1200" dirty="0" smtClean="0"/>
            <a:t>諮商需求</a:t>
          </a:r>
          <a:endParaRPr lang="zh-TW" altLang="en-US" sz="2000" kern="1200" dirty="0"/>
        </a:p>
      </dsp:txBody>
      <dsp:txXfrm rot="-5400000">
        <a:off x="1189831" y="1576211"/>
        <a:ext cx="7037126" cy="997500"/>
      </dsp:txXfrm>
    </dsp:sp>
    <dsp:sp modelId="{C25775C2-EAC7-4FEA-A586-C49468D79A26}">
      <dsp:nvSpPr>
        <dsp:cNvPr id="0" name=""/>
        <dsp:cNvSpPr/>
      </dsp:nvSpPr>
      <dsp:spPr>
        <a:xfrm rot="5400000">
          <a:off x="-254963" y="3512967"/>
          <a:ext cx="1699759" cy="118983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smtClean="0"/>
            <a:t>諮商會談</a:t>
          </a:r>
          <a:endParaRPr lang="zh-TW" altLang="en-US" sz="2400" kern="1200"/>
        </a:p>
      </dsp:txBody>
      <dsp:txXfrm rot="-5400000">
        <a:off x="2" y="3852919"/>
        <a:ext cx="1189831" cy="509928"/>
      </dsp:txXfrm>
    </dsp:sp>
    <dsp:sp modelId="{5668904E-D6EA-4D5E-AD68-C5F309E7990A}">
      <dsp:nvSpPr>
        <dsp:cNvPr id="0" name=""/>
        <dsp:cNvSpPr/>
      </dsp:nvSpPr>
      <dsp:spPr>
        <a:xfrm rot="5400000">
          <a:off x="3963520" y="264881"/>
          <a:ext cx="1543709" cy="7091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/>
            <a:t>每週一次固定晤談，每次</a:t>
          </a:r>
          <a:r>
            <a:rPr kumimoji="1" lang="en-US" sz="2000" b="1" kern="1200" dirty="0" smtClean="0"/>
            <a:t>50</a:t>
          </a:r>
          <a:r>
            <a:rPr kumimoji="1" lang="zh-TW" sz="2000" b="1" kern="1200" dirty="0" smtClean="0"/>
            <a:t>分鐘，視個人困擾情況決定會談頻率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/>
            <a:t>日間時段  </a:t>
          </a:r>
          <a:r>
            <a:rPr kumimoji="1" lang="en-US" sz="2000" b="1" kern="1200" dirty="0" smtClean="0"/>
            <a:t>9:00-12:00</a:t>
          </a:r>
          <a:r>
            <a:rPr kumimoji="1" lang="zh-TW" sz="2000" b="1" kern="1200" dirty="0" smtClean="0"/>
            <a:t>   </a:t>
          </a:r>
          <a:r>
            <a:rPr kumimoji="1" lang="en-US" sz="2000" b="1" kern="1200" dirty="0" smtClean="0"/>
            <a:t>14:00-17:00    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/>
            <a:t>夜間時段 </a:t>
          </a:r>
          <a:r>
            <a:rPr kumimoji="1" lang="en-US" sz="2000" b="1" kern="1200" dirty="0" smtClean="0"/>
            <a:t>18:00-21:00</a:t>
          </a:r>
          <a:r>
            <a:rPr kumimoji="1" lang="zh-TW" sz="2000" b="1" kern="1200" dirty="0" smtClean="0"/>
            <a:t> </a:t>
          </a:r>
          <a:r>
            <a:rPr kumimoji="1" lang="en-US" sz="2000" b="1" kern="1200" dirty="0" smtClean="0"/>
            <a:t>(</a:t>
          </a:r>
          <a:r>
            <a:rPr kumimoji="1" lang="zh-TW" sz="2000" b="1" kern="1200" dirty="0" smtClean="0">
              <a:solidFill>
                <a:srgbClr val="FF0000"/>
              </a:solidFill>
            </a:rPr>
            <a:t>實習生優先</a:t>
          </a:r>
          <a:r>
            <a:rPr kumimoji="1" lang="en-US" sz="2000" b="1" kern="1200" dirty="0" smtClean="0"/>
            <a:t>)</a:t>
          </a:r>
          <a:endParaRPr lang="zh-TW" sz="2000" kern="1200" dirty="0"/>
        </a:p>
      </dsp:txBody>
      <dsp:txXfrm rot="-5400000">
        <a:off x="1189831" y="3113928"/>
        <a:ext cx="7015730" cy="139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C232E-A4B3-4145-835E-A5AE5E976A81}">
      <dsp:nvSpPr>
        <dsp:cNvPr id="0" name=""/>
        <dsp:cNvSpPr/>
      </dsp:nvSpPr>
      <dsp:spPr>
        <a:xfrm>
          <a:off x="0" y="219847"/>
          <a:ext cx="7931224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/>
            <a:t>多陪伴傾聽，</a:t>
          </a:r>
          <a:r>
            <a:rPr kumimoji="1" lang="zh-TW" altLang="en-US" sz="2400" b="1" kern="1200" dirty="0" smtClean="0"/>
            <a:t>深耕師生關係</a:t>
          </a:r>
          <a:endParaRPr lang="zh-TW" altLang="en-US" sz="2400" b="1" kern="1200" dirty="0"/>
        </a:p>
      </dsp:txBody>
      <dsp:txXfrm>
        <a:off x="59399" y="279246"/>
        <a:ext cx="7812426" cy="1098002"/>
      </dsp:txXfrm>
    </dsp:sp>
    <dsp:sp modelId="{27532D85-EE34-45AE-BC14-3DA86F616579}">
      <dsp:nvSpPr>
        <dsp:cNvPr id="0" name=""/>
        <dsp:cNvSpPr/>
      </dsp:nvSpPr>
      <dsp:spPr>
        <a:xfrm>
          <a:off x="0" y="1623848"/>
          <a:ext cx="7931224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/>
            <a:t>強調保密、建立信任感</a:t>
          </a:r>
          <a:endParaRPr lang="zh-TW" altLang="en-US" sz="2400" b="1" kern="1200" dirty="0"/>
        </a:p>
      </dsp:txBody>
      <dsp:txXfrm>
        <a:off x="59399" y="1683247"/>
        <a:ext cx="7812426" cy="1098002"/>
      </dsp:txXfrm>
    </dsp:sp>
    <dsp:sp modelId="{94BB290D-0567-488E-9649-B9481AFB16CF}">
      <dsp:nvSpPr>
        <dsp:cNvPr id="0" name=""/>
        <dsp:cNvSpPr/>
      </dsp:nvSpPr>
      <dsp:spPr>
        <a:xfrm>
          <a:off x="0" y="3027848"/>
          <a:ext cx="7931224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b="1" kern="1200" dirty="0" smtClean="0"/>
            <a:t>減少正式角色─去老師化、輔導者，改用非正式活動，朋輩交往</a:t>
          </a:r>
          <a:endParaRPr lang="zh-TW" altLang="en-US" sz="2400" b="1" kern="1200" dirty="0"/>
        </a:p>
      </dsp:txBody>
      <dsp:txXfrm>
        <a:off x="59399" y="3087247"/>
        <a:ext cx="781242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58D51-1677-42BE-8FB9-371C2EFCCE35}">
      <dsp:nvSpPr>
        <dsp:cNvPr id="0" name=""/>
        <dsp:cNvSpPr/>
      </dsp:nvSpPr>
      <dsp:spPr>
        <a:xfrm>
          <a:off x="0" y="20319"/>
          <a:ext cx="4758680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Line</a:t>
          </a:r>
          <a:endParaRPr lang="zh-TW" sz="2000" b="1" kern="1200" dirty="0"/>
        </a:p>
      </dsp:txBody>
      <dsp:txXfrm>
        <a:off x="31070" y="51389"/>
        <a:ext cx="4696540" cy="574340"/>
      </dsp:txXfrm>
    </dsp:sp>
    <dsp:sp modelId="{D067ED8C-4172-4044-B1C5-CA144A63E158}">
      <dsp:nvSpPr>
        <dsp:cNvPr id="0" name=""/>
        <dsp:cNvSpPr/>
      </dsp:nvSpPr>
      <dsp:spPr>
        <a:xfrm>
          <a:off x="0" y="754719"/>
          <a:ext cx="4758680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Facebook</a:t>
          </a:r>
          <a:endParaRPr lang="zh-TW" sz="2000" kern="1200" dirty="0"/>
        </a:p>
      </dsp:txBody>
      <dsp:txXfrm>
        <a:off x="31070" y="785789"/>
        <a:ext cx="4696540" cy="574340"/>
      </dsp:txXfrm>
    </dsp:sp>
    <dsp:sp modelId="{9D3A6114-8E31-4FA8-8766-E8BEC6C270CC}">
      <dsp:nvSpPr>
        <dsp:cNvPr id="0" name=""/>
        <dsp:cNvSpPr/>
      </dsp:nvSpPr>
      <dsp:spPr>
        <a:xfrm>
          <a:off x="0" y="1489119"/>
          <a:ext cx="4758680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Dcard</a:t>
          </a:r>
          <a:r>
            <a:rPr lang="zh-TW" sz="2000" b="1" kern="1200" dirty="0" smtClean="0"/>
            <a:t>交友軟體值得關注。</a:t>
          </a:r>
          <a:endParaRPr lang="zh-TW" sz="2000" kern="1200" dirty="0"/>
        </a:p>
      </dsp:txBody>
      <dsp:txXfrm>
        <a:off x="31070" y="1520189"/>
        <a:ext cx="4696540" cy="574340"/>
      </dsp:txXfrm>
    </dsp:sp>
    <dsp:sp modelId="{5F3B8101-C7C6-41E0-957E-78E6D95533D4}">
      <dsp:nvSpPr>
        <dsp:cNvPr id="0" name=""/>
        <dsp:cNvSpPr/>
      </dsp:nvSpPr>
      <dsp:spPr>
        <a:xfrm>
          <a:off x="0" y="2223519"/>
          <a:ext cx="4758680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Instagram</a:t>
          </a:r>
          <a:endParaRPr lang="zh-TW" sz="2000" kern="1200" dirty="0"/>
        </a:p>
      </dsp:txBody>
      <dsp:txXfrm>
        <a:off x="31070" y="2254589"/>
        <a:ext cx="4696540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0D641-8415-495B-91FD-134E2A127F59}">
      <dsp:nvSpPr>
        <dsp:cNvPr id="0" name=""/>
        <dsp:cNvSpPr/>
      </dsp:nvSpPr>
      <dsp:spPr>
        <a:xfrm>
          <a:off x="0" y="151965"/>
          <a:ext cx="4038600" cy="596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烤肉、聚餐、焢土窯</a:t>
          </a:r>
          <a:endParaRPr lang="zh-TW" sz="2300" kern="1200"/>
        </a:p>
      </dsp:txBody>
      <dsp:txXfrm>
        <a:off x="29126" y="181091"/>
        <a:ext cx="3980348" cy="538393"/>
      </dsp:txXfrm>
    </dsp:sp>
    <dsp:sp modelId="{22904DF5-2FC1-40BB-A88B-F10AD69E260D}">
      <dsp:nvSpPr>
        <dsp:cNvPr id="0" name=""/>
        <dsp:cNvSpPr/>
      </dsp:nvSpPr>
      <dsp:spPr>
        <a:xfrm>
          <a:off x="0" y="748611"/>
          <a:ext cx="4038600" cy="17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/>
            <a:t>大學生最喜歡吃喝玩樂，當學生聽到導師要請客，總會相當興奮，一杯飲料或一塊</a:t>
          </a:r>
          <a:r>
            <a:rPr lang="en-US" sz="1800" kern="1200" dirty="0" smtClean="0"/>
            <a:t>pizza</a:t>
          </a:r>
          <a:r>
            <a:rPr lang="zh-TW" sz="1800" kern="1200" dirty="0" smtClean="0"/>
            <a:t>，立即融化您與學生間之隔閡，</a:t>
          </a:r>
          <a:endParaRPr lang="zh-TW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/>
            <a:t>但需</a:t>
          </a:r>
          <a:r>
            <a:rPr lang="zh-TW" sz="1800" kern="1200" dirty="0" smtClean="0">
              <a:solidFill>
                <a:srgbClr val="FF0000"/>
              </a:solidFill>
            </a:rPr>
            <a:t>避免變成吃吃喝喝大拜拜</a:t>
          </a:r>
          <a:r>
            <a:rPr lang="zh-TW" sz="1800" kern="1200" dirty="0" smtClean="0"/>
            <a:t>，可搭配主題性活動</a:t>
          </a:r>
          <a:endParaRPr lang="zh-TW" sz="1800" kern="1200" dirty="0"/>
        </a:p>
      </dsp:txBody>
      <dsp:txXfrm>
        <a:off x="0" y="748611"/>
        <a:ext cx="4038600" cy="1761570"/>
      </dsp:txXfrm>
    </dsp:sp>
    <dsp:sp modelId="{85C3D70E-406F-41BA-9D6A-D62C937524C1}">
      <dsp:nvSpPr>
        <dsp:cNvPr id="0" name=""/>
        <dsp:cNvSpPr/>
      </dsp:nvSpPr>
      <dsp:spPr>
        <a:xfrm>
          <a:off x="0" y="2510181"/>
          <a:ext cx="4038600" cy="596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結合「真心話告白」活動</a:t>
          </a:r>
          <a:endParaRPr lang="zh-TW" sz="2300" kern="1200" dirty="0"/>
        </a:p>
      </dsp:txBody>
      <dsp:txXfrm>
        <a:off x="29126" y="2539307"/>
        <a:ext cx="3980348" cy="538393"/>
      </dsp:txXfrm>
    </dsp:sp>
    <dsp:sp modelId="{A64ED19C-163C-4707-95F1-02A065CACDBF}">
      <dsp:nvSpPr>
        <dsp:cNvPr id="0" name=""/>
        <dsp:cNvSpPr/>
      </dsp:nvSpPr>
      <dsp:spPr>
        <a:xfrm>
          <a:off x="0" y="3106826"/>
          <a:ext cx="403860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/>
            <a:t>凝聚同學向心力，解除彼此間的陌生感，像是邀請同學想向誰表達感謝、想讚美誰，或是爆料班上小八卦（提醒同學不得攻擊或批評）等主題投入箱中，活動當天再由導師抽出並朗讀其紙條內容。</a:t>
          </a:r>
          <a:endParaRPr lang="zh-TW" sz="1800" kern="1200" dirty="0"/>
        </a:p>
      </dsp:txBody>
      <dsp:txXfrm>
        <a:off x="0" y="3106826"/>
        <a:ext cx="4038600" cy="166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B0154-7ADD-4BC8-8EFD-8494856A7468}">
      <dsp:nvSpPr>
        <dsp:cNvPr id="0" name=""/>
        <dsp:cNvSpPr/>
      </dsp:nvSpPr>
      <dsp:spPr>
        <a:xfrm>
          <a:off x="0" y="57169"/>
          <a:ext cx="8663880" cy="49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班級輔導</a:t>
          </a:r>
          <a:endParaRPr lang="zh-TW" sz="1900" kern="1200"/>
        </a:p>
      </dsp:txBody>
      <dsp:txXfrm>
        <a:off x="24060" y="81229"/>
        <a:ext cx="8615760" cy="444760"/>
      </dsp:txXfrm>
    </dsp:sp>
    <dsp:sp modelId="{D43C5708-9E90-4637-9D17-3C81D29C7273}">
      <dsp:nvSpPr>
        <dsp:cNvPr id="0" name=""/>
        <dsp:cNvSpPr/>
      </dsp:nvSpPr>
      <dsp:spPr>
        <a:xfrm>
          <a:off x="0" y="550049"/>
          <a:ext cx="8663880" cy="501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7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500" kern="1200" dirty="0" smtClean="0"/>
            <a:t>安排心理師至貴班進行「兩性交往」、「自我探索」、「生涯規劃與人生」等活動，增進同學們對於議題之認識與討論。</a:t>
          </a:r>
          <a:endParaRPr lang="zh-TW" sz="1500" kern="1200" dirty="0"/>
        </a:p>
      </dsp:txBody>
      <dsp:txXfrm>
        <a:off x="0" y="550049"/>
        <a:ext cx="8663880" cy="501457"/>
      </dsp:txXfrm>
    </dsp:sp>
    <dsp:sp modelId="{CC4D5796-A7F1-437C-B295-19283A9C6B54}">
      <dsp:nvSpPr>
        <dsp:cNvPr id="0" name=""/>
        <dsp:cNvSpPr/>
      </dsp:nvSpPr>
      <dsp:spPr>
        <a:xfrm>
          <a:off x="0" y="1051507"/>
          <a:ext cx="8663880" cy="49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dirty="0" smtClean="0"/>
            <a:t>創新導師生會談活動</a:t>
          </a:r>
          <a:endParaRPr lang="zh-TW" sz="1900" kern="1200" dirty="0"/>
        </a:p>
      </dsp:txBody>
      <dsp:txXfrm>
        <a:off x="24060" y="1075567"/>
        <a:ext cx="8615760" cy="444760"/>
      </dsp:txXfrm>
    </dsp:sp>
    <dsp:sp modelId="{899CF817-6BB2-4D59-A17C-DDE49784B936}">
      <dsp:nvSpPr>
        <dsp:cNvPr id="0" name=""/>
        <dsp:cNvSpPr/>
      </dsp:nvSpPr>
      <dsp:spPr>
        <a:xfrm>
          <a:off x="0" y="1544388"/>
          <a:ext cx="866388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7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500" kern="1200" dirty="0" smtClean="0"/>
            <a:t>每</a:t>
          </a:r>
          <a:r>
            <a:rPr lang="zh-TW" sz="1500" kern="1200" dirty="0" smtClean="0"/>
            <a:t>學期</a:t>
          </a:r>
          <a:r>
            <a:rPr lang="zh-TW" sz="1500" kern="1200" dirty="0" smtClean="0"/>
            <a:t>初公告申請，補助講師</a:t>
          </a:r>
          <a:r>
            <a:rPr lang="zh-TW" sz="1500" kern="1200" dirty="0" smtClean="0"/>
            <a:t>費</a:t>
          </a:r>
          <a:r>
            <a:rPr lang="zh-TW" altLang="en-US" sz="1500" kern="1200" dirty="0" smtClean="0"/>
            <a:t>、講義費、及</a:t>
          </a:r>
          <a:r>
            <a:rPr lang="zh-TW" sz="1500" kern="1200" dirty="0" smtClean="0"/>
            <a:t>便當</a:t>
          </a:r>
          <a:r>
            <a:rPr lang="zh-TW" sz="1500" kern="1200" dirty="0" smtClean="0"/>
            <a:t>等</a:t>
          </a:r>
          <a:endParaRPr lang="zh-TW" sz="1500" kern="1200" dirty="0"/>
        </a:p>
      </dsp:txBody>
      <dsp:txXfrm>
        <a:off x="0" y="1544388"/>
        <a:ext cx="8663880" cy="314640"/>
      </dsp:txXfrm>
    </dsp:sp>
    <dsp:sp modelId="{BFEBBB46-E8F3-47FD-9F0B-97FBC95FAA17}">
      <dsp:nvSpPr>
        <dsp:cNvPr id="0" name=""/>
        <dsp:cNvSpPr/>
      </dsp:nvSpPr>
      <dsp:spPr>
        <a:xfrm>
          <a:off x="0" y="1859028"/>
          <a:ext cx="8663880" cy="49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職涯輔導課程</a:t>
          </a:r>
          <a:endParaRPr lang="zh-TW" sz="1900" kern="1200" dirty="0"/>
        </a:p>
      </dsp:txBody>
      <dsp:txXfrm>
        <a:off x="24060" y="1883088"/>
        <a:ext cx="8615760" cy="444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A084-4DD2-46DC-AAC0-12065DA6D249}">
      <dsp:nvSpPr>
        <dsp:cNvPr id="0" name=""/>
        <dsp:cNvSpPr/>
      </dsp:nvSpPr>
      <dsp:spPr>
        <a:xfrm>
          <a:off x="0" y="293008"/>
          <a:ext cx="793115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45" tIns="354076" rIns="615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dirty="0" smtClean="0"/>
            <a:t>採用「大學生心理健康量表」篩檢，約於實習分發會議時進行，同意受測的每位學生會收到個人測驗結果報表。</a:t>
          </a:r>
          <a:endParaRPr lang="zh-TW" sz="1700" kern="1200" dirty="0"/>
        </a:p>
      </dsp:txBody>
      <dsp:txXfrm>
        <a:off x="0" y="293008"/>
        <a:ext cx="7931150" cy="990675"/>
      </dsp:txXfrm>
    </dsp:sp>
    <dsp:sp modelId="{579C9187-0396-406A-BB84-B28254BCDDE5}">
      <dsp:nvSpPr>
        <dsp:cNvPr id="0" name=""/>
        <dsp:cNvSpPr/>
      </dsp:nvSpPr>
      <dsp:spPr>
        <a:xfrm>
          <a:off x="396557" y="42088"/>
          <a:ext cx="555180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</a:t>
          </a:r>
          <a:r>
            <a:rPr lang="zh-TW" sz="1700" kern="1200" dirty="0" smtClean="0"/>
            <a:t>實習前心理測驗篩檢</a:t>
          </a:r>
          <a:r>
            <a:rPr lang="en-US" sz="1700" kern="1200" dirty="0" smtClean="0"/>
            <a:t> </a:t>
          </a:r>
          <a:endParaRPr lang="zh-TW" sz="1700" kern="1200" dirty="0"/>
        </a:p>
      </dsp:txBody>
      <dsp:txXfrm>
        <a:off x="421055" y="66586"/>
        <a:ext cx="5502809" cy="452844"/>
      </dsp:txXfrm>
    </dsp:sp>
    <dsp:sp modelId="{DA735DCA-8C8F-4040-99B1-0E84EF519FC8}">
      <dsp:nvSpPr>
        <dsp:cNvPr id="0" name=""/>
        <dsp:cNvSpPr/>
      </dsp:nvSpPr>
      <dsp:spPr>
        <a:xfrm>
          <a:off x="0" y="1626403"/>
          <a:ext cx="793115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45" tIns="354076" rIns="615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smtClean="0"/>
            <a:t>每位導師將收到同意受測之導生測驗結果，以利導師進行關懷輔導高關懷學生，心理及諮商輔導組從旁協助。</a:t>
          </a:r>
          <a:endParaRPr lang="zh-TW" sz="1700" kern="1200"/>
        </a:p>
      </dsp:txBody>
      <dsp:txXfrm>
        <a:off x="0" y="1626403"/>
        <a:ext cx="7931150" cy="990675"/>
      </dsp:txXfrm>
    </dsp:sp>
    <dsp:sp modelId="{A4572C82-C1FF-4CCA-8C41-A9DBEA0D76BE}">
      <dsp:nvSpPr>
        <dsp:cNvPr id="0" name=""/>
        <dsp:cNvSpPr/>
      </dsp:nvSpPr>
      <dsp:spPr>
        <a:xfrm>
          <a:off x="396557" y="1375483"/>
          <a:ext cx="5551805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</a:t>
          </a:r>
          <a:r>
            <a:rPr lang="zh-TW" sz="1700" kern="1200" dirty="0" smtClean="0"/>
            <a:t>導師關懷輔導</a:t>
          </a:r>
          <a:endParaRPr lang="zh-TW" sz="1700" kern="1200" dirty="0"/>
        </a:p>
      </dsp:txBody>
      <dsp:txXfrm>
        <a:off x="421055" y="1399981"/>
        <a:ext cx="5502809" cy="452844"/>
      </dsp:txXfrm>
    </dsp:sp>
    <dsp:sp modelId="{C76D207A-D195-4132-A478-47311E7DE4CB}">
      <dsp:nvSpPr>
        <dsp:cNvPr id="0" name=""/>
        <dsp:cNvSpPr/>
      </dsp:nvSpPr>
      <dsp:spPr>
        <a:xfrm>
          <a:off x="0" y="2959798"/>
          <a:ext cx="793115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45" tIns="354076" rIns="615545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smtClean="0"/>
            <a:t>由院心理師主動關懷追蹤測驗結果為高關懷學生，以改善其身心適應，必要時連結其他資源進行協助。</a:t>
          </a:r>
          <a:endParaRPr lang="zh-TW" sz="1700" kern="1200"/>
        </a:p>
      </dsp:txBody>
      <dsp:txXfrm>
        <a:off x="0" y="2959798"/>
        <a:ext cx="7931150" cy="990675"/>
      </dsp:txXfrm>
    </dsp:sp>
    <dsp:sp modelId="{EAB9B7C6-CDE2-48CD-81F8-F28EBD573726}">
      <dsp:nvSpPr>
        <dsp:cNvPr id="0" name=""/>
        <dsp:cNvSpPr/>
      </dsp:nvSpPr>
      <dsp:spPr>
        <a:xfrm>
          <a:off x="396557" y="2708878"/>
          <a:ext cx="5551805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</a:t>
          </a:r>
          <a:r>
            <a:rPr lang="zh-TW" sz="1700" kern="1200" dirty="0" smtClean="0"/>
            <a:t>院心理師追蹤輔導</a:t>
          </a:r>
          <a:endParaRPr lang="zh-TW" sz="1700" kern="1200" dirty="0"/>
        </a:p>
      </dsp:txBody>
      <dsp:txXfrm>
        <a:off x="421055" y="2733376"/>
        <a:ext cx="5502809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793D-C87B-42FE-89CC-4CD8B4BFEA13}">
      <dsp:nvSpPr>
        <dsp:cNvPr id="0" name=""/>
        <dsp:cNvSpPr/>
      </dsp:nvSpPr>
      <dsp:spPr>
        <a:xfrm>
          <a:off x="0" y="61815"/>
          <a:ext cx="7931150" cy="7782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/>
            <a:t>入學篩選</a:t>
          </a:r>
          <a:endParaRPr lang="zh-TW" sz="3000" kern="1200" dirty="0"/>
        </a:p>
      </dsp:txBody>
      <dsp:txXfrm>
        <a:off x="37990" y="99805"/>
        <a:ext cx="7855170" cy="702252"/>
      </dsp:txXfrm>
    </dsp:sp>
    <dsp:sp modelId="{AB0B723F-385D-4D59-8325-D1C2DE4ED512}">
      <dsp:nvSpPr>
        <dsp:cNvPr id="0" name=""/>
        <dsp:cNvSpPr/>
      </dsp:nvSpPr>
      <dsp:spPr>
        <a:xfrm>
          <a:off x="0" y="926448"/>
          <a:ext cx="7931150" cy="7782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/>
            <a:t>預警機制  </a:t>
          </a:r>
          <a:endParaRPr lang="zh-TW" sz="3000" kern="1200" dirty="0"/>
        </a:p>
      </dsp:txBody>
      <dsp:txXfrm>
        <a:off x="37990" y="964438"/>
        <a:ext cx="7855170" cy="702252"/>
      </dsp:txXfrm>
    </dsp:sp>
    <dsp:sp modelId="{47F90EB6-9FFA-4AD1-AF1D-1CB0A8454D2B}">
      <dsp:nvSpPr>
        <dsp:cNvPr id="0" name=""/>
        <dsp:cNvSpPr/>
      </dsp:nvSpPr>
      <dsp:spPr>
        <a:xfrm>
          <a:off x="0" y="1791081"/>
          <a:ext cx="7931150" cy="7782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smtClean="0"/>
            <a:t>退場機制 </a:t>
          </a:r>
          <a:endParaRPr lang="zh-TW" sz="3000" kern="1200"/>
        </a:p>
      </dsp:txBody>
      <dsp:txXfrm>
        <a:off x="37990" y="1829071"/>
        <a:ext cx="7855170" cy="702252"/>
      </dsp:txXfrm>
    </dsp:sp>
    <dsp:sp modelId="{75088DE8-C182-4C2E-8B59-62274E9F560B}">
      <dsp:nvSpPr>
        <dsp:cNvPr id="0" name=""/>
        <dsp:cNvSpPr/>
      </dsp:nvSpPr>
      <dsp:spPr>
        <a:xfrm>
          <a:off x="0" y="2655713"/>
          <a:ext cx="7931150" cy="7782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smtClean="0"/>
            <a:t>轉場機制</a:t>
          </a:r>
          <a:endParaRPr lang="zh-TW" sz="3000" kern="1200"/>
        </a:p>
      </dsp:txBody>
      <dsp:txXfrm>
        <a:off x="37990" y="2693703"/>
        <a:ext cx="7855170" cy="702252"/>
      </dsp:txXfrm>
    </dsp:sp>
    <dsp:sp modelId="{19000904-1F84-4796-86AC-390A7E89C277}">
      <dsp:nvSpPr>
        <dsp:cNvPr id="0" name=""/>
        <dsp:cNvSpPr/>
      </dsp:nvSpPr>
      <dsp:spPr>
        <a:xfrm>
          <a:off x="0" y="3433946"/>
          <a:ext cx="793115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300" kern="1200" dirty="0" smtClean="0"/>
            <a:t>轉</a:t>
          </a:r>
          <a:r>
            <a:rPr lang="zh-TW" altLang="en-US" sz="2300" kern="1200" dirty="0" smtClean="0"/>
            <a:t>校</a:t>
          </a:r>
          <a:r>
            <a:rPr lang="zh-TW" sz="2300" kern="1200" dirty="0" smtClean="0"/>
            <a:t>系、轉學、醫學系四年級修完可獲得學士學位</a:t>
          </a:r>
          <a:endParaRPr lang="zh-TW" sz="2300" kern="1200" dirty="0"/>
        </a:p>
      </dsp:txBody>
      <dsp:txXfrm>
        <a:off x="0" y="3433946"/>
        <a:ext cx="7931150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51163" cy="496888"/>
          </a:xfrm>
          <a:prstGeom prst="rect">
            <a:avLst/>
          </a:prstGeom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8E1D16C2-A47B-4BC4-BFFA-3F5726EF0DC4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51163" cy="496887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1928815" y="9440865"/>
            <a:ext cx="2949575" cy="496887"/>
          </a:xfrm>
          <a:prstGeom prst="rect">
            <a:avLst/>
          </a:prstGeom>
        </p:spPr>
        <p:txBody>
          <a:bodyPr vert="horz" wrap="square" lIns="91472" tIns="45736" rIns="91472" bIns="45736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7B38CAE-700B-4C22-839D-43DA901EAB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77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2" y="0"/>
            <a:ext cx="2951163" cy="496888"/>
          </a:xfrm>
          <a:prstGeom prst="rect">
            <a:avLst/>
          </a:prstGeom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B3CEF326-70FF-4CEF-9671-137A3174590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2" tIns="45736" rIns="91472" bIns="4573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40" y="4721225"/>
            <a:ext cx="5445125" cy="4471988"/>
          </a:xfrm>
          <a:prstGeom prst="rect">
            <a:avLst/>
          </a:prstGeom>
        </p:spPr>
        <p:txBody>
          <a:bodyPr vert="horz" lIns="91472" tIns="45736" rIns="91472" bIns="4573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51163" cy="496887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2" y="9440865"/>
            <a:ext cx="2951163" cy="496887"/>
          </a:xfrm>
          <a:prstGeom prst="rect">
            <a:avLst/>
          </a:prstGeom>
        </p:spPr>
        <p:txBody>
          <a:bodyPr vert="horz" wrap="square" lIns="91472" tIns="45736" rIns="91472" bIns="4573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58F61DBB-A84A-468D-963D-161513C258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9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目前本校無「新移民及其子女」身分別名單，如導師於輔導後知道導生中有此身分的學生，煩請導師協助回報學務處起飛計畫，以將該生納入起飛名單內。</a:t>
            </a:r>
            <a:endParaRPr lang="en-US" altLang="zh-TW" dirty="0" smtClean="0"/>
          </a:p>
          <a:p>
            <a:r>
              <a:rPr lang="zh-TW" altLang="en-US" dirty="0" smtClean="0"/>
              <a:t>　新移民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指大陸地區人民、香港、澳門地區居民及其他國籍國民，與本國籍國民締結婚姻時，其身分為非本國籍國民者。</a:t>
            </a:r>
          </a:p>
          <a:p>
            <a:r>
              <a:rPr lang="zh-TW" altLang="en-US" dirty="0" smtClean="0"/>
              <a:t>　新移民子女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指出生時其父或母一方為居住臺灣地區設有戶籍國民，另一方為新移民者。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7E7EE-8DD1-48E7-8C8D-9E2E0466D0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9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6472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0686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8928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50224" y="6356352"/>
            <a:ext cx="2340576" cy="50164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A7D740-7A6E-4602-95EB-6268D6D3277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7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4266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202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79316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23682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75846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73287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0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94319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5912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7990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91664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8378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89656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546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734670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1190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4101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5202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218565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45589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177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688825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32668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487983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3231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099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202915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75456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99992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034315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241809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892261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8870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0881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497273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5712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42686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61958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1685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51410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33581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01" r:id="rId1"/>
    <p:sldLayoutId id="2147489502" r:id="rId2"/>
    <p:sldLayoutId id="2147489503" r:id="rId3"/>
    <p:sldLayoutId id="2147489504" r:id="rId4"/>
    <p:sldLayoutId id="2147489505" r:id="rId5"/>
    <p:sldLayoutId id="2147489506" r:id="rId6"/>
    <p:sldLayoutId id="2147489507" r:id="rId7"/>
    <p:sldLayoutId id="2147489508" r:id="rId8"/>
    <p:sldLayoutId id="2147489509" r:id="rId9"/>
    <p:sldLayoutId id="2147489510" r:id="rId10"/>
    <p:sldLayoutId id="2147489511" r:id="rId11"/>
    <p:sldLayoutId id="214748958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13" r:id="rId1"/>
    <p:sldLayoutId id="2147489514" r:id="rId2"/>
    <p:sldLayoutId id="2147489515" r:id="rId3"/>
    <p:sldLayoutId id="2147489516" r:id="rId4"/>
    <p:sldLayoutId id="2147489517" r:id="rId5"/>
    <p:sldLayoutId id="2147489518" r:id="rId6"/>
    <p:sldLayoutId id="2147489519" r:id="rId7"/>
    <p:sldLayoutId id="2147489520" r:id="rId8"/>
    <p:sldLayoutId id="2147489521" r:id="rId9"/>
    <p:sldLayoutId id="2147489522" r:id="rId10"/>
    <p:sldLayoutId id="214748952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CAB652D7-F92E-41F4-BE2C-3AB3C32DBA18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4C12EA2D-270C-4DFC-800E-2353FBADA6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25" r:id="rId1"/>
    <p:sldLayoutId id="2147489526" r:id="rId2"/>
    <p:sldLayoutId id="2147489527" r:id="rId3"/>
    <p:sldLayoutId id="2147489528" r:id="rId4"/>
    <p:sldLayoutId id="2147489529" r:id="rId5"/>
    <p:sldLayoutId id="2147489530" r:id="rId6"/>
    <p:sldLayoutId id="2147489531" r:id="rId7"/>
    <p:sldLayoutId id="2147489532" r:id="rId8"/>
    <p:sldLayoutId id="2147489533" r:id="rId9"/>
    <p:sldLayoutId id="2147489534" r:id="rId10"/>
    <p:sldLayoutId id="214748953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2016/6/22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7" r:id="rId1"/>
    <p:sldLayoutId id="2147489538" r:id="rId2"/>
    <p:sldLayoutId id="2147489539" r:id="rId3"/>
    <p:sldLayoutId id="2147489540" r:id="rId4"/>
    <p:sldLayoutId id="2147489541" r:id="rId5"/>
    <p:sldLayoutId id="2147489542" r:id="rId6"/>
    <p:sldLayoutId id="2147489543" r:id="rId7"/>
    <p:sldLayoutId id="2147489544" r:id="rId8"/>
    <p:sldLayoutId id="2147489545" r:id="rId9"/>
    <p:sldLayoutId id="2147489546" r:id="rId10"/>
    <p:sldLayoutId id="214748954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ac.kmu.edu.tw/tea/teasrv/team4006.php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srv/team4019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7560840" cy="17526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</a:rPr>
              <a:t>導師輔導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工作 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Q &amp; A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9832" y="36450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學務處心輔組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彭武德組長 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06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8292" y="908720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lang="zh-TW" altLang="en-US" sz="28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學年度第</a:t>
            </a:r>
            <a:r>
              <a:rPr lang="zh-TW" altLang="en-US" sz="2800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二</a:t>
            </a:r>
            <a:r>
              <a:rPr lang="zh-TW" altLang="en-US" sz="28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學期全校導師會議專題報告</a:t>
            </a:r>
            <a:endParaRPr lang="zh-TW" altLang="en-US" sz="2800" b="1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38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358" y="908720"/>
            <a:ext cx="8375121" cy="1011759"/>
          </a:xfrm>
        </p:spPr>
        <p:txBody>
          <a:bodyPr>
            <a:noAutofit/>
          </a:bodyPr>
          <a:lstStyle/>
          <a:p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建立「</a:t>
            </a:r>
            <a:r>
              <a:rPr kumimoji="1"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FB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社團」或「</a:t>
            </a:r>
            <a:r>
              <a:rPr kumimoji="1"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Line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群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組」</a:t>
            </a:r>
            <a: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做為師生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溝通平台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7359" y="2057401"/>
            <a:ext cx="5077326" cy="368369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邀請導生加入此社團，設定為「不公開」</a:t>
            </a:r>
            <a:endParaRPr lang="en-US" altLang="zh-TW" dirty="0" smtClean="0"/>
          </a:p>
          <a:p>
            <a:r>
              <a:rPr lang="zh-TW" altLang="en-US" dirty="0" smtClean="0"/>
              <a:t>根據班級狀況發文叮嚀及提醒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如：明天就要期中考了，同學們加油囉～</a:t>
            </a:r>
            <a:endParaRPr lang="en-US" altLang="zh-TW" dirty="0" smtClean="0"/>
          </a:p>
          <a:p>
            <a:r>
              <a:rPr lang="zh-TW" altLang="en-US" dirty="0" smtClean="0"/>
              <a:t>轉貼插畫作品，如</a:t>
            </a:r>
            <a:r>
              <a:rPr lang="en-US" altLang="zh-TW" dirty="0" err="1" smtClean="0"/>
              <a:t>Cherng</a:t>
            </a:r>
            <a:r>
              <a:rPr lang="zh-TW" altLang="en-US" dirty="0" smtClean="0"/>
              <a:t>馬來貘，幾米插畫，或洪蘭的短文，讓學生感受到您有興趣或關心的話題，並藉此增加社團討論。</a:t>
            </a:r>
            <a:endParaRPr lang="en-US" altLang="zh-TW" dirty="0" smtClean="0"/>
          </a:p>
          <a:p>
            <a:r>
              <a:rPr lang="zh-TW" altLang="en-US" dirty="0" smtClean="0"/>
              <a:t>心情分享─研討會見聞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b="1" dirty="0" smtClean="0"/>
              <a:t>*LINE</a:t>
            </a:r>
            <a:r>
              <a:rPr lang="zh-TW" altLang="en-US" b="1" dirty="0" smtClean="0"/>
              <a:t>和</a:t>
            </a:r>
            <a:r>
              <a:rPr lang="en-US" altLang="zh-TW" b="1" dirty="0" smtClean="0"/>
              <a:t>FB</a:t>
            </a:r>
            <a:r>
              <a:rPr lang="zh-TW" altLang="en-US" b="1" dirty="0" smtClean="0"/>
              <a:t>都須限制使用時段</a:t>
            </a:r>
            <a:endParaRPr lang="zh-TW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685" y="2043569"/>
            <a:ext cx="3198347" cy="4068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73123" y="6309320"/>
            <a:ext cx="43708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350" dirty="0">
                <a:solidFill>
                  <a:prstClr val="black"/>
                </a:solidFill>
                <a:latin typeface="Calibri"/>
              </a:rPr>
              <a:t>http://damoculture.fanily.com.tw/20130708191922601008</a:t>
            </a:r>
            <a:endParaRPr kumimoji="0" lang="zh-TW" alt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129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954" y="908719"/>
            <a:ext cx="8229600" cy="936105"/>
          </a:xfrm>
        </p:spPr>
        <p:txBody>
          <a:bodyPr>
            <a:normAutofit/>
          </a:bodyPr>
          <a:lstStyle/>
          <a:p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“網路</a:t>
            </a:r>
            <a:r>
              <a:rPr kumimoji="1" lang="en-US" altLang="zh-TW" sz="3600" b="1" dirty="0" err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Dcard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交友 </a:t>
            </a:r>
            <a:r>
              <a:rPr kumimoji="1"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萬大學生熱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傳”</a:t>
            </a:r>
            <a: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1800" dirty="0"/>
              <a:t>2015-04-02 09:52 </a:t>
            </a:r>
            <a:r>
              <a:rPr lang="zh-TW" altLang="en-US" sz="1800" dirty="0"/>
              <a:t>聯合報 記者沈育如／</a:t>
            </a:r>
            <a:r>
              <a:rPr lang="zh-TW" altLang="en-US" sz="1800" dirty="0" smtClean="0"/>
              <a:t>台北報導</a:t>
            </a:r>
            <a:endParaRPr kumimoji="1" lang="zh-TW" altLang="en-US" sz="1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507288" cy="1224136"/>
          </a:xfrm>
        </p:spPr>
        <p:txBody>
          <a:bodyPr>
            <a:no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限大學生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午夜十二點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會收到系統配對的匿名邀請卡，如果雙方都有興趣而按下邀請，就能看到對方的名字而聊天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有卅多校加入，超過十萬名大學生使用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501008"/>
            <a:ext cx="8363272" cy="32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4416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lvl="0"/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導生聚，每學期請至少安排一次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6827011"/>
              </p:ext>
            </p:extLst>
          </p:nvPr>
        </p:nvGraphicFramePr>
        <p:xfrm>
          <a:off x="457200" y="1600202"/>
          <a:ext cx="4038600" cy="49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0" y="2152098"/>
            <a:ext cx="4038600" cy="39411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8024" y="1600202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i="1" dirty="0">
                <a:solidFill>
                  <a:srgbClr val="FF0000"/>
                </a:solidFill>
                <a:latin typeface="Calibri"/>
              </a:rPr>
              <a:t>導生聚，別忘了上傳</a:t>
            </a:r>
            <a:r>
              <a:rPr kumimoji="0" lang="en-US" altLang="zh-TW" b="1" i="1" dirty="0">
                <a:solidFill>
                  <a:srgbClr val="FF0000"/>
                </a:solidFill>
                <a:latin typeface="Calibri"/>
              </a:rPr>
              <a:t>FB</a:t>
            </a:r>
            <a:r>
              <a:rPr kumimoji="0" lang="zh-TW" altLang="en-US" b="1" i="1" dirty="0">
                <a:solidFill>
                  <a:srgbClr val="FF0000"/>
                </a:solidFill>
                <a:latin typeface="Calibri"/>
              </a:rPr>
              <a:t>貼標籤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64721"/>
              </p:ext>
            </p:extLst>
          </p:nvPr>
        </p:nvGraphicFramePr>
        <p:xfrm>
          <a:off x="1479848" y="1234758"/>
          <a:ext cx="6336704" cy="365760"/>
        </p:xfrm>
        <a:graphic>
          <a:graphicData uri="http://schemas.openxmlformats.org/drawingml/2006/table">
            <a:tbl>
              <a:tblPr/>
              <a:tblGrid>
                <a:gridCol w="1108924">
                  <a:extLst>
                    <a:ext uri="{9D8B030D-6E8A-4147-A177-3AD203B41FA5}">
                      <a16:colId xmlns:a16="http://schemas.microsoft.com/office/drawing/2014/main" val="2254129024"/>
                    </a:ext>
                  </a:extLst>
                </a:gridCol>
                <a:gridCol w="5227780">
                  <a:extLst>
                    <a:ext uri="{9D8B030D-6E8A-4147-A177-3AD203B41FA5}">
                      <a16:colId xmlns:a16="http://schemas.microsoft.com/office/drawing/2014/main" val="2096114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hlinkClick r:id="rId8" tooltip="&lt;b&gt;導生訪談紀錄表維護&lt;/b&gt;(每位導生至少一次)"/>
                        </a:rPr>
                        <a:t>T.4.06.</a:t>
                      </a:r>
                      <a:r>
                        <a:rPr lang="zh-TW" altLang="en-US" sz="2400" dirty="0">
                          <a:hlinkClick r:id="rId8" tooltip="&lt;b&gt;導生訪談紀錄表維護&lt;/b&gt;(每位導生至少一次)"/>
                        </a:rPr>
                        <a:t>導生訪談紀錄表維護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0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1160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班級輔導服務，歡迎申請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9798616"/>
              </p:ext>
            </p:extLst>
          </p:nvPr>
        </p:nvGraphicFramePr>
        <p:xfrm>
          <a:off x="251520" y="1268760"/>
          <a:ext cx="8663880" cy="240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838"/>
            <a:ext cx="9144000" cy="3176056"/>
          </a:xfrm>
        </p:spPr>
      </p:pic>
    </p:spTree>
    <p:extLst>
      <p:ext uri="{BB962C8B-B14F-4D97-AF65-F5344CB8AC3E}">
        <p14:creationId xmlns:p14="http://schemas.microsoft.com/office/powerpoint/2010/main" val="313806699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763" y="764704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臨床</a:t>
            </a:r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實習前高關懷</a:t>
            </a:r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篩檢與</a:t>
            </a:r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追蹤輔導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機制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針對有實習科系學生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11188" y="1989138"/>
          <a:ext cx="793115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665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24"/>
          <p:cNvGrpSpPr>
            <a:grpSpLocks/>
          </p:cNvGrpSpPr>
          <p:nvPr/>
        </p:nvGrpSpPr>
        <p:grpSpPr bwMode="auto">
          <a:xfrm>
            <a:off x="179388" y="90459"/>
            <a:ext cx="8857108" cy="6172229"/>
            <a:chOff x="179512" y="90459"/>
            <a:chExt cx="8856977" cy="6172229"/>
          </a:xfrm>
        </p:grpSpPr>
        <p:sp>
          <p:nvSpPr>
            <p:cNvPr id="2" name="文字方塊 1"/>
            <p:cNvSpPr txBox="1"/>
            <p:nvPr/>
          </p:nvSpPr>
          <p:spPr>
            <a:xfrm>
              <a:off x="1959073" y="1036638"/>
              <a:ext cx="2705060" cy="400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臨床醫護團隊</a:t>
              </a:r>
              <a:r>
                <a:rPr lang="en-US" altLang="zh-TW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/CR</a:t>
              </a:r>
              <a:endParaRPr lang="zh-TW" altLang="en-US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232119" y="1855788"/>
              <a:ext cx="2160556" cy="400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科導師</a:t>
              </a:r>
              <a:r>
                <a:rPr lang="en-US" altLang="zh-TW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科主任</a:t>
              </a: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230532" y="2708275"/>
              <a:ext cx="2160555" cy="400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臨床教育訓練部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206609" y="3500438"/>
              <a:ext cx="4373498" cy="5238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學校 醫學系</a:t>
              </a:r>
              <a:r>
                <a:rPr lang="en-US" altLang="zh-TW" sz="28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28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後醫學系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206609" y="4630738"/>
              <a:ext cx="1277919" cy="40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導師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392564" y="4581525"/>
              <a:ext cx="2403439" cy="7080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學務處 </a:t>
              </a:r>
              <a:r>
                <a:rPr lang="zh-TW" altLang="en-US" sz="2000" b="1" dirty="0" smtClean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心輔組</a:t>
              </a:r>
              <a:endParaRPr lang="en-US" altLang="zh-TW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2000" b="1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       </a:t>
              </a:r>
              <a:r>
                <a:rPr lang="zh-TW" altLang="en-US" sz="2000" b="1" smtClean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生輔組</a:t>
              </a:r>
              <a:endParaRPr lang="zh-TW" altLang="en-US" sz="2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392564" y="5837238"/>
              <a:ext cx="2403439" cy="400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特殊個案討論會議</a:t>
              </a:r>
            </a:p>
          </p:txBody>
        </p:sp>
        <p:sp>
          <p:nvSpPr>
            <p:cNvPr id="29706" name="矩形 8"/>
            <p:cNvSpPr>
              <a:spLocks noChangeArrowheads="1"/>
            </p:cNvSpPr>
            <p:nvPr/>
          </p:nvSpPr>
          <p:spPr bwMode="auto">
            <a:xfrm>
              <a:off x="2123593" y="90459"/>
              <a:ext cx="691289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請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導師通報，請持續輔導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！</a:t>
              </a:r>
              <a:endPara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800" b="1" dirty="0" smtClean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2800" b="1" dirty="0" smtClean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醫</a:t>
              </a:r>
              <a:r>
                <a:rPr lang="zh-TW" altLang="en-US" sz="2800" b="1" dirty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學生臨床適應困難</a:t>
              </a:r>
              <a:r>
                <a:rPr lang="zh-TW" altLang="zh-TW" sz="2800" b="1" dirty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通報</a:t>
              </a:r>
              <a:r>
                <a:rPr lang="zh-TW" altLang="zh-TW" sz="2800" b="1" dirty="0" smtClean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流程</a:t>
              </a:r>
              <a:r>
                <a:rPr lang="en-US" altLang="zh-TW" sz="2800" b="1" dirty="0" smtClean="0">
                  <a:solidFill>
                    <a:srgbClr val="9900CC"/>
                  </a:solidFill>
                  <a:latin typeface="標楷體" pitchFamily="65" charset="-120"/>
                  <a:ea typeface="標楷體" pitchFamily="65" charset="-120"/>
                </a:rPr>
                <a:t>》</a:t>
              </a:r>
              <a:endParaRPr lang="zh-TW" altLang="zh-TW" sz="2800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直線圖說文字 2 17"/>
            <p:cNvSpPr/>
            <p:nvPr/>
          </p:nvSpPr>
          <p:spPr>
            <a:xfrm>
              <a:off x="5634081" y="925513"/>
              <a:ext cx="2768559" cy="60007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8802"/>
                <a:gd name="adj6" fmla="val -3032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發覺實習醫學生或實習醫師無故缺席、行為失當或有不良情緒及行為或異常人際互動模式</a:t>
              </a:r>
              <a:r>
                <a:rPr lang="zh-TW" altLang="en-US" sz="12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</a:p>
          </p:txBody>
        </p:sp>
        <p:sp>
          <p:nvSpPr>
            <p:cNvPr id="19" name="直線圖說文字 2 18"/>
            <p:cNvSpPr/>
            <p:nvPr/>
          </p:nvSpPr>
          <p:spPr>
            <a:xfrm>
              <a:off x="5643606" y="1717675"/>
              <a:ext cx="2759034" cy="574675"/>
            </a:xfrm>
            <a:prstGeom prst="borderCallout2">
              <a:avLst>
                <a:gd name="adj1" fmla="val 29339"/>
                <a:gd name="adj2" fmla="val -8333"/>
                <a:gd name="adj3" fmla="val 35390"/>
                <a:gd name="adj4" fmla="val -19192"/>
                <a:gd name="adj5" fmla="val 79853"/>
                <a:gd name="adj6" fmla="val -3386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zh-TW" sz="1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總住院醫師查證與記錄發生事實</a:t>
              </a:r>
              <a:endParaRPr lang="en-US" altLang="zh-TW" sz="1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直線圖說文字 2 19"/>
            <p:cNvSpPr/>
            <p:nvPr/>
          </p:nvSpPr>
          <p:spPr>
            <a:xfrm>
              <a:off x="5629318" y="2533650"/>
              <a:ext cx="2773322" cy="574675"/>
            </a:xfrm>
            <a:prstGeom prst="borderCallout2">
              <a:avLst>
                <a:gd name="adj1" fmla="val 30844"/>
                <a:gd name="adj2" fmla="val -7704"/>
                <a:gd name="adj3" fmla="val 32356"/>
                <a:gd name="adj4" fmla="val -16353"/>
                <a:gd name="adj5" fmla="val 71684"/>
                <a:gd name="adj6" fmla="val -3182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科導師電話通報臨教部，並同時填寫行為異常通報單</a:t>
              </a:r>
            </a:p>
          </p:txBody>
        </p:sp>
        <p:sp>
          <p:nvSpPr>
            <p:cNvPr id="21" name="直線圖說文字 2 20"/>
            <p:cNvSpPr/>
            <p:nvPr/>
          </p:nvSpPr>
          <p:spPr>
            <a:xfrm>
              <a:off x="6516718" y="3416300"/>
              <a:ext cx="2044670" cy="731838"/>
            </a:xfrm>
            <a:prstGeom prst="borderCallout2">
              <a:avLst>
                <a:gd name="adj1" fmla="val 30639"/>
                <a:gd name="adj2" fmla="val -7942"/>
                <a:gd name="adj3" fmla="val 35395"/>
                <a:gd name="adj4" fmla="val -27994"/>
                <a:gd name="adj5" fmla="val 53053"/>
                <a:gd name="adj6" fmla="val -3439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zh-TW" sz="1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臨教部電話通報醫學系或後醫系，由系上聯繫導師</a:t>
              </a:r>
            </a:p>
          </p:txBody>
        </p:sp>
        <p:sp>
          <p:nvSpPr>
            <p:cNvPr id="22" name="直線圖說文字 2 21"/>
            <p:cNvSpPr/>
            <p:nvPr/>
          </p:nvSpPr>
          <p:spPr>
            <a:xfrm>
              <a:off x="6516718" y="4446588"/>
              <a:ext cx="2044670" cy="927100"/>
            </a:xfrm>
            <a:prstGeom prst="borderCallout2">
              <a:avLst>
                <a:gd name="adj1" fmla="val 31818"/>
                <a:gd name="adj2" fmla="val -8925"/>
                <a:gd name="adj3" fmla="val 30119"/>
                <a:gd name="adj4" fmla="val -20166"/>
                <a:gd name="adj5" fmla="val 57401"/>
                <a:gd name="adj6" fmla="val -29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zh-TW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並將呈閱院長後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之</a:t>
              </a:r>
              <a:r>
                <a:rPr lang="zh-TW" altLang="zh-TW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導師輔導紀錄送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達</a:t>
              </a:r>
            </a:p>
          </p:txBody>
        </p:sp>
        <p:sp>
          <p:nvSpPr>
            <p:cNvPr id="23" name="直線圖說文字 2 22"/>
            <p:cNvSpPr/>
            <p:nvPr/>
          </p:nvSpPr>
          <p:spPr>
            <a:xfrm>
              <a:off x="6510368" y="5483225"/>
              <a:ext cx="2051020" cy="779463"/>
            </a:xfrm>
            <a:prstGeom prst="borderCallout2">
              <a:avLst>
                <a:gd name="adj1" fmla="val 34384"/>
                <a:gd name="adj2" fmla="val -8786"/>
                <a:gd name="adj3" fmla="val 28801"/>
                <a:gd name="adj4" fmla="val -23456"/>
                <a:gd name="adj5" fmla="val 49075"/>
                <a:gd name="adj6" fmla="val -3267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12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視評估結果召集學生、家長、導師及臨教部同仁，進行溝通輔導會議。並留存相關紀錄。</a:t>
              </a:r>
            </a:p>
          </p:txBody>
        </p:sp>
        <p:sp>
          <p:nvSpPr>
            <p:cNvPr id="24" name="直線圖說文字 2 23"/>
            <p:cNvSpPr/>
            <p:nvPr/>
          </p:nvSpPr>
          <p:spPr>
            <a:xfrm rot="5400000">
              <a:off x="606268" y="4836936"/>
              <a:ext cx="586648" cy="1440160"/>
            </a:xfrm>
            <a:prstGeom prst="borderCallout2">
              <a:avLst>
                <a:gd name="adj1" fmla="val 48663"/>
                <a:gd name="adj2" fmla="val -8333"/>
                <a:gd name="adj3" fmla="val 47178"/>
                <a:gd name="adj4" fmla="val -32776"/>
                <a:gd name="adj5" fmla="val 35206"/>
                <a:gd name="adj6" fmla="val -4181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zh-TW" altLang="zh-TW" sz="12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導師輔導紀錄呈閱學系負責人（副系主任、主任、院長）</a:t>
              </a:r>
              <a:endParaRPr lang="zh-TW" altLang="zh-TW" sz="1200" dirty="0">
                <a:solidFill>
                  <a:prstClr val="black"/>
                </a:solidFill>
              </a:endParaRPr>
            </a:p>
          </p:txBody>
        </p:sp>
        <p:sp>
          <p:nvSpPr>
            <p:cNvPr id="26" name="上-下雙向箭號 25"/>
            <p:cNvSpPr/>
            <p:nvPr/>
          </p:nvSpPr>
          <p:spPr>
            <a:xfrm>
              <a:off x="3132218" y="1557338"/>
              <a:ext cx="144460" cy="28733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上-下雙向箭號 26"/>
            <p:cNvSpPr/>
            <p:nvPr/>
          </p:nvSpPr>
          <p:spPr>
            <a:xfrm>
              <a:off x="3132218" y="2349500"/>
              <a:ext cx="144460" cy="28733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上-下雙向箭號 27"/>
            <p:cNvSpPr/>
            <p:nvPr/>
          </p:nvSpPr>
          <p:spPr>
            <a:xfrm>
              <a:off x="3132218" y="3141663"/>
              <a:ext cx="144460" cy="28733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上-下雙向箭號 28"/>
            <p:cNvSpPr/>
            <p:nvPr/>
          </p:nvSpPr>
          <p:spPr>
            <a:xfrm rot="2700000">
              <a:off x="1869378" y="4115597"/>
              <a:ext cx="287338" cy="431794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上-下雙向箭號 29"/>
            <p:cNvSpPr/>
            <p:nvPr/>
          </p:nvSpPr>
          <p:spPr>
            <a:xfrm rot="18900000">
              <a:off x="4249802" y="4116388"/>
              <a:ext cx="288921" cy="4318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上-下雙向箭號 30"/>
            <p:cNvSpPr/>
            <p:nvPr/>
          </p:nvSpPr>
          <p:spPr>
            <a:xfrm>
              <a:off x="4284726" y="5373688"/>
              <a:ext cx="287333" cy="431800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上-下雙向箭號 32"/>
            <p:cNvSpPr/>
            <p:nvPr/>
          </p:nvSpPr>
          <p:spPr>
            <a:xfrm rot="16200000">
              <a:off x="2771859" y="4652966"/>
              <a:ext cx="288925" cy="431794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上-下雙向箭號 37"/>
            <p:cNvSpPr/>
            <p:nvPr/>
          </p:nvSpPr>
          <p:spPr>
            <a:xfrm rot="18900000">
              <a:off x="2443254" y="5111750"/>
              <a:ext cx="296858" cy="1027113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02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必要時協助轉介，並做後續追蹤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關懷</a:t>
            </a:r>
            <a: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>
                <a:hlinkClick r:id="rId2" tooltip="&lt;b&gt;轉介單&lt;/b&gt;"/>
              </a:rPr>
              <a:t>T.4.41.</a:t>
            </a:r>
            <a:r>
              <a:rPr lang="zh-TW" altLang="en-US" dirty="0">
                <a:hlinkClick r:id="rId2" tooltip="&lt;b&gt;轉介單&lt;/b&gt;"/>
              </a:rPr>
              <a:t>填寫個案輔導轉介</a:t>
            </a:r>
            <a:r>
              <a:rPr lang="zh-TW" altLang="en-US" dirty="0" smtClean="0">
                <a:hlinkClick r:id="rId2" tooltip="&lt;b&gt;轉介單&lt;/b&gt;"/>
              </a:rPr>
              <a:t>單</a:t>
            </a:r>
            <a:endParaRPr kumimoji="1"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700" b="1" dirty="0" smtClean="0">
                <a:solidFill>
                  <a:srgbClr val="FF0000"/>
                </a:solidFill>
              </a:rPr>
              <a:t>疑似</a:t>
            </a:r>
            <a:r>
              <a:rPr lang="zh-TW" altLang="en-US" sz="2700" b="1" dirty="0">
                <a:solidFill>
                  <a:srgbClr val="FF0000"/>
                </a:solidFill>
              </a:rPr>
              <a:t>性平事件</a:t>
            </a:r>
            <a:r>
              <a:rPr lang="zh-TW" altLang="en-US" sz="2700" dirty="0"/>
              <a:t>，</a:t>
            </a:r>
            <a:r>
              <a:rPr lang="zh-TW" altLang="en-US" sz="2700" dirty="0" smtClean="0"/>
              <a:t>務必</a:t>
            </a:r>
            <a:r>
              <a:rPr lang="en-US" altLang="zh-TW" sz="2700" b="1" dirty="0" smtClean="0"/>
              <a:t>24</a:t>
            </a:r>
            <a:r>
              <a:rPr lang="zh-TW" altLang="en-US" sz="2700" b="1" dirty="0" smtClean="0"/>
              <a:t>小時內</a:t>
            </a:r>
            <a:r>
              <a:rPr lang="zh-TW" altLang="en-US" sz="2700" dirty="0" smtClean="0"/>
              <a:t>通報本校性平會防治小組／學務處／校安專線，</a:t>
            </a:r>
            <a:r>
              <a:rPr lang="zh-TW" altLang="en-US" sz="2700" dirty="0"/>
              <a:t>切勿私下</a:t>
            </a:r>
            <a:r>
              <a:rPr lang="zh-TW" altLang="en-US" sz="2700" dirty="0" smtClean="0"/>
              <a:t>和解，注意</a:t>
            </a:r>
            <a:r>
              <a:rPr lang="zh-TW" altLang="en-US" sz="2700" dirty="0"/>
              <a:t>保密</a:t>
            </a:r>
          </a:p>
          <a:p>
            <a:r>
              <a:rPr lang="zh-TW" altLang="en-US" sz="2700" dirty="0" smtClean="0"/>
              <a:t>學生有</a:t>
            </a:r>
            <a:r>
              <a:rPr lang="zh-TW" altLang="en-US" sz="2700" b="1" dirty="0">
                <a:solidFill>
                  <a:srgbClr val="FF0000"/>
                </a:solidFill>
              </a:rPr>
              <a:t>自殺殺人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想法</a:t>
            </a:r>
            <a:r>
              <a:rPr lang="zh-TW" altLang="en-US" sz="2700" dirty="0" smtClean="0"/>
              <a:t>，</a:t>
            </a:r>
            <a:r>
              <a:rPr lang="zh-TW" altLang="en-US" sz="2700" b="1" dirty="0">
                <a:solidFill>
                  <a:srgbClr val="FF0000"/>
                </a:solidFill>
              </a:rPr>
              <a:t>一問二應三轉介</a:t>
            </a:r>
            <a:r>
              <a:rPr lang="zh-TW" altLang="en-US" sz="2700" dirty="0"/>
              <a:t>→心輔</a:t>
            </a:r>
            <a:r>
              <a:rPr lang="zh-TW" altLang="en-US" sz="2700" dirty="0" smtClean="0"/>
              <a:t>組</a:t>
            </a:r>
            <a:endParaRPr lang="en-US" altLang="zh-TW" sz="2700" dirty="0" smtClean="0"/>
          </a:p>
          <a:p>
            <a:r>
              <a:rPr lang="zh-TW" altLang="en-US" sz="2700" dirty="0" smtClean="0"/>
              <a:t>學生</a:t>
            </a:r>
            <a:r>
              <a:rPr lang="zh-TW" altLang="en-US" sz="2700" dirty="0"/>
              <a:t>有</a:t>
            </a:r>
            <a:r>
              <a:rPr lang="zh-TW" altLang="en-US" sz="2700" b="1" dirty="0">
                <a:solidFill>
                  <a:srgbClr val="FF0000"/>
                </a:solidFill>
              </a:rPr>
              <a:t>自殺</a:t>
            </a:r>
            <a:r>
              <a:rPr lang="zh-TW" altLang="en-US" sz="2700" b="1" dirty="0">
                <a:solidFill>
                  <a:srgbClr val="FF0000"/>
                </a:solidFill>
              </a:rPr>
              <a:t>殺人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行為</a:t>
            </a:r>
            <a:r>
              <a:rPr lang="zh-TW" altLang="en-US" sz="2700" dirty="0" smtClean="0"/>
              <a:t>，</a:t>
            </a:r>
            <a:r>
              <a:rPr lang="zh-TW" altLang="en-US" sz="2700" b="1" dirty="0">
                <a:solidFill>
                  <a:srgbClr val="FF0000"/>
                </a:solidFill>
              </a:rPr>
              <a:t>應立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即</a:t>
            </a:r>
            <a:r>
              <a:rPr lang="zh-TW" altLang="en-US" sz="2700" b="1" dirty="0">
                <a:solidFill>
                  <a:srgbClr val="FF0000"/>
                </a:solidFill>
              </a:rPr>
              <a:t>通報</a:t>
            </a:r>
            <a:r>
              <a:rPr lang="zh-TW" altLang="en-US" sz="2700" dirty="0"/>
              <a:t>→校</a:t>
            </a:r>
            <a:r>
              <a:rPr lang="zh-TW" altLang="en-US" sz="2700" dirty="0" smtClean="0"/>
              <a:t>安專線</a:t>
            </a:r>
            <a:r>
              <a:rPr lang="en-US" altLang="zh-TW" sz="2700" dirty="0" smtClean="0"/>
              <a:t>3220809</a:t>
            </a:r>
            <a:r>
              <a:rPr lang="zh-TW" altLang="en-US" sz="2700" dirty="0" smtClean="0"/>
              <a:t>。</a:t>
            </a:r>
          </a:p>
          <a:p>
            <a:r>
              <a:rPr lang="zh-TW" altLang="en-US" sz="2700" dirty="0" smtClean="0"/>
              <a:t>實習生</a:t>
            </a:r>
            <a:r>
              <a:rPr lang="zh-TW" altLang="en-US" sz="2700" b="1" dirty="0">
                <a:solidFill>
                  <a:srgbClr val="FF0000"/>
                </a:solidFill>
              </a:rPr>
              <a:t>實習適應困難</a:t>
            </a:r>
            <a:r>
              <a:rPr lang="zh-TW" altLang="en-US" sz="2700" dirty="0" smtClean="0"/>
              <a:t>，請依系上流程</a:t>
            </a:r>
            <a:r>
              <a:rPr lang="zh-TW" altLang="en-US" sz="2700" b="1" dirty="0" smtClean="0">
                <a:solidFill>
                  <a:srgbClr val="FF0000"/>
                </a:solidFill>
              </a:rPr>
              <a:t>轉介</a:t>
            </a:r>
            <a:r>
              <a:rPr lang="zh-TW" altLang="en-US" sz="2700" dirty="0" smtClean="0"/>
              <a:t>→心輔組</a:t>
            </a:r>
            <a:endParaRPr lang="en-US" altLang="zh-TW" sz="2700" dirty="0" smtClean="0"/>
          </a:p>
          <a:p>
            <a:r>
              <a:rPr lang="zh-TW" altLang="en-US" sz="2700" dirty="0" smtClean="0"/>
              <a:t>親密</a:t>
            </a:r>
            <a:r>
              <a:rPr lang="zh-TW" altLang="en-US" sz="2700" b="1" dirty="0">
                <a:solidFill>
                  <a:srgbClr val="FF0000"/>
                </a:solidFill>
              </a:rPr>
              <a:t>情人暴力</a:t>
            </a:r>
            <a:r>
              <a:rPr lang="zh-TW" altLang="en-US" sz="2700" dirty="0" smtClean="0"/>
              <a:t>：</a:t>
            </a:r>
            <a:r>
              <a:rPr lang="en-US" altLang="zh-TW" sz="2700" dirty="0" smtClean="0"/>
              <a:t>16</a:t>
            </a:r>
            <a:r>
              <a:rPr lang="zh-TW" altLang="en-US" sz="2700" dirty="0" smtClean="0"/>
              <a:t>歲以上未同居之親密伴侶，自</a:t>
            </a:r>
            <a:r>
              <a:rPr lang="en-US" altLang="zh-TW" sz="2700" dirty="0" smtClean="0"/>
              <a:t>105</a:t>
            </a:r>
            <a:r>
              <a:rPr lang="zh-TW" altLang="en-US" sz="2700" dirty="0" smtClean="0"/>
              <a:t>年</a:t>
            </a:r>
            <a:r>
              <a:rPr lang="en-US" altLang="zh-TW" sz="2700" dirty="0" smtClean="0"/>
              <a:t>2</a:t>
            </a:r>
            <a:r>
              <a:rPr lang="zh-TW" altLang="en-US" sz="2700" dirty="0" smtClean="0"/>
              <a:t>月起</a:t>
            </a:r>
            <a:r>
              <a:rPr lang="zh-TW" altLang="en-US" sz="2700" dirty="0" smtClean="0"/>
              <a:t>可申請</a:t>
            </a:r>
            <a:r>
              <a:rPr lang="zh-TW" altLang="en-US" sz="2700" b="1" dirty="0">
                <a:solidFill>
                  <a:srgbClr val="FF0000"/>
                </a:solidFill>
              </a:rPr>
              <a:t>保護令</a:t>
            </a:r>
            <a:r>
              <a:rPr lang="en-US" altLang="zh-TW" sz="2700" dirty="0"/>
              <a:t>《</a:t>
            </a:r>
            <a:r>
              <a:rPr lang="zh-TW" altLang="en-US" sz="2700" u="sng" dirty="0"/>
              <a:t>家庭暴力防治</a:t>
            </a:r>
            <a:r>
              <a:rPr lang="zh-TW" altLang="en-US" sz="2700" u="sng" dirty="0" smtClean="0"/>
              <a:t>法</a:t>
            </a:r>
            <a:r>
              <a:rPr lang="zh-TW" altLang="en-US" sz="2700" dirty="0" smtClean="0">
                <a:solidFill>
                  <a:srgbClr val="FF0000"/>
                </a:solidFill>
              </a:rPr>
              <a:t>「</a:t>
            </a:r>
            <a:r>
              <a:rPr lang="zh-TW" altLang="en-US" sz="2700" dirty="0">
                <a:solidFill>
                  <a:srgbClr val="FF0000"/>
                </a:solidFill>
              </a:rPr>
              <a:t>恐怖情人」</a:t>
            </a:r>
            <a:r>
              <a:rPr lang="zh-TW" altLang="en-US" sz="2700" dirty="0" smtClean="0">
                <a:solidFill>
                  <a:srgbClr val="FF0000"/>
                </a:solidFill>
              </a:rPr>
              <a:t>條款</a:t>
            </a:r>
            <a:r>
              <a:rPr lang="en-US" altLang="zh-TW" sz="2700" dirty="0"/>
              <a:t>》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49453001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8064896" cy="652934"/>
          </a:xfrm>
        </p:spPr>
        <p:txBody>
          <a:bodyPr>
            <a:noAutofit/>
          </a:bodyPr>
          <a:lstStyle/>
          <a:p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落實入學篩選、預警</a:t>
            </a:r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、退場與轉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場機制</a:t>
            </a:r>
            <a:endParaRPr kumimoji="1"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911522"/>
              </p:ext>
            </p:extLst>
          </p:nvPr>
        </p:nvGraphicFramePr>
        <p:xfrm>
          <a:off x="611188" y="1989138"/>
          <a:ext cx="793115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41255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628650" y="578346"/>
            <a:ext cx="7886700" cy="720615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起飛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計畫 </a:t>
            </a:r>
            <a: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Q &amp; A</a:t>
            </a:r>
            <a:endParaRPr kumimoji="1"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444381" y="1307508"/>
            <a:ext cx="4070469" cy="486945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身分別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低收入戶學生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中低收入戶學生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特殊境遇家庭子女或孫子女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原住民生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身心障礙學生及身心障礙人士子女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符合教育部大專校院弱勢助學計畫條件之學生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新移民及其子女</a:t>
            </a:r>
            <a:endParaRPr lang="zh-TW" altLang="en-US" sz="2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383993" y="1250836"/>
            <a:ext cx="4289988" cy="487800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服務／補助項目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課業輔導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專業技能證照考試補助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教師課輔／專業技能考照輔導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海外見實習與國際會議補助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國際志工、服務性社團、課外活動、社團證照補助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個人化職涯輔導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心理及諮商輔導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優先工讀機會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1444241" y="5580404"/>
            <a:ext cx="3093577" cy="1068224"/>
          </a:xfrm>
          <a:prstGeom prst="cloudCallout">
            <a:avLst>
              <a:gd name="adj1" fmla="val -31980"/>
              <a:gd name="adj2" fmla="val -593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目前本校無此身分別名單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2" name="雲朵形圖說文字 11"/>
          <p:cNvSpPr/>
          <p:nvPr/>
        </p:nvSpPr>
        <p:spPr>
          <a:xfrm>
            <a:off x="5906044" y="5789776"/>
            <a:ext cx="3093577" cy="1068224"/>
          </a:xfrm>
          <a:prstGeom prst="cloudCallout">
            <a:avLst>
              <a:gd name="adj1" fmla="val -3354"/>
              <a:gd name="adj2" fmla="val -71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請老師協助鼓勵學生踴躍參與起飛計畫活動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~</a:t>
            </a: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0395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476671"/>
            <a:ext cx="7886700" cy="739387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起飛</a:t>
            </a:r>
            <a:r>
              <a:rPr kumimoji="1"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計畫 </a:t>
            </a:r>
            <a:r>
              <a:rPr kumimoji="1"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Q &amp; A</a:t>
            </a:r>
            <a:endParaRPr kumimoji="1"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823659"/>
              </p:ext>
            </p:extLst>
          </p:nvPr>
        </p:nvGraphicFramePr>
        <p:xfrm>
          <a:off x="329938" y="1324913"/>
          <a:ext cx="8526386" cy="483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3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Question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Answer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4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起飛計畫弱勢學生定義？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是否包含僑生或外籍生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？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未包含僑生及外籍生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；定義詳見起飛計畫網頁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322">
                <a:tc>
                  <a:txBody>
                    <a:bodyPr/>
                    <a:lstStyle/>
                    <a:p>
                      <a:pPr algn="l"/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起飛計畫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適用於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碩士生跟博士生嗎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符合起飛計畫資格之任何學制皆適用。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43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導師如何知道哪些導生為弱勢生？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可於資訊系統</a:t>
                      </a:r>
                      <a:r>
                        <a:rPr lang="en-US" altLang="zh-TW" sz="2000" b="1" u="sng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T.4.04</a:t>
                      </a:r>
                      <a:r>
                        <a:rPr lang="zh-TW" altLang="zh-TW" sz="2000" b="1" u="sng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導生資料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”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查詢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。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起飛計畫導生名單以密件方式通知。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弱勢學生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如何取得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參與活動的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資訊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可於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起飛計畫網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頁查詢最新資訊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不定期發信通知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各項補助及活動消息。</a:t>
                      </a:r>
                      <a:endParaRPr lang="zh-TW" altLang="en-US" sz="20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0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港澳有包含在出國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補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助的範圍嗎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20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出國補助不限範圍皆可申請，並由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國際處審核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是否給予補助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及補助金額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 flipH="1">
            <a:off x="368165" y="6211669"/>
            <a:ext cx="840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～如有任何問題，歡迎洽詢起飛計畫承辦人 學務處陳函青助理，分機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2114#32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～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96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</a:rPr>
              <a:t>學生個別諮商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</a:rPr>
              <a:t>服務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797717"/>
              </p:ext>
            </p:extLst>
          </p:nvPr>
        </p:nvGraphicFramePr>
        <p:xfrm>
          <a:off x="611560" y="1633662"/>
          <a:ext cx="8280920" cy="49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919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810741"/>
          </a:xfrm>
        </p:spPr>
        <p:txBody>
          <a:bodyPr>
            <a:normAutofit/>
          </a:bodyPr>
          <a:lstStyle/>
          <a:p>
            <a:r>
              <a:rPr kumimoji="1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感謝您對學生的愛與關心！</a:t>
            </a:r>
            <a:r>
              <a:rPr kumimoji="1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學務處永遠支持您！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FBD402A-82DB-453F-B057-41BA98B273AA}" type="slidenum">
              <a:rPr kumimoji="0" lang="zh-TW" altLang="en-US" sz="135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kumimoji="0" lang="zh-TW" altLang="en-US" sz="135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44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4525" r="29525" b="3170"/>
          <a:stretch/>
        </p:blipFill>
        <p:spPr bwMode="auto">
          <a:xfrm>
            <a:off x="251520" y="692696"/>
            <a:ext cx="814724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0"/>
            <a:ext cx="7643192" cy="90872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</a:rPr>
              <a:t>心理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</a:rPr>
              <a:t>諮商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</a:rPr>
              <a:t>流程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1601416"/>
            <a:ext cx="52617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若有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精神症狀</a:t>
            </a:r>
            <a:r>
              <a:rPr lang="zh-TW" altLang="en-US" sz="3200" dirty="0" smtClean="0">
                <a:solidFill>
                  <a:srgbClr val="FF0000"/>
                </a:solidFill>
              </a:rPr>
              <a:t>或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危機</a:t>
            </a:r>
            <a:r>
              <a:rPr lang="zh-TW" altLang="en-US" sz="3200" dirty="0" smtClean="0">
                <a:solidFill>
                  <a:srgbClr val="FF0000"/>
                </a:solidFill>
              </a:rPr>
              <a:t>者將進行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法定通報</a:t>
            </a:r>
            <a:r>
              <a:rPr lang="zh-TW" altLang="en-US" sz="3200" dirty="0" smtClean="0">
                <a:solidFill>
                  <a:srgbClr val="FF0000"/>
                </a:solidFill>
              </a:rPr>
              <a:t>或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轉介</a:t>
            </a:r>
            <a:r>
              <a:rPr lang="zh-TW" altLang="en-US" sz="3200" dirty="0" smtClean="0">
                <a:solidFill>
                  <a:srgbClr val="FF0000"/>
                </a:solidFill>
              </a:rPr>
              <a:t>，並進行相關協助。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506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8280920" cy="4392488"/>
          </a:xfrm>
        </p:spPr>
        <p:txBody>
          <a:bodyPr/>
          <a:lstStyle/>
          <a:p>
            <a:r>
              <a:rPr lang="zh-TW" altLang="zh-TW" sz="2000" b="1" dirty="0">
                <a:solidFill>
                  <a:srgbClr val="FF0000"/>
                </a:solidFill>
              </a:rPr>
              <a:t>保密</a:t>
            </a:r>
            <a:r>
              <a:rPr lang="zh-TW" altLang="zh-TW" sz="2000" b="1" dirty="0" smtClean="0">
                <a:solidFill>
                  <a:srgbClr val="FF0000"/>
                </a:solidFill>
              </a:rPr>
              <a:t>原則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1800" b="1" dirty="0" smtClean="0">
                <a:solidFill>
                  <a:srgbClr val="002060"/>
                </a:solidFill>
              </a:rPr>
              <a:t>基本上個案會談資料均被視為「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機密</a:t>
            </a:r>
            <a:r>
              <a:rPr lang="zh-TW" altLang="en-US" sz="1800" b="1" dirty="0" smtClean="0">
                <a:solidFill>
                  <a:srgbClr val="002060"/>
                </a:solidFill>
              </a:rPr>
              <a:t>」，若有必要向相關人員</a:t>
            </a:r>
            <a:r>
              <a:rPr lang="zh-TW" altLang="en-US" sz="1800" b="1" dirty="0">
                <a:solidFill>
                  <a:srgbClr val="002060"/>
                </a:solidFill>
              </a:rPr>
              <a:t>揭露</a:t>
            </a:r>
            <a:r>
              <a:rPr lang="en-US" altLang="zh-TW" sz="18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1800" b="1" dirty="0">
                <a:solidFill>
                  <a:srgbClr val="002060"/>
                </a:solidFill>
              </a:rPr>
              <a:t>家長、導師、系主任、教官等</a:t>
            </a:r>
            <a:r>
              <a:rPr lang="en-US" altLang="zh-TW" sz="1800" b="1" dirty="0" smtClean="0">
                <a:solidFill>
                  <a:srgbClr val="002060"/>
                </a:solidFill>
              </a:rPr>
              <a:t>)</a:t>
            </a:r>
            <a:r>
              <a:rPr lang="zh-TW" altLang="en-US" sz="1800" b="1" dirty="0" smtClean="0">
                <a:solidFill>
                  <a:srgbClr val="002060"/>
                </a:solidFill>
              </a:rPr>
              <a:t> ，一定要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先取得</a:t>
            </a:r>
            <a:r>
              <a:rPr lang="zh-TW" altLang="en-US" sz="1800" b="1" dirty="0">
                <a:solidFill>
                  <a:srgbClr val="FF0000"/>
                </a:solidFill>
              </a:rPr>
              <a:t>個案的同意</a:t>
            </a:r>
            <a:r>
              <a:rPr lang="zh-TW" altLang="en-US" sz="1800" b="1" dirty="0" smtClean="0">
                <a:solidFill>
                  <a:srgbClr val="002060"/>
                </a:solidFill>
              </a:rPr>
              <a:t>。並</a:t>
            </a:r>
            <a:r>
              <a:rPr lang="zh-TW" altLang="zh-TW" sz="1800" b="1" dirty="0" smtClean="0">
                <a:solidFill>
                  <a:srgbClr val="002060"/>
                </a:solidFill>
              </a:rPr>
              <a:t>根據</a:t>
            </a:r>
            <a:r>
              <a:rPr lang="zh-TW" altLang="zh-TW" sz="1800" b="1" dirty="0" smtClean="0">
                <a:solidFill>
                  <a:srgbClr val="002060"/>
                </a:solidFill>
              </a:rPr>
              <a:t>輔導目標透露某些訊息。</a:t>
            </a:r>
            <a:endParaRPr lang="en-US" altLang="zh-TW" sz="1800" b="1" dirty="0" smtClean="0">
              <a:solidFill>
                <a:srgbClr val="002060"/>
              </a:solidFill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</a:rPr>
              <a:t>打破保密原則的三種情況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</a:rPr>
              <a:t>（</a:t>
            </a:r>
            <a:r>
              <a:rPr lang="zh-TW" altLang="en-US" sz="2000" b="1" dirty="0">
                <a:solidFill>
                  <a:srgbClr val="002060"/>
                </a:solidFill>
              </a:rPr>
              <a:t>但仍以學生福祉為原則</a:t>
            </a:r>
            <a:r>
              <a:rPr lang="zh-TW" altLang="en-US" sz="2000" b="1" dirty="0">
                <a:solidFill>
                  <a:srgbClr val="002060"/>
                </a:solidFill>
                <a:latin typeface="標楷體" pitchFamily="65" charset="-120"/>
              </a:rPr>
              <a:t> ）</a:t>
            </a:r>
            <a:endParaRPr lang="en-US" altLang="zh-TW" sz="2000" b="1" dirty="0">
              <a:solidFill>
                <a:srgbClr val="002060"/>
              </a:solidFill>
              <a:latin typeface="標楷體" pitchFamily="65" charset="-120"/>
            </a:endParaRPr>
          </a:p>
          <a:p>
            <a:pPr lvl="1"/>
            <a:r>
              <a:rPr lang="en-US" altLang="zh-TW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(1)</a:t>
            </a:r>
            <a:r>
              <a:rPr lang="zh-TW" altLang="en-US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個案有危及自己或他人生命、自由財產及安全之情況</a:t>
            </a:r>
            <a:endParaRPr lang="en-US" altLang="zh-TW" sz="18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(2)</a:t>
            </a:r>
            <a:r>
              <a:rPr lang="zh-TW" altLang="en-US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涉及法律責任</a:t>
            </a:r>
            <a:endParaRPr lang="en-US" altLang="zh-TW" sz="18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(3)</a:t>
            </a:r>
            <a:r>
              <a:rPr lang="zh-TW" altLang="en-US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為法院審理案件需要，所發布的命令得提供之狀況。</a:t>
            </a:r>
            <a:endParaRPr lang="en-US" altLang="zh-TW" sz="18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lvl="2" indent="-342900"/>
            <a:r>
              <a:rPr lang="zh-TW" altLang="en-US" sz="2000" b="1" dirty="0" smtClean="0">
                <a:solidFill>
                  <a:srgbClr val="FF0000"/>
                </a:solidFill>
              </a:rPr>
              <a:t>高</a:t>
            </a:r>
            <a:r>
              <a:rPr lang="zh-TW" altLang="en-US" sz="2000" b="1" dirty="0">
                <a:solidFill>
                  <a:srgbClr val="FF0000"/>
                </a:solidFill>
              </a:rPr>
              <a:t>風險、高關懷之追蹤輔導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個案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800100" lvl="3" indent="-342900"/>
            <a:r>
              <a:rPr lang="zh-TW" altLang="en-US" sz="1800" b="1" dirty="0">
                <a:solidFill>
                  <a:srgbClr val="002060"/>
                </a:solidFill>
              </a:rPr>
              <a:t>心理師會與</a:t>
            </a:r>
            <a:r>
              <a:rPr lang="zh-TW" altLang="en-US" sz="1800" b="1" dirty="0">
                <a:solidFill>
                  <a:srgbClr val="002060"/>
                </a:solidFill>
              </a:rPr>
              <a:t>家長定期聯繫，了解學生家庭支持情況，並形成協同合作關懷網絡。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1000" b="1" dirty="0" smtClean="0">
              <a:solidFill>
                <a:srgbClr val="002060"/>
              </a:solidFill>
              <a:latin typeface="標楷體" pitchFamily="65" charset="-120"/>
              <a:sym typeface="Wingdings" panose="05000000000000000000" pitchFamily="2" charset="2"/>
            </a:endParaRPr>
          </a:p>
          <a:p>
            <a:pPr>
              <a:buNone/>
            </a:pPr>
            <a:endParaRPr lang="en-US" altLang="zh-TW" sz="2400" b="1" dirty="0" smtClean="0">
              <a:solidFill>
                <a:srgbClr val="002060"/>
              </a:solidFill>
              <a:latin typeface="標楷體" pitchFamily="65" charset="-120"/>
              <a:sym typeface="Wingdings" panose="05000000000000000000" pitchFamily="2" charset="2"/>
            </a:endParaRPr>
          </a:p>
          <a:p>
            <a:pPr>
              <a:buNone/>
            </a:pPr>
            <a:endParaRPr lang="zh-TW" altLang="en-US" sz="2400" b="1" dirty="0" smtClean="0">
              <a:solidFill>
                <a:srgbClr val="002060"/>
              </a:solidFill>
              <a:latin typeface="標楷體" pitchFamily="65" charset="-120"/>
            </a:endParaRPr>
          </a:p>
          <a:p>
            <a:pPr>
              <a:buNone/>
            </a:pP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975866"/>
            <a:ext cx="8640960" cy="86895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</a:rPr>
              <a:t>學生與心理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</a:rPr>
              <a:t>師晤談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</a:rPr>
              <a:t>情形能否讓老師知道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</a:rPr>
              <a:t>？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9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大</a:t>
            </a:r>
            <a:r>
              <a:rPr lang="zh-TW" altLang="en-US" b="1" dirty="0">
                <a:solidFill>
                  <a:srgbClr val="7030A0"/>
                </a:solidFill>
              </a:rPr>
              <a:t>一</a:t>
            </a:r>
            <a:r>
              <a:rPr lang="zh-TW" altLang="en-US" b="1" dirty="0" smtClean="0">
                <a:solidFill>
                  <a:srgbClr val="7030A0"/>
                </a:solidFill>
              </a:rPr>
              <a:t>導師固定三年</a:t>
            </a:r>
            <a:r>
              <a:rPr lang="zh-TW" altLang="en-US" b="1" dirty="0">
                <a:solidFill>
                  <a:srgbClr val="7030A0"/>
                </a:solidFill>
              </a:rPr>
              <a:t>制度與設計</a:t>
            </a:r>
            <a:r>
              <a:rPr lang="zh-TW" altLang="en-US" b="1" dirty="0" smtClean="0">
                <a:solidFill>
                  <a:srgbClr val="7030A0"/>
                </a:solidFill>
              </a:rPr>
              <a:t>原因？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4536504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</a:rPr>
              <a:t>希望將</a:t>
            </a:r>
            <a:r>
              <a:rPr lang="zh-TW" altLang="en-US" dirty="0">
                <a:solidFill>
                  <a:srgbClr val="002060"/>
                </a:solidFill>
              </a:rPr>
              <a:t>「大一導師」、「大學</a:t>
            </a:r>
            <a:r>
              <a:rPr lang="zh-TW" altLang="en-US" dirty="0" smtClean="0">
                <a:solidFill>
                  <a:srgbClr val="002060"/>
                </a:solidFill>
              </a:rPr>
              <a:t>入門協同教師</a:t>
            </a:r>
            <a:r>
              <a:rPr lang="zh-TW" altLang="en-US" dirty="0">
                <a:solidFill>
                  <a:srgbClr val="002060"/>
                </a:solidFill>
              </a:rPr>
              <a:t>」、「服務學習主負責教師、帶組教師」、「書院導師</a:t>
            </a:r>
            <a:r>
              <a:rPr lang="zh-TW" altLang="en-US" dirty="0" smtClean="0">
                <a:solidFill>
                  <a:srgbClr val="002060"/>
                </a:solidFill>
              </a:rPr>
              <a:t>」</a:t>
            </a:r>
            <a:r>
              <a:rPr lang="zh-TW" altLang="en-US" dirty="0" smtClean="0">
                <a:solidFill>
                  <a:srgbClr val="FF0000"/>
                </a:solidFill>
              </a:rPr>
              <a:t>整合</a:t>
            </a:r>
            <a:r>
              <a:rPr lang="zh-TW" altLang="en-US" dirty="0">
                <a:solidFill>
                  <a:srgbClr val="002060"/>
                </a:solidFill>
              </a:rPr>
              <a:t>，並擔任三年後再輪換。</a:t>
            </a:r>
            <a:r>
              <a:rPr lang="en-US" altLang="zh-TW" sz="2000" dirty="0" smtClean="0">
                <a:solidFill>
                  <a:srgbClr val="002060"/>
                </a:solidFill>
              </a:rPr>
              <a:t>(</a:t>
            </a:r>
            <a:r>
              <a:rPr lang="zh-TW" altLang="en-US" sz="2000" dirty="0">
                <a:solidFill>
                  <a:srgbClr val="002060"/>
                </a:solidFill>
              </a:rPr>
              <a:t>引自高醫書院周逸衡副院長「新生品格教育的推手」簡報</a:t>
            </a:r>
            <a:r>
              <a:rPr lang="en-US" altLang="zh-TW" sz="2000" dirty="0" smtClean="0">
                <a:solidFill>
                  <a:srgbClr val="002060"/>
                </a:solidFill>
              </a:rPr>
              <a:t>)</a:t>
            </a:r>
          </a:p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</a:rPr>
              <a:t>書院導師是由</a:t>
            </a:r>
            <a:r>
              <a:rPr lang="zh-TW" altLang="en-US" dirty="0">
                <a:solidFill>
                  <a:srgbClr val="002060"/>
                </a:solidFill>
              </a:rPr>
              <a:t>大一導師中邀請</a:t>
            </a:r>
            <a:r>
              <a:rPr lang="en-US" altLang="zh-TW" dirty="0">
                <a:solidFill>
                  <a:srgbClr val="FF0000"/>
                </a:solidFill>
              </a:rPr>
              <a:t>20</a:t>
            </a:r>
            <a:r>
              <a:rPr lang="zh-TW" altLang="en-US" dirty="0">
                <a:solidFill>
                  <a:srgbClr val="FF0000"/>
                </a:solidFill>
              </a:rPr>
              <a:t>位</a:t>
            </a:r>
            <a:r>
              <a:rPr lang="zh-TW" altLang="en-US" dirty="0">
                <a:solidFill>
                  <a:srgbClr val="002060"/>
                </a:solidFill>
              </a:rPr>
              <a:t>左右</a:t>
            </a:r>
            <a:r>
              <a:rPr lang="zh-TW" altLang="en-US" dirty="0" smtClean="0">
                <a:solidFill>
                  <a:srgbClr val="002060"/>
                </a:solidFill>
              </a:rPr>
              <a:t>擔任。需完成培訓</a:t>
            </a:r>
            <a:r>
              <a:rPr lang="zh-TW" altLang="en-US" dirty="0">
                <a:solidFill>
                  <a:srgbClr val="002060"/>
                </a:solidFill>
              </a:rPr>
              <a:t>課程至少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小時</a:t>
            </a:r>
            <a:r>
              <a:rPr lang="zh-TW" altLang="en-US" dirty="0" smtClean="0">
                <a:solidFill>
                  <a:srgbClr val="002060"/>
                </a:solidFill>
              </a:rPr>
              <a:t>，與</a:t>
            </a:r>
            <a:r>
              <a:rPr lang="zh-TW" altLang="en-US" dirty="0">
                <a:solidFill>
                  <a:srgbClr val="002060"/>
                </a:solidFill>
              </a:rPr>
              <a:t>書院執行長</a:t>
            </a:r>
            <a:r>
              <a:rPr lang="zh-TW" altLang="en-US" dirty="0">
                <a:solidFill>
                  <a:srgbClr val="FF0000"/>
                </a:solidFill>
              </a:rPr>
              <a:t>晤談</a:t>
            </a:r>
            <a:r>
              <a:rPr lang="zh-TW" altLang="en-US" dirty="0">
                <a:solidFill>
                  <a:srgbClr val="002060"/>
                </a:solidFill>
              </a:rPr>
              <a:t>書院理念，達成</a:t>
            </a:r>
            <a:r>
              <a:rPr lang="zh-TW" altLang="en-US" dirty="0" smtClean="0">
                <a:solidFill>
                  <a:srgbClr val="002060"/>
                </a:solidFill>
              </a:rPr>
              <a:t>共識。</a:t>
            </a:r>
            <a:r>
              <a:rPr lang="en-US" altLang="zh-TW" dirty="0">
                <a:solidFill>
                  <a:srgbClr val="002060"/>
                </a:solidFill>
              </a:rPr>
              <a:t> </a:t>
            </a:r>
            <a:r>
              <a:rPr lang="en-US" altLang="zh-TW" sz="2000" dirty="0">
                <a:solidFill>
                  <a:srgbClr val="002060"/>
                </a:solidFill>
              </a:rPr>
              <a:t>(</a:t>
            </a:r>
            <a:r>
              <a:rPr lang="zh-TW" altLang="en-US" sz="2000" dirty="0">
                <a:solidFill>
                  <a:srgbClr val="002060"/>
                </a:solidFill>
              </a:rPr>
              <a:t>引自高醫書院周逸衡副院長「高醫書院理念」簡報</a:t>
            </a:r>
            <a:r>
              <a:rPr lang="en-US" altLang="zh-TW" sz="2000" dirty="0" smtClean="0">
                <a:solidFill>
                  <a:srgbClr val="002060"/>
                </a:solidFill>
              </a:rPr>
              <a:t>)</a:t>
            </a:r>
          </a:p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</a:rPr>
              <a:t>績優導師及輔導老師遴選</a:t>
            </a:r>
            <a:r>
              <a:rPr lang="zh-TW" altLang="en-US" dirty="0" smtClean="0">
                <a:solidFill>
                  <a:srgbClr val="002060"/>
                </a:solidFill>
              </a:rPr>
              <a:t>要點規定</a:t>
            </a:r>
            <a:r>
              <a:rPr lang="zh-TW" altLang="en-US" dirty="0">
                <a:solidFill>
                  <a:srgbClr val="002060"/>
                </a:solidFill>
              </a:rPr>
              <a:t>：「各學院遴選</a:t>
            </a:r>
            <a:r>
              <a:rPr lang="zh-TW" altLang="en-US" dirty="0">
                <a:solidFill>
                  <a:srgbClr val="FF0000"/>
                </a:solidFill>
              </a:rPr>
              <a:t>績優導師之名額至少須包括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名大學部一年級導師</a:t>
            </a:r>
            <a:r>
              <a:rPr lang="zh-TW" altLang="en-US" dirty="0">
                <a:solidFill>
                  <a:srgbClr val="002060"/>
                </a:solidFill>
              </a:rPr>
              <a:t>。」 </a:t>
            </a:r>
            <a:endParaRPr lang="en-US" altLang="zh-TW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17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</a:rPr>
              <a:t>教職員可否申請心輔組的諮商服務？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i="1" dirty="0" smtClean="0">
                <a:solidFill>
                  <a:srgbClr val="FF0000"/>
                </a:solidFill>
              </a:rPr>
              <a:t>可以</a:t>
            </a:r>
            <a:r>
              <a:rPr lang="zh-TW" altLang="en-US" sz="2400" i="1" dirty="0" smtClean="0">
                <a:solidFill>
                  <a:srgbClr val="FF0000"/>
                </a:solidFill>
              </a:rPr>
              <a:t>，但以</a:t>
            </a:r>
            <a:r>
              <a:rPr lang="zh-TW" altLang="en-US" sz="2400" i="1" dirty="0">
                <a:solidFill>
                  <a:srgbClr val="FF0000"/>
                </a:solidFill>
              </a:rPr>
              <a:t>學生優先</a:t>
            </a:r>
            <a:r>
              <a:rPr lang="zh-TW" altLang="en-US" sz="2400" i="1" dirty="0" smtClean="0">
                <a:solidFill>
                  <a:srgbClr val="FF0000"/>
                </a:solidFill>
              </a:rPr>
              <a:t>！</a:t>
            </a:r>
            <a:endParaRPr lang="zh-TW" altLang="zh-TW" sz="2400" i="1" dirty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</a:rPr>
              <a:t>請</a:t>
            </a:r>
            <a:r>
              <a:rPr lang="zh-TW" altLang="en-US" sz="2400" dirty="0" smtClean="0">
                <a:solidFill>
                  <a:srgbClr val="002060"/>
                </a:solidFill>
              </a:rPr>
              <a:t>先</a:t>
            </a:r>
            <a:r>
              <a:rPr lang="zh-TW" altLang="en-US" sz="2400" dirty="0">
                <a:solidFill>
                  <a:srgbClr val="002060"/>
                </a:solidFill>
              </a:rPr>
              <a:t>與專任心理師</a:t>
            </a:r>
            <a:r>
              <a:rPr lang="zh-TW" altLang="en-US" sz="2400" dirty="0" smtClean="0">
                <a:solidFill>
                  <a:srgbClr val="002060"/>
                </a:solidFill>
              </a:rPr>
              <a:t>諮詢後再做安排</a:t>
            </a:r>
            <a:r>
              <a:rPr lang="zh-TW" altLang="en-US" sz="2400" dirty="0">
                <a:solidFill>
                  <a:srgbClr val="002060"/>
                </a:solidFill>
              </a:rPr>
              <a:t>。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原則上</a:t>
            </a:r>
            <a:r>
              <a:rPr lang="zh-TW" altLang="zh-TW" sz="2400" dirty="0" smtClean="0">
                <a:solidFill>
                  <a:srgbClr val="002060"/>
                </a:solidFill>
              </a:rPr>
              <a:t>不</a:t>
            </a:r>
            <a:r>
              <a:rPr lang="zh-TW" altLang="en-US" sz="2400" dirty="0" smtClean="0">
                <a:solidFill>
                  <a:srgbClr val="002060"/>
                </a:solidFill>
              </a:rPr>
              <a:t>安排教職員與</a:t>
            </a:r>
            <a:r>
              <a:rPr lang="zh-TW" altLang="zh-TW" sz="2400" dirty="0">
                <a:solidFill>
                  <a:srgbClr val="002060"/>
                </a:solidFill>
              </a:rPr>
              <a:t>校內</a:t>
            </a:r>
            <a:r>
              <a:rPr lang="zh-TW" altLang="en-US" sz="2400" dirty="0">
                <a:solidFill>
                  <a:srgbClr val="002060"/>
                </a:solidFill>
              </a:rPr>
              <a:t>專任</a:t>
            </a:r>
            <a:r>
              <a:rPr lang="zh-TW" altLang="zh-TW" sz="2400" dirty="0">
                <a:solidFill>
                  <a:srgbClr val="002060"/>
                </a:solidFill>
              </a:rPr>
              <a:t>心理師諮商，以避免雙重關係問題，</a:t>
            </a:r>
            <a:r>
              <a:rPr lang="zh-TW" altLang="en-US" sz="2400" dirty="0">
                <a:solidFill>
                  <a:srgbClr val="002060"/>
                </a:solidFill>
              </a:rPr>
              <a:t>而是</a:t>
            </a:r>
            <a:r>
              <a:rPr lang="zh-TW" altLang="zh-TW" sz="2400" dirty="0">
                <a:solidFill>
                  <a:srgbClr val="002060"/>
                </a:solidFill>
              </a:rPr>
              <a:t>與兼任</a:t>
            </a:r>
            <a:r>
              <a:rPr lang="zh-TW" altLang="en-US" sz="2400" dirty="0">
                <a:solidFill>
                  <a:srgbClr val="002060"/>
                </a:solidFill>
              </a:rPr>
              <a:t>心理</a:t>
            </a:r>
            <a:r>
              <a:rPr lang="zh-TW" altLang="zh-TW" sz="2400" dirty="0" smtClean="0">
                <a:solidFill>
                  <a:srgbClr val="002060"/>
                </a:solidFill>
              </a:rPr>
              <a:t>師。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 smtClean="0">
                <a:solidFill>
                  <a:srgbClr val="002060"/>
                </a:solidFill>
              </a:rPr>
              <a:t>但若</a:t>
            </a:r>
            <a:r>
              <a:rPr lang="zh-TW" altLang="en-US" sz="2400" dirty="0" smtClean="0">
                <a:solidFill>
                  <a:srgbClr val="002060"/>
                </a:solidFill>
              </a:rPr>
              <a:t>兼任心理師的時間</a:t>
            </a:r>
            <a:r>
              <a:rPr lang="zh-TW" altLang="en-US" sz="2400" dirty="0">
                <a:solidFill>
                  <a:srgbClr val="002060"/>
                </a:solidFill>
              </a:rPr>
              <a:t>已滿案且有學生等候，則無法</a:t>
            </a:r>
            <a:r>
              <a:rPr lang="zh-TW" altLang="en-US" sz="2400" dirty="0" smtClean="0">
                <a:solidFill>
                  <a:srgbClr val="002060"/>
                </a:solidFill>
              </a:rPr>
              <a:t>提供服務</a:t>
            </a:r>
            <a:r>
              <a:rPr lang="zh-TW" altLang="en-US" sz="2400" dirty="0" smtClean="0">
                <a:solidFill>
                  <a:srgbClr val="002060"/>
                </a:solidFill>
              </a:rPr>
              <a:t>。</a:t>
            </a:r>
            <a:endParaRPr lang="en-US" altLang="zh-TW" sz="2400" dirty="0" smtClean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可協助轉至校外心理諮商所（自費）</a:t>
            </a:r>
            <a:endParaRPr lang="en-US" altLang="zh-TW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74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</a:rPr>
              <a:t>建議導師多用的輔導策略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088156"/>
              </p:ext>
            </p:extLst>
          </p:nvPr>
        </p:nvGraphicFramePr>
        <p:xfrm>
          <a:off x="611560" y="1988840"/>
          <a:ext cx="79312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261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4584357" cy="857250"/>
          </a:xfrm>
        </p:spPr>
        <p:txBody>
          <a:bodyPr>
            <a:normAutofit/>
          </a:bodyPr>
          <a:lstStyle/>
          <a:p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建立師生溝通管道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2814252" cy="4395935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讓師生彼此知道，何時何地用何種方式找得到對方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必備導生通訊錄：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、手機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善用</a:t>
            </a:r>
            <a:r>
              <a:rPr lang="zh-TW" altLang="en-US" dirty="0"/>
              <a:t>社交</a:t>
            </a:r>
            <a:r>
              <a:rPr lang="zh-TW" altLang="en-US" dirty="0" smtClean="0"/>
              <a:t>媒體：</a:t>
            </a:r>
            <a:r>
              <a:rPr lang="en-US" altLang="zh-TW" dirty="0" smtClean="0"/>
              <a:t>Line</a:t>
            </a:r>
            <a:r>
              <a:rPr lang="en-US" altLang="zh-TW" dirty="0"/>
              <a:t>, </a:t>
            </a:r>
            <a:r>
              <a:rPr lang="en-US" altLang="zh-TW" dirty="0" smtClean="0"/>
              <a:t>FB, Instagram</a:t>
            </a:r>
          </a:p>
          <a:p>
            <a:pPr lvl="1"/>
            <a:r>
              <a:rPr lang="zh-TW" altLang="en-US" dirty="0" smtClean="0"/>
              <a:t>辦理或參與活動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KTV</a:t>
            </a:r>
            <a:r>
              <a:rPr lang="zh-TW" altLang="en-US" dirty="0" smtClean="0"/>
              <a:t>、爬山、健走、路跑、球類友誼賽</a:t>
            </a:r>
          </a:p>
          <a:p>
            <a:pPr lvl="1"/>
            <a:r>
              <a:rPr lang="zh-TW" altLang="en-US" dirty="0" smtClean="0"/>
              <a:t>提供</a:t>
            </a:r>
            <a:r>
              <a:rPr lang="en-US" altLang="zh-TW" dirty="0" smtClean="0"/>
              <a:t>Office hour</a:t>
            </a:r>
          </a:p>
          <a:p>
            <a:pPr lvl="1"/>
            <a:r>
              <a:rPr lang="zh-TW" altLang="en-US" dirty="0" smtClean="0"/>
              <a:t>結合</a:t>
            </a:r>
            <a:r>
              <a:rPr lang="en-US" altLang="zh-TW" dirty="0" smtClean="0"/>
              <a:t>TA  RA </a:t>
            </a:r>
            <a:r>
              <a:rPr lang="zh-TW" altLang="en-US" dirty="0" smtClean="0"/>
              <a:t>學長姐 工讀生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52" y="1604198"/>
            <a:ext cx="2543695" cy="4517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438268" y="2057401"/>
            <a:ext cx="2724665" cy="340291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FF0000"/>
                </a:solidFill>
                <a:latin typeface="Calibri"/>
              </a:rPr>
              <a:t>拿到導生名單第一件事</a:t>
            </a:r>
            <a:endParaRPr kumimoji="0" lang="en-US" altLang="zh-TW" sz="2400" b="1" dirty="0">
              <a:solidFill>
                <a:srgbClr val="FF0000"/>
              </a:solidFill>
              <a:latin typeface="Calibri"/>
            </a:endParaRPr>
          </a:p>
          <a:p>
            <a:pPr marL="342900" indent="-34290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在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Google+</a:t>
            </a: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建立名冊、手機號碼</a:t>
            </a:r>
            <a:endParaRPr kumimoji="0" lang="en-US" altLang="zh-TW" b="1" dirty="0">
              <a:solidFill>
                <a:srgbClr val="FF0000"/>
              </a:solidFill>
              <a:latin typeface="Calibri"/>
            </a:endParaRPr>
          </a:p>
          <a:p>
            <a:pPr marL="342900" indent="-34290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加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Line</a:t>
            </a: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好友</a:t>
            </a:r>
            <a:endParaRPr kumimoji="0" lang="en-US" altLang="zh-TW" b="1" dirty="0">
              <a:solidFill>
                <a:srgbClr val="FF0000"/>
              </a:solidFill>
              <a:latin typeface="Calibri"/>
            </a:endParaRPr>
          </a:p>
          <a:p>
            <a:pPr marL="342900" indent="-34290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導生聚餐活動時拍照上傳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FB</a:t>
            </a: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，順便加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FB</a:t>
            </a: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好友</a:t>
            </a:r>
          </a:p>
        </p:txBody>
      </p:sp>
    </p:spTree>
    <p:extLst>
      <p:ext uri="{BB962C8B-B14F-4D97-AF65-F5344CB8AC3E}">
        <p14:creationId xmlns:p14="http://schemas.microsoft.com/office/powerpoint/2010/main" val="3831745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lvl="0"/>
            <a:r>
              <a:rPr kumimoji="1"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善用社交軟體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6369696"/>
              </p:ext>
            </p:extLst>
          </p:nvPr>
        </p:nvGraphicFramePr>
        <p:xfrm>
          <a:off x="533401" y="1484784"/>
          <a:ext cx="475868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307825" y="1548590"/>
            <a:ext cx="3234896" cy="27363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78" y="4365104"/>
            <a:ext cx="7941443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5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25000</TotalTime>
  <Words>1845</Words>
  <Application>Microsoft Office PowerPoint</Application>
  <PresentationFormat>如螢幕大小 (4:3)</PresentationFormat>
  <Paragraphs>167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1_Office 佈景主題</vt:lpstr>
      <vt:lpstr>2_Office 佈景主題</vt:lpstr>
      <vt:lpstr>3_Office 佈景主題</vt:lpstr>
      <vt:lpstr>6_Office 佈景主題</vt:lpstr>
      <vt:lpstr>PowerPoint 簡報</vt:lpstr>
      <vt:lpstr>學生個別諮商服務</vt:lpstr>
      <vt:lpstr>心理諮商流程</vt:lpstr>
      <vt:lpstr>學生與心理師晤談情形能否讓老師知道？</vt:lpstr>
      <vt:lpstr>大一導師固定三年制度與設計原因？</vt:lpstr>
      <vt:lpstr>教職員可否申請心輔組的諮商服務？</vt:lpstr>
      <vt:lpstr>建議導師多用的輔導策略</vt:lpstr>
      <vt:lpstr>建立師生溝通管道</vt:lpstr>
      <vt:lpstr>善用社交軟體</vt:lpstr>
      <vt:lpstr>建立「FB社團」或「Line群組」 做為師生溝通平台</vt:lpstr>
      <vt:lpstr>“網路Dcard交友 10萬大學生熱傳” 2015-04-02 09:52 聯合報 記者沈育如／台北報導</vt:lpstr>
      <vt:lpstr>導生聚，每學期請至少安排一次</vt:lpstr>
      <vt:lpstr>班級輔導服務，歡迎申請</vt:lpstr>
      <vt:lpstr>PowerPoint 簡報</vt:lpstr>
      <vt:lpstr>PowerPoint 簡報</vt:lpstr>
      <vt:lpstr>必要時協助轉介，並做後續追蹤關懷 T.4.41.填寫個案輔導轉介單</vt:lpstr>
      <vt:lpstr>落實入學篩選、預警、退場與轉場機制</vt:lpstr>
      <vt:lpstr>起飛計畫 Q &amp; A</vt:lpstr>
      <vt:lpstr>起飛計畫 Q &amp; A</vt:lpstr>
      <vt:lpstr>感謝您對學生的愛與關心！ 學務處永遠支持您！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Brian Peng</cp:lastModifiedBy>
  <cp:revision>2844</cp:revision>
  <cp:lastPrinted>2015-03-18T02:06:10Z</cp:lastPrinted>
  <dcterms:created xsi:type="dcterms:W3CDTF">2011-11-21T07:30:49Z</dcterms:created>
  <dcterms:modified xsi:type="dcterms:W3CDTF">2016-06-22T02:29:58Z</dcterms:modified>
</cp:coreProperties>
</file>