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849" r:id="rId2"/>
  </p:sldMasterIdLst>
  <p:notesMasterIdLst>
    <p:notesMasterId r:id="rId20"/>
  </p:notesMasterIdLst>
  <p:handoutMasterIdLst>
    <p:handoutMasterId r:id="rId21"/>
  </p:handoutMasterIdLst>
  <p:sldIdLst>
    <p:sldId id="887" r:id="rId3"/>
    <p:sldId id="1022" r:id="rId4"/>
    <p:sldId id="1023" r:id="rId5"/>
    <p:sldId id="1024" r:id="rId6"/>
    <p:sldId id="1026" r:id="rId7"/>
    <p:sldId id="1027" r:id="rId8"/>
    <p:sldId id="1028" r:id="rId9"/>
    <p:sldId id="993" r:id="rId10"/>
    <p:sldId id="1007" r:id="rId11"/>
    <p:sldId id="1010" r:id="rId12"/>
    <p:sldId id="1011" r:id="rId13"/>
    <p:sldId id="1012" r:id="rId14"/>
    <p:sldId id="1013" r:id="rId15"/>
    <p:sldId id="1020" r:id="rId16"/>
    <p:sldId id="1021" r:id="rId17"/>
    <p:sldId id="1019" r:id="rId18"/>
    <p:sldId id="932" r:id="rId19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B50000"/>
    <a:srgbClr val="8706BA"/>
    <a:srgbClr val="FFFF99"/>
    <a:srgbClr val="BA2E00"/>
    <a:srgbClr val="E4E4E4"/>
    <a:srgbClr val="FF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33" autoAdjust="0"/>
  </p:normalViewPr>
  <p:slideViewPr>
    <p:cSldViewPr>
      <p:cViewPr varScale="1">
        <p:scale>
          <a:sx n="90" d="100"/>
          <a:sy n="90" d="100"/>
        </p:scale>
        <p:origin x="-10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ac.kmu.edu.tw/tea/teasrv/team4006.php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ac.kmu.edu.tw/tea/teasrv/team4006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CE9F9-0466-467B-B9BF-5BBAA9835B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A68C7D9-5A9E-4719-AF52-B67ECDBC5880}">
      <dgm:prSet/>
      <dgm:spPr/>
      <dgm:t>
        <a:bodyPr/>
        <a:lstStyle/>
        <a:p>
          <a:pPr rtl="0"/>
          <a:r>
            <a:rPr kumimoji="1"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「導師生聚會」</a:t>
          </a:r>
          <a:endParaRPr lang="zh-TW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297EFA-7A36-47D8-94B3-54F3FB8F20FB}" type="parTrans" cxnId="{A90FDF39-295D-4B50-B65E-3937EF698E1A}">
      <dgm:prSet/>
      <dgm:spPr/>
      <dgm:t>
        <a:bodyPr/>
        <a:lstStyle/>
        <a:p>
          <a:endParaRPr lang="zh-TW" altLang="en-US"/>
        </a:p>
      </dgm:t>
    </dgm:pt>
    <dgm:pt modelId="{E08B8A4E-CDA0-4FC1-9382-EADA3E764C9F}" type="sibTrans" cxnId="{A90FDF39-295D-4B50-B65E-3937EF698E1A}">
      <dgm:prSet/>
      <dgm:spPr/>
      <dgm:t>
        <a:bodyPr/>
        <a:lstStyle/>
        <a:p>
          <a:endParaRPr lang="zh-TW" altLang="en-US"/>
        </a:p>
      </dgm:t>
    </dgm:pt>
    <dgm:pt modelId="{5778BD05-BA6D-4074-BE5B-498BB548A640}">
      <dgm:prSet/>
      <dgm:spPr/>
      <dgm:t>
        <a:bodyPr/>
        <a:lstStyle/>
        <a:p>
          <a:pPr rtl="0"/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安排心理師至貴班進行兩性交往、自我探索、生涯規劃等活動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kumimoji="1" lang="zh-TW" altLang="en-US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歡迎申請</a:t>
          </a:r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785E62-81F5-42E0-ADE8-A3148929F585}" type="parTrans" cxnId="{8938437C-7718-4ABF-9550-0E87E34AE98A}">
      <dgm:prSet/>
      <dgm:spPr/>
      <dgm:t>
        <a:bodyPr/>
        <a:lstStyle/>
        <a:p>
          <a:endParaRPr lang="zh-TW" altLang="en-US"/>
        </a:p>
      </dgm:t>
    </dgm:pt>
    <dgm:pt modelId="{05DA721A-75C2-4D7C-A1AF-47E170F18BEF}" type="sibTrans" cxnId="{8938437C-7718-4ABF-9550-0E87E34AE98A}">
      <dgm:prSet/>
      <dgm:spPr/>
      <dgm:t>
        <a:bodyPr/>
        <a:lstStyle/>
        <a:p>
          <a:endParaRPr lang="zh-TW" altLang="en-US"/>
        </a:p>
      </dgm:t>
    </dgm:pt>
    <dgm:pt modelId="{674EF552-3780-410E-9EED-4CF404963B4C}">
      <dgm:prSet/>
      <dgm:spPr/>
      <dgm:t>
        <a:bodyPr/>
        <a:lstStyle/>
        <a:p>
          <a:pPr rtl="0"/>
          <a:r>
            <a:rPr kumimoji="1"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「</a:t>
          </a:r>
          <a:r>
            <a:rPr kumimoji="1" 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創新導師生會談活動</a:t>
          </a:r>
          <a:r>
            <a:rPr kumimoji="1"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」</a:t>
          </a:r>
          <a:endParaRPr kumimoji="1" lang="zh-TW" b="1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18E35898-E2A9-4894-B548-65DEC1E17BC4}" type="parTrans" cxnId="{51293BEC-B707-4C1F-81A7-295015E9650C}">
      <dgm:prSet/>
      <dgm:spPr/>
      <dgm:t>
        <a:bodyPr/>
        <a:lstStyle/>
        <a:p>
          <a:endParaRPr lang="zh-TW" altLang="en-US"/>
        </a:p>
      </dgm:t>
    </dgm:pt>
    <dgm:pt modelId="{484EE16A-C5E8-498A-8C09-4DABB85E8BFE}" type="sibTrans" cxnId="{51293BEC-B707-4C1F-81A7-295015E9650C}">
      <dgm:prSet/>
      <dgm:spPr/>
      <dgm:t>
        <a:bodyPr/>
        <a:lstStyle/>
        <a:p>
          <a:endParaRPr lang="zh-TW" altLang="en-US"/>
        </a:p>
      </dgm:t>
    </dgm:pt>
    <dgm:pt modelId="{BBE2A9DC-34C4-4FD1-B4E3-B70CBE5F1C5D}">
      <dgm:prSet/>
      <dgm:spPr/>
      <dgm:t>
        <a:bodyPr/>
        <a:lstStyle/>
        <a:p>
          <a:pPr rtl="0"/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</a:t>
          </a:r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學期初公告申請，補助講師費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、講義費、及</a:t>
          </a:r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便當等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kumimoji="1" lang="zh-TW" altLang="en-US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歡迎申請。</a:t>
          </a:r>
          <a:endParaRPr lang="zh-TW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4BAEA1-2287-4B56-AD88-B02C8ED47CB5}" type="parTrans" cxnId="{0A0B3B24-7A6F-401A-8A26-81ADAE71EFB6}">
      <dgm:prSet/>
      <dgm:spPr/>
      <dgm:t>
        <a:bodyPr/>
        <a:lstStyle/>
        <a:p>
          <a:endParaRPr lang="zh-TW" altLang="en-US"/>
        </a:p>
      </dgm:t>
    </dgm:pt>
    <dgm:pt modelId="{04FB51FA-A8FC-469C-9B3E-0835C96E1789}" type="sibTrans" cxnId="{0A0B3B24-7A6F-401A-8A26-81ADAE71EFB6}">
      <dgm:prSet/>
      <dgm:spPr/>
      <dgm:t>
        <a:bodyPr/>
        <a:lstStyle/>
        <a:p>
          <a:endParaRPr lang="zh-TW" altLang="en-US"/>
        </a:p>
      </dgm:t>
    </dgm:pt>
    <dgm:pt modelId="{1A0F8894-0DFE-45DD-8B0C-209E2B788940}">
      <dgm:prSet/>
      <dgm:spPr/>
      <dgm:t>
        <a:bodyPr/>
        <a:lstStyle/>
        <a:p>
          <a:pPr rtl="0"/>
          <a:r>
            <a:rPr kumimoji="1"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「</a:t>
          </a:r>
          <a:r>
            <a:rPr kumimoji="1" 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班級輔導</a:t>
          </a:r>
          <a:r>
            <a:rPr kumimoji="1"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／職涯輔導」</a:t>
          </a:r>
          <a:endParaRPr kumimoji="1" lang="zh-TW" b="1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F6A0C186-6E9A-4E62-B0E1-759EAEA016A0}" type="parTrans" cxnId="{05C226D8-45BD-4F65-911A-9BB03F1A0397}">
      <dgm:prSet/>
      <dgm:spPr/>
      <dgm:t>
        <a:bodyPr/>
        <a:lstStyle/>
        <a:p>
          <a:endParaRPr lang="zh-TW" altLang="en-US"/>
        </a:p>
      </dgm:t>
    </dgm:pt>
    <dgm:pt modelId="{95ACF432-1E62-4878-85C3-016E19EFD8BD}" type="sibTrans" cxnId="{05C226D8-45BD-4F65-911A-9BB03F1A0397}">
      <dgm:prSet/>
      <dgm:spPr/>
      <dgm:t>
        <a:bodyPr/>
        <a:lstStyle/>
        <a:p>
          <a:endParaRPr lang="zh-TW" altLang="en-US"/>
        </a:p>
      </dgm:t>
    </dgm:pt>
    <dgm:pt modelId="{D872C809-CE4D-4E36-905C-EBF82386DB21}">
      <dgm:prSet/>
      <dgm:spPr/>
      <dgm:t>
        <a:bodyPr/>
        <a:lstStyle/>
        <a:p>
          <a:pPr rtl="0"/>
          <a:r>
            <a:rPr kumimoji="1"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請安排，並填寫導生會談紀錄 </a:t>
          </a:r>
          <a:r>
            <a:rPr lang="en-US" b="0" i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T.4.06.</a:t>
          </a:r>
          <a:r>
            <a:rPr lang="zh-TW" b="0" i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導生訪談紀錄表維護</a:t>
          </a:r>
          <a:r>
            <a:rPr kumimoji="1" lang="zh-TW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，每人每學期至少一次。</a:t>
          </a:r>
          <a:endParaRPr lang="zh-TW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619746-0AC1-4E90-AB31-B181F3BAA7C5}" type="parTrans" cxnId="{E8769E53-1555-4309-92E3-526770901AC6}">
      <dgm:prSet/>
      <dgm:spPr/>
      <dgm:t>
        <a:bodyPr/>
        <a:lstStyle/>
        <a:p>
          <a:endParaRPr lang="zh-TW" altLang="en-US"/>
        </a:p>
      </dgm:t>
    </dgm:pt>
    <dgm:pt modelId="{B64BE1EC-1393-4120-9E98-DA0E0ADB9563}" type="sibTrans" cxnId="{E8769E53-1555-4309-92E3-526770901AC6}">
      <dgm:prSet/>
      <dgm:spPr/>
      <dgm:t>
        <a:bodyPr/>
        <a:lstStyle/>
        <a:p>
          <a:endParaRPr lang="zh-TW" altLang="en-US"/>
        </a:p>
      </dgm:t>
    </dgm:pt>
    <dgm:pt modelId="{999DE3C1-AB62-434F-9929-BE66920E8ADF}">
      <dgm:prSet/>
      <dgm:spPr/>
      <dgm:t>
        <a:bodyPr/>
        <a:lstStyle/>
        <a:p>
          <a:pPr rtl="0"/>
          <a:r>
            <a:rPr kumimoji="1"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網路連繫</a:t>
          </a:r>
          <a:endParaRPr kumimoji="1" lang="zh-TW" b="1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F6407FA8-F87D-45E2-BAA1-353B07E2F34A}" type="parTrans" cxnId="{8A0626C1-2AAA-4A91-B53E-AA34D28A7DAC}">
      <dgm:prSet/>
      <dgm:spPr/>
      <dgm:t>
        <a:bodyPr/>
        <a:lstStyle/>
        <a:p>
          <a:endParaRPr lang="zh-TW" altLang="en-US"/>
        </a:p>
      </dgm:t>
    </dgm:pt>
    <dgm:pt modelId="{A3315CCB-E81E-49BE-8503-A8A9239A6055}" type="sibTrans" cxnId="{8A0626C1-2AAA-4A91-B53E-AA34D28A7DAC}">
      <dgm:prSet/>
      <dgm:spPr/>
      <dgm:t>
        <a:bodyPr/>
        <a:lstStyle/>
        <a:p>
          <a:endParaRPr lang="zh-TW" altLang="en-US"/>
        </a:p>
      </dgm:t>
    </dgm:pt>
    <dgm:pt modelId="{60333769-3D9F-4495-A0BB-FB8BE5740CF6}">
      <dgm:prSet/>
      <dgm:spPr/>
      <dgm:t>
        <a:bodyPr/>
        <a:lstStyle/>
        <a:p>
          <a:pPr rtl="0"/>
          <a:r>
            <a:rPr kumimoji="1"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面對面溝通</a:t>
          </a:r>
          <a:endParaRPr kumimoji="1" lang="zh-TW" b="1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9A219381-5DA0-48D1-B37B-9FB17CD7BE86}" type="parTrans" cxnId="{E989A27A-CD09-4874-93A9-AFA434D92709}">
      <dgm:prSet/>
      <dgm:spPr/>
      <dgm:t>
        <a:bodyPr/>
        <a:lstStyle/>
        <a:p>
          <a:endParaRPr lang="zh-TW" altLang="en-US"/>
        </a:p>
      </dgm:t>
    </dgm:pt>
    <dgm:pt modelId="{D3C53E09-2483-4A92-B915-05421BB5CB86}" type="sibTrans" cxnId="{E989A27A-CD09-4874-93A9-AFA434D92709}">
      <dgm:prSet/>
      <dgm:spPr/>
      <dgm:t>
        <a:bodyPr/>
        <a:lstStyle/>
        <a:p>
          <a:endParaRPr lang="zh-TW" altLang="en-US"/>
        </a:p>
      </dgm:t>
    </dgm:pt>
    <dgm:pt modelId="{07FFEA28-6984-45D4-829C-7C2C122DAA0D}">
      <dgm:prSet/>
      <dgm:spPr/>
      <dgm:t>
        <a:bodyPr/>
        <a:lstStyle/>
        <a:p>
          <a:pPr rtl="0"/>
          <a:r>
            <a:rPr kumimoji="1" lang="en-US" altLang="zh-TW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FB, LINE, IG, email, </a:t>
          </a:r>
          <a:r>
            <a:rPr kumimoji="1" lang="zh-TW" altLang="en-US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簡訊．．．</a:t>
          </a:r>
          <a:endParaRPr kumimoji="1" lang="zh-TW" b="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2B291E9A-24A5-47A3-8977-C5EBD466675D}" type="parTrans" cxnId="{52D6C129-3D4B-493D-92BE-C7BBF3DB59AE}">
      <dgm:prSet/>
      <dgm:spPr/>
      <dgm:t>
        <a:bodyPr/>
        <a:lstStyle/>
        <a:p>
          <a:endParaRPr lang="zh-TW" altLang="en-US"/>
        </a:p>
      </dgm:t>
    </dgm:pt>
    <dgm:pt modelId="{B0AE7D98-D8AC-4BF2-8AFC-2CEF1030860D}" type="sibTrans" cxnId="{52D6C129-3D4B-493D-92BE-C7BBF3DB59AE}">
      <dgm:prSet/>
      <dgm:spPr/>
      <dgm:t>
        <a:bodyPr/>
        <a:lstStyle/>
        <a:p>
          <a:endParaRPr lang="zh-TW" altLang="en-US"/>
        </a:p>
      </dgm:t>
    </dgm:pt>
    <dgm:pt modelId="{D9511C8C-ED69-47AF-A029-F872D5B7B3BD}">
      <dgm:prSet/>
      <dgm:spPr/>
      <dgm:t>
        <a:bodyPr/>
        <a:lstStyle/>
        <a:p>
          <a:pPr rtl="0"/>
          <a:r>
            <a:rPr kumimoji="1" lang="zh-TW" altLang="en-US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辦公室時間、聚餐、上課之餘、課外活動</a:t>
          </a:r>
          <a:r>
            <a:rPr kumimoji="1" lang="en-US" altLang="zh-TW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….</a:t>
          </a:r>
          <a:endParaRPr kumimoji="1" lang="zh-TW" b="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49792272-4BE2-4123-BA0A-7C60089615B9}" type="parTrans" cxnId="{236C7D37-6F99-4E07-A926-0DBCF8C9F826}">
      <dgm:prSet/>
      <dgm:spPr/>
      <dgm:t>
        <a:bodyPr/>
        <a:lstStyle/>
        <a:p>
          <a:endParaRPr lang="zh-TW" altLang="en-US"/>
        </a:p>
      </dgm:t>
    </dgm:pt>
    <dgm:pt modelId="{42AA5C58-7F38-4594-81C4-150881CC5E60}" type="sibTrans" cxnId="{236C7D37-6F99-4E07-A926-0DBCF8C9F826}">
      <dgm:prSet/>
      <dgm:spPr/>
      <dgm:t>
        <a:bodyPr/>
        <a:lstStyle/>
        <a:p>
          <a:endParaRPr lang="zh-TW" altLang="en-US"/>
        </a:p>
      </dgm:t>
    </dgm:pt>
    <dgm:pt modelId="{1438BAEE-5545-4B7B-9592-434D072D4FEF}" type="pres">
      <dgm:prSet presAssocID="{F23CE9F9-0466-467B-B9BF-5BBAA9835B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DB0154-7ADD-4BC8-8EFD-8494856A7468}" type="pres">
      <dgm:prSet presAssocID="{8A68C7D9-5A9E-4719-AF52-B67ECDBC588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C5708-9E90-4637-9D17-3C81D29C7273}" type="pres">
      <dgm:prSet presAssocID="{8A68C7D9-5A9E-4719-AF52-B67ECDBC5880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81571C-09AF-4875-A190-09179137D99F}" type="pres">
      <dgm:prSet presAssocID="{1A0F8894-0DFE-45DD-8B0C-209E2B7889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C55C81-97B0-48F4-B01F-9D07A8ED7E38}" type="pres">
      <dgm:prSet presAssocID="{1A0F8894-0DFE-45DD-8B0C-209E2B788940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4D5796-A7F1-437C-B295-19283A9C6B54}" type="pres">
      <dgm:prSet presAssocID="{674EF552-3780-410E-9EED-4CF404963B4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9CF817-6BB2-4D59-A17C-DDE49784B936}" type="pres">
      <dgm:prSet presAssocID="{674EF552-3780-410E-9EED-4CF404963B4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2362F1-B71A-404C-AB28-0757CE4BEE2D}" type="pres">
      <dgm:prSet presAssocID="{999DE3C1-AB62-434F-9929-BE66920E8AD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7039A2-161D-4CF3-9097-8B6B15BD9CA8}" type="pres">
      <dgm:prSet presAssocID="{999DE3C1-AB62-434F-9929-BE66920E8ADF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0E359A-6D42-4114-BF57-140E03A8E401}" type="pres">
      <dgm:prSet presAssocID="{60333769-3D9F-4495-A0BB-FB8BE5740CF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CC068A-A0B8-407F-9DE0-0355CC42EF1C}" type="pres">
      <dgm:prSet presAssocID="{60333769-3D9F-4495-A0BB-FB8BE5740CF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6C7D37-6F99-4E07-A926-0DBCF8C9F826}" srcId="{60333769-3D9F-4495-A0BB-FB8BE5740CF6}" destId="{D9511C8C-ED69-47AF-A029-F872D5B7B3BD}" srcOrd="0" destOrd="0" parTransId="{49792272-4BE2-4123-BA0A-7C60089615B9}" sibTransId="{42AA5C58-7F38-4594-81C4-150881CC5E60}"/>
    <dgm:cxn modelId="{A88A86CE-6E74-458B-94E6-B2D3D37C5C7F}" type="presOf" srcId="{60333769-3D9F-4495-A0BB-FB8BE5740CF6}" destId="{1E0E359A-6D42-4114-BF57-140E03A8E401}" srcOrd="0" destOrd="0" presId="urn:microsoft.com/office/officeart/2005/8/layout/vList2"/>
    <dgm:cxn modelId="{0A0B3B24-7A6F-401A-8A26-81ADAE71EFB6}" srcId="{674EF552-3780-410E-9EED-4CF404963B4C}" destId="{BBE2A9DC-34C4-4FD1-B4E3-B70CBE5F1C5D}" srcOrd="0" destOrd="0" parTransId="{D44BAEA1-2287-4B56-AD88-B02C8ED47CB5}" sibTransId="{04FB51FA-A8FC-469C-9B3E-0835C96E1789}"/>
    <dgm:cxn modelId="{05C226D8-45BD-4F65-911A-9BB03F1A0397}" srcId="{F23CE9F9-0466-467B-B9BF-5BBAA9835B85}" destId="{1A0F8894-0DFE-45DD-8B0C-209E2B788940}" srcOrd="1" destOrd="0" parTransId="{F6A0C186-6E9A-4E62-B0E1-759EAEA016A0}" sibTransId="{95ACF432-1E62-4878-85C3-016E19EFD8BD}"/>
    <dgm:cxn modelId="{E8769E53-1555-4309-92E3-526770901AC6}" srcId="{8A68C7D9-5A9E-4719-AF52-B67ECDBC5880}" destId="{D872C809-CE4D-4E36-905C-EBF82386DB21}" srcOrd="0" destOrd="0" parTransId="{D9619746-0AC1-4E90-AB31-B181F3BAA7C5}" sibTransId="{B64BE1EC-1393-4120-9E98-DA0E0ADB9563}"/>
    <dgm:cxn modelId="{B986494C-E8D0-4814-A5EC-FBB83F1D5891}" type="presOf" srcId="{999DE3C1-AB62-434F-9929-BE66920E8ADF}" destId="{672362F1-B71A-404C-AB28-0757CE4BEE2D}" srcOrd="0" destOrd="0" presId="urn:microsoft.com/office/officeart/2005/8/layout/vList2"/>
    <dgm:cxn modelId="{779DC68B-5191-4316-8821-13D03A5F002C}" type="presOf" srcId="{07FFEA28-6984-45D4-829C-7C2C122DAA0D}" destId="{287039A2-161D-4CF3-9097-8B6B15BD9CA8}" srcOrd="0" destOrd="0" presId="urn:microsoft.com/office/officeart/2005/8/layout/vList2"/>
    <dgm:cxn modelId="{8938437C-7718-4ABF-9550-0E87E34AE98A}" srcId="{1A0F8894-0DFE-45DD-8B0C-209E2B788940}" destId="{5778BD05-BA6D-4074-BE5B-498BB548A640}" srcOrd="0" destOrd="0" parTransId="{44785E62-81F5-42E0-ADE8-A3148929F585}" sibTransId="{05DA721A-75C2-4D7C-A1AF-47E170F18BEF}"/>
    <dgm:cxn modelId="{51293BEC-B707-4C1F-81A7-295015E9650C}" srcId="{F23CE9F9-0466-467B-B9BF-5BBAA9835B85}" destId="{674EF552-3780-410E-9EED-4CF404963B4C}" srcOrd="2" destOrd="0" parTransId="{18E35898-E2A9-4894-B548-65DEC1E17BC4}" sibTransId="{484EE16A-C5E8-498A-8C09-4DABB85E8BFE}"/>
    <dgm:cxn modelId="{3526694B-5671-444A-B204-B8238BFDEAE5}" type="presOf" srcId="{D872C809-CE4D-4E36-905C-EBF82386DB21}" destId="{D43C5708-9E90-4637-9D17-3C81D29C7273}" srcOrd="0" destOrd="0" presId="urn:microsoft.com/office/officeart/2005/8/layout/vList2"/>
    <dgm:cxn modelId="{F6B5E7E2-404B-4498-8449-B8D3AC12113B}" type="presOf" srcId="{8A68C7D9-5A9E-4719-AF52-B67ECDBC5880}" destId="{5CDB0154-7ADD-4BC8-8EFD-8494856A7468}" srcOrd="0" destOrd="0" presId="urn:microsoft.com/office/officeart/2005/8/layout/vList2"/>
    <dgm:cxn modelId="{8A0626C1-2AAA-4A91-B53E-AA34D28A7DAC}" srcId="{F23CE9F9-0466-467B-B9BF-5BBAA9835B85}" destId="{999DE3C1-AB62-434F-9929-BE66920E8ADF}" srcOrd="3" destOrd="0" parTransId="{F6407FA8-F87D-45E2-BAA1-353B07E2F34A}" sibTransId="{A3315CCB-E81E-49BE-8503-A8A9239A6055}"/>
    <dgm:cxn modelId="{52D6C129-3D4B-493D-92BE-C7BBF3DB59AE}" srcId="{999DE3C1-AB62-434F-9929-BE66920E8ADF}" destId="{07FFEA28-6984-45D4-829C-7C2C122DAA0D}" srcOrd="0" destOrd="0" parTransId="{2B291E9A-24A5-47A3-8977-C5EBD466675D}" sibTransId="{B0AE7D98-D8AC-4BF2-8AFC-2CEF1030860D}"/>
    <dgm:cxn modelId="{A1D75B50-6641-4A02-B726-A467C1CDADEE}" type="presOf" srcId="{1A0F8894-0DFE-45DD-8B0C-209E2B788940}" destId="{EC81571C-09AF-4875-A190-09179137D99F}" srcOrd="0" destOrd="0" presId="urn:microsoft.com/office/officeart/2005/8/layout/vList2"/>
    <dgm:cxn modelId="{E989A27A-CD09-4874-93A9-AFA434D92709}" srcId="{F23CE9F9-0466-467B-B9BF-5BBAA9835B85}" destId="{60333769-3D9F-4495-A0BB-FB8BE5740CF6}" srcOrd="4" destOrd="0" parTransId="{9A219381-5DA0-48D1-B37B-9FB17CD7BE86}" sibTransId="{D3C53E09-2483-4A92-B915-05421BB5CB86}"/>
    <dgm:cxn modelId="{08B99AE2-21A2-41FB-949E-1482AC7EEC51}" type="presOf" srcId="{BBE2A9DC-34C4-4FD1-B4E3-B70CBE5F1C5D}" destId="{899CF817-6BB2-4D59-A17C-DDE49784B936}" srcOrd="0" destOrd="0" presId="urn:microsoft.com/office/officeart/2005/8/layout/vList2"/>
    <dgm:cxn modelId="{E71CD3AC-A338-471C-B3EC-AE6940C5B8B5}" type="presOf" srcId="{D9511C8C-ED69-47AF-A029-F872D5B7B3BD}" destId="{19CC068A-A0B8-407F-9DE0-0355CC42EF1C}" srcOrd="0" destOrd="0" presId="urn:microsoft.com/office/officeart/2005/8/layout/vList2"/>
    <dgm:cxn modelId="{47076E41-9584-474E-8B81-36D87BAA1F1C}" type="presOf" srcId="{5778BD05-BA6D-4074-BE5B-498BB548A640}" destId="{98C55C81-97B0-48F4-B01F-9D07A8ED7E38}" srcOrd="0" destOrd="0" presId="urn:microsoft.com/office/officeart/2005/8/layout/vList2"/>
    <dgm:cxn modelId="{E6EEA1D7-EB98-4BF2-B7F1-959862D02BF7}" type="presOf" srcId="{674EF552-3780-410E-9EED-4CF404963B4C}" destId="{CC4D5796-A7F1-437C-B295-19283A9C6B54}" srcOrd="0" destOrd="0" presId="urn:microsoft.com/office/officeart/2005/8/layout/vList2"/>
    <dgm:cxn modelId="{4EE4F0BC-644B-4991-B9D7-A9CA41B83040}" type="presOf" srcId="{F23CE9F9-0466-467B-B9BF-5BBAA9835B85}" destId="{1438BAEE-5545-4B7B-9592-434D072D4FEF}" srcOrd="0" destOrd="0" presId="urn:microsoft.com/office/officeart/2005/8/layout/vList2"/>
    <dgm:cxn modelId="{A90FDF39-295D-4B50-B65E-3937EF698E1A}" srcId="{F23CE9F9-0466-467B-B9BF-5BBAA9835B85}" destId="{8A68C7D9-5A9E-4719-AF52-B67ECDBC5880}" srcOrd="0" destOrd="0" parTransId="{FF297EFA-7A36-47D8-94B3-54F3FB8F20FB}" sibTransId="{E08B8A4E-CDA0-4FC1-9382-EADA3E764C9F}"/>
    <dgm:cxn modelId="{8124E64E-3A6F-4732-993F-91E7863CCF07}" type="presParOf" srcId="{1438BAEE-5545-4B7B-9592-434D072D4FEF}" destId="{5CDB0154-7ADD-4BC8-8EFD-8494856A7468}" srcOrd="0" destOrd="0" presId="urn:microsoft.com/office/officeart/2005/8/layout/vList2"/>
    <dgm:cxn modelId="{5C64BCB1-64C8-4707-9806-EDC3E611B1D9}" type="presParOf" srcId="{1438BAEE-5545-4B7B-9592-434D072D4FEF}" destId="{D43C5708-9E90-4637-9D17-3C81D29C7273}" srcOrd="1" destOrd="0" presId="urn:microsoft.com/office/officeart/2005/8/layout/vList2"/>
    <dgm:cxn modelId="{ACD3E7BA-6743-467A-A533-5D45B99D0B11}" type="presParOf" srcId="{1438BAEE-5545-4B7B-9592-434D072D4FEF}" destId="{EC81571C-09AF-4875-A190-09179137D99F}" srcOrd="2" destOrd="0" presId="urn:microsoft.com/office/officeart/2005/8/layout/vList2"/>
    <dgm:cxn modelId="{67A9BE76-5192-4F85-B506-E9D2336DC476}" type="presParOf" srcId="{1438BAEE-5545-4B7B-9592-434D072D4FEF}" destId="{98C55C81-97B0-48F4-B01F-9D07A8ED7E38}" srcOrd="3" destOrd="0" presId="urn:microsoft.com/office/officeart/2005/8/layout/vList2"/>
    <dgm:cxn modelId="{7EC140BE-6740-4E63-BE79-B4B40ECA44D2}" type="presParOf" srcId="{1438BAEE-5545-4B7B-9592-434D072D4FEF}" destId="{CC4D5796-A7F1-437C-B295-19283A9C6B54}" srcOrd="4" destOrd="0" presId="urn:microsoft.com/office/officeart/2005/8/layout/vList2"/>
    <dgm:cxn modelId="{B6E3C2E2-BA5D-4BAF-9824-60464AEBBA44}" type="presParOf" srcId="{1438BAEE-5545-4B7B-9592-434D072D4FEF}" destId="{899CF817-6BB2-4D59-A17C-DDE49784B936}" srcOrd="5" destOrd="0" presId="urn:microsoft.com/office/officeart/2005/8/layout/vList2"/>
    <dgm:cxn modelId="{BF8D9298-3F31-4145-B7C6-FE9BF00DF9C6}" type="presParOf" srcId="{1438BAEE-5545-4B7B-9592-434D072D4FEF}" destId="{672362F1-B71A-404C-AB28-0757CE4BEE2D}" srcOrd="6" destOrd="0" presId="urn:microsoft.com/office/officeart/2005/8/layout/vList2"/>
    <dgm:cxn modelId="{A3F4E014-1ABF-4ED5-9258-F2A5BD9AA7FB}" type="presParOf" srcId="{1438BAEE-5545-4B7B-9592-434D072D4FEF}" destId="{287039A2-161D-4CF3-9097-8B6B15BD9CA8}" srcOrd="7" destOrd="0" presId="urn:microsoft.com/office/officeart/2005/8/layout/vList2"/>
    <dgm:cxn modelId="{C38E86FB-A739-47A8-888E-BC76F4E197D9}" type="presParOf" srcId="{1438BAEE-5545-4B7B-9592-434D072D4FEF}" destId="{1E0E359A-6D42-4114-BF57-140E03A8E401}" srcOrd="8" destOrd="0" presId="urn:microsoft.com/office/officeart/2005/8/layout/vList2"/>
    <dgm:cxn modelId="{E8EEB9EA-D257-4B13-83F6-B5B7D255E8D4}" type="presParOf" srcId="{1438BAEE-5545-4B7B-9592-434D072D4FEF}" destId="{19CC068A-A0B8-407F-9DE0-0355CC42EF1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C0886-DE55-4097-A698-A4122CD008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EB785A3-D0CA-4171-81B9-F49BB54D4037}">
      <dgm:prSet/>
      <dgm:spPr/>
      <dgm:t>
        <a:bodyPr/>
        <a:lstStyle/>
        <a:p>
          <a:pPr rtl="0"/>
          <a:r>
            <a:rPr kumimoji="1" lang="en-US" dirty="0" smtClean="0"/>
            <a:t>106</a:t>
          </a:r>
          <a:r>
            <a:rPr kumimoji="1" lang="zh-TW" dirty="0" smtClean="0"/>
            <a:t>年</a:t>
          </a:r>
          <a:r>
            <a:rPr kumimoji="1" lang="en-US" dirty="0" smtClean="0"/>
            <a:t> 09</a:t>
          </a:r>
          <a:r>
            <a:rPr kumimoji="1" lang="zh-TW" dirty="0" smtClean="0"/>
            <a:t>月</a:t>
          </a:r>
          <a:r>
            <a:rPr kumimoji="1" lang="en-US" dirty="0" smtClean="0"/>
            <a:t>28</a:t>
          </a:r>
          <a:r>
            <a:rPr kumimoji="1" lang="zh-TW" dirty="0" smtClean="0"/>
            <a:t>日（四）</a:t>
          </a:r>
          <a:r>
            <a:rPr kumimoji="1" lang="en-US" dirty="0" smtClean="0"/>
            <a:t>12</a:t>
          </a:r>
          <a:r>
            <a:rPr kumimoji="1" lang="zh-TW" dirty="0" smtClean="0"/>
            <a:t>：</a:t>
          </a:r>
          <a:r>
            <a:rPr kumimoji="1" lang="en-US" dirty="0" smtClean="0"/>
            <a:t>00</a:t>
          </a:r>
          <a:r>
            <a:rPr kumimoji="1" lang="zh-TW" dirty="0" smtClean="0"/>
            <a:t>～</a:t>
          </a:r>
          <a:r>
            <a:rPr kumimoji="1" lang="en-US" dirty="0" smtClean="0"/>
            <a:t>14</a:t>
          </a:r>
          <a:r>
            <a:rPr kumimoji="1" lang="zh-TW" dirty="0" smtClean="0"/>
            <a:t>：</a:t>
          </a:r>
          <a:r>
            <a:rPr kumimoji="1" lang="en-US" dirty="0" smtClean="0"/>
            <a:t>00</a:t>
          </a:r>
          <a:r>
            <a:rPr kumimoji="1" lang="zh-TW" dirty="0" smtClean="0"/>
            <a:t>　</a:t>
          </a:r>
          <a:endParaRPr lang="zh-TW" dirty="0"/>
        </a:p>
      </dgm:t>
    </dgm:pt>
    <dgm:pt modelId="{6BA2146B-497A-4C0F-A460-D5C5A3968411}" type="parTrans" cxnId="{753FE13C-8232-4AAD-AF91-52C881E68612}">
      <dgm:prSet/>
      <dgm:spPr/>
      <dgm:t>
        <a:bodyPr/>
        <a:lstStyle/>
        <a:p>
          <a:endParaRPr lang="zh-TW" altLang="en-US"/>
        </a:p>
      </dgm:t>
    </dgm:pt>
    <dgm:pt modelId="{2589FBA9-196B-4F46-8779-16FFE2699910}" type="sibTrans" cxnId="{753FE13C-8232-4AAD-AF91-52C881E68612}">
      <dgm:prSet/>
      <dgm:spPr/>
      <dgm:t>
        <a:bodyPr/>
        <a:lstStyle/>
        <a:p>
          <a:endParaRPr lang="zh-TW" altLang="en-US"/>
        </a:p>
      </dgm:t>
    </dgm:pt>
    <dgm:pt modelId="{67B919DD-7FEF-4875-B541-D89FB9DB98DB}">
      <dgm:prSet/>
      <dgm:spPr/>
      <dgm:t>
        <a:bodyPr/>
        <a:lstStyle/>
        <a:p>
          <a:pPr rtl="0"/>
          <a:r>
            <a:rPr kumimoji="1" lang="en-US" dirty="0" smtClean="0"/>
            <a:t>106</a:t>
          </a:r>
          <a:r>
            <a:rPr kumimoji="1" lang="zh-TW" dirty="0" smtClean="0"/>
            <a:t>年 </a:t>
          </a:r>
          <a:r>
            <a:rPr kumimoji="1" lang="en-US" dirty="0" smtClean="0"/>
            <a:t>10</a:t>
          </a:r>
          <a:r>
            <a:rPr kumimoji="1" lang="zh-TW" dirty="0" smtClean="0"/>
            <a:t>月</a:t>
          </a:r>
          <a:r>
            <a:rPr kumimoji="1" lang="en-US" dirty="0" smtClean="0"/>
            <a:t>30</a:t>
          </a:r>
          <a:r>
            <a:rPr kumimoji="1" lang="zh-TW" dirty="0" smtClean="0"/>
            <a:t>日</a:t>
          </a:r>
          <a:r>
            <a:rPr kumimoji="1" lang="en-US" dirty="0" smtClean="0"/>
            <a:t>(</a:t>
          </a:r>
          <a:r>
            <a:rPr kumimoji="1" lang="zh-TW" dirty="0" smtClean="0"/>
            <a:t>一</a:t>
          </a:r>
          <a:r>
            <a:rPr kumimoji="1" lang="en-US" dirty="0" smtClean="0"/>
            <a:t>)12:00-14:00</a:t>
          </a:r>
          <a:endParaRPr lang="zh-TW" dirty="0"/>
        </a:p>
      </dgm:t>
    </dgm:pt>
    <dgm:pt modelId="{7C691B38-97D0-42A8-A24D-90D687D37684}" type="parTrans" cxnId="{37B66F8A-2A1C-4C79-9A3E-AFF7A33B41FF}">
      <dgm:prSet/>
      <dgm:spPr/>
      <dgm:t>
        <a:bodyPr/>
        <a:lstStyle/>
        <a:p>
          <a:endParaRPr lang="zh-TW" altLang="en-US"/>
        </a:p>
      </dgm:t>
    </dgm:pt>
    <dgm:pt modelId="{4B701A6B-CFB4-43F2-A7B8-8E3777571CCD}" type="sibTrans" cxnId="{37B66F8A-2A1C-4C79-9A3E-AFF7A33B41FF}">
      <dgm:prSet/>
      <dgm:spPr/>
      <dgm:t>
        <a:bodyPr/>
        <a:lstStyle/>
        <a:p>
          <a:endParaRPr lang="zh-TW" altLang="en-US"/>
        </a:p>
      </dgm:t>
    </dgm:pt>
    <dgm:pt modelId="{5118600E-4F8C-4F53-A7BA-9CBADBE60C3B}">
      <dgm:prSet/>
      <dgm:spPr/>
      <dgm:t>
        <a:bodyPr/>
        <a:lstStyle/>
        <a:p>
          <a:pPr rtl="0"/>
          <a:r>
            <a:rPr kumimoji="1" lang="en-US" dirty="0" smtClean="0"/>
            <a:t>106</a:t>
          </a:r>
          <a:r>
            <a:rPr kumimoji="1" lang="zh-TW" dirty="0" smtClean="0"/>
            <a:t>年</a:t>
          </a:r>
          <a:r>
            <a:rPr kumimoji="1" lang="en-US" dirty="0" smtClean="0"/>
            <a:t> 11</a:t>
          </a:r>
          <a:r>
            <a:rPr kumimoji="1" lang="zh-TW" dirty="0" smtClean="0"/>
            <a:t>月</a:t>
          </a:r>
          <a:r>
            <a:rPr kumimoji="1" lang="en-US" dirty="0" smtClean="0"/>
            <a:t>10</a:t>
          </a:r>
          <a:r>
            <a:rPr kumimoji="1" lang="zh-TW" dirty="0" smtClean="0"/>
            <a:t>日</a:t>
          </a:r>
          <a:r>
            <a:rPr kumimoji="1" lang="en-US" dirty="0" smtClean="0"/>
            <a:t>(</a:t>
          </a:r>
          <a:r>
            <a:rPr kumimoji="1" lang="zh-TW" dirty="0" smtClean="0"/>
            <a:t>五</a:t>
          </a:r>
          <a:r>
            <a:rPr kumimoji="1" lang="en-US" dirty="0" smtClean="0"/>
            <a:t>)12:00-14:00</a:t>
          </a:r>
          <a:endParaRPr lang="zh-TW" dirty="0"/>
        </a:p>
      </dgm:t>
    </dgm:pt>
    <dgm:pt modelId="{6DABCBE1-FAE4-46F9-B9B3-4B86F138E17E}" type="parTrans" cxnId="{85D0DEA0-F273-4923-BD63-DC5C5F38FE18}">
      <dgm:prSet/>
      <dgm:spPr/>
      <dgm:t>
        <a:bodyPr/>
        <a:lstStyle/>
        <a:p>
          <a:endParaRPr lang="zh-TW" altLang="en-US"/>
        </a:p>
      </dgm:t>
    </dgm:pt>
    <dgm:pt modelId="{C2D573F2-E118-421D-BBF4-655CC972500A}" type="sibTrans" cxnId="{85D0DEA0-F273-4923-BD63-DC5C5F38FE18}">
      <dgm:prSet/>
      <dgm:spPr/>
      <dgm:t>
        <a:bodyPr/>
        <a:lstStyle/>
        <a:p>
          <a:endParaRPr lang="zh-TW" altLang="en-US"/>
        </a:p>
      </dgm:t>
    </dgm:pt>
    <dgm:pt modelId="{615332CA-E8FC-4768-8909-D9210D6ADDB6}">
      <dgm:prSet/>
      <dgm:spPr/>
      <dgm:t>
        <a:bodyPr/>
        <a:lstStyle/>
        <a:p>
          <a:pPr rtl="0"/>
          <a:r>
            <a:rPr kumimoji="1" lang="en-US" dirty="0" smtClean="0"/>
            <a:t>106/10/21(</a:t>
          </a:r>
          <a:r>
            <a:rPr kumimoji="1" lang="zh-TW" dirty="0" smtClean="0"/>
            <a:t>六</a:t>
          </a:r>
          <a:r>
            <a:rPr kumimoji="1" lang="en-US" dirty="0" smtClean="0"/>
            <a:t>)8:00-22(</a:t>
          </a:r>
          <a:r>
            <a:rPr kumimoji="1" lang="zh-TW" dirty="0" smtClean="0"/>
            <a:t>日</a:t>
          </a:r>
          <a:r>
            <a:rPr kumimoji="1" lang="en-US" dirty="0" smtClean="0"/>
            <a:t>)19:00</a:t>
          </a:r>
          <a:r>
            <a:rPr kumimoji="1" lang="zh-TW" dirty="0" smtClean="0"/>
            <a:t>　</a:t>
          </a:r>
          <a:endParaRPr lang="zh-TW" dirty="0"/>
        </a:p>
      </dgm:t>
    </dgm:pt>
    <dgm:pt modelId="{58D0DFF0-4C3F-4A20-99E7-558E68BA0765}" type="parTrans" cxnId="{C3875E7B-6A1B-4A87-9EFD-93405C658AF2}">
      <dgm:prSet/>
      <dgm:spPr/>
      <dgm:t>
        <a:bodyPr/>
        <a:lstStyle/>
        <a:p>
          <a:endParaRPr lang="zh-TW" altLang="en-US"/>
        </a:p>
      </dgm:t>
    </dgm:pt>
    <dgm:pt modelId="{2D793529-9EBC-4F18-8076-D82F829951BE}" type="sibTrans" cxnId="{C3875E7B-6A1B-4A87-9EFD-93405C658AF2}">
      <dgm:prSet/>
      <dgm:spPr/>
      <dgm:t>
        <a:bodyPr/>
        <a:lstStyle/>
        <a:p>
          <a:endParaRPr lang="zh-TW" altLang="en-US"/>
        </a:p>
      </dgm:t>
    </dgm:pt>
    <dgm:pt modelId="{DEFFDBDA-551C-40C4-87E5-2FCE121D6378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TW" dirty="0" smtClean="0"/>
            <a:t>「同志學生出櫃前與後</a:t>
          </a:r>
          <a:r>
            <a:rPr kumimoji="1" lang="en-US" dirty="0" smtClean="0"/>
            <a:t>~</a:t>
          </a:r>
          <a:r>
            <a:rPr kumimoji="1" lang="zh-TW" dirty="0" smtClean="0"/>
            <a:t>了解、關懷與陪伴」　</a:t>
          </a:r>
          <a:r>
            <a:rPr kumimoji="1" lang="zh-TW" altLang="zh-TW" dirty="0" smtClean="0"/>
            <a:t>顏正芳醫師</a:t>
          </a:r>
          <a:r>
            <a:rPr kumimoji="1" lang="en-US" altLang="zh-TW" dirty="0" smtClean="0"/>
            <a:t> </a:t>
          </a:r>
          <a:endParaRPr lang="zh-TW" altLang="zh-TW" dirty="0" smtClean="0"/>
        </a:p>
      </dgm:t>
    </dgm:pt>
    <dgm:pt modelId="{117C92D7-607B-4B60-8E01-C55B817A9163}" type="parTrans" cxnId="{F939D99C-7ABE-46C8-9BF4-4DF7D119D538}">
      <dgm:prSet/>
      <dgm:spPr/>
      <dgm:t>
        <a:bodyPr/>
        <a:lstStyle/>
        <a:p>
          <a:endParaRPr lang="zh-TW" altLang="en-US"/>
        </a:p>
      </dgm:t>
    </dgm:pt>
    <dgm:pt modelId="{CABAB491-53A4-4D71-8EF1-43F9AEF43079}" type="sibTrans" cxnId="{F939D99C-7ABE-46C8-9BF4-4DF7D119D538}">
      <dgm:prSet/>
      <dgm:spPr/>
      <dgm:t>
        <a:bodyPr/>
        <a:lstStyle/>
        <a:p>
          <a:endParaRPr lang="zh-TW" altLang="en-US"/>
        </a:p>
      </dgm:t>
    </dgm:pt>
    <dgm:pt modelId="{3E7226F3-E8CE-4299-B9BF-84E9906167C2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TW" dirty="0" smtClean="0"/>
            <a:t>「危機個案處理與自殺防治」</a:t>
          </a:r>
          <a:r>
            <a:rPr kumimoji="1" lang="zh-TW" altLang="zh-TW" dirty="0" smtClean="0"/>
            <a:t>陳清文心理師</a:t>
          </a:r>
          <a:r>
            <a:rPr kumimoji="1" lang="en-US" altLang="zh-TW" dirty="0" smtClean="0"/>
            <a:t> </a:t>
          </a:r>
          <a:endParaRPr lang="zh-TW" dirty="0"/>
        </a:p>
      </dgm:t>
    </dgm:pt>
    <dgm:pt modelId="{03A28B78-E255-47CB-A66E-1FECCEE0AD89}" type="parTrans" cxnId="{A577B0B6-5633-4EB9-80C2-E1E8236C2E98}">
      <dgm:prSet/>
      <dgm:spPr/>
      <dgm:t>
        <a:bodyPr/>
        <a:lstStyle/>
        <a:p>
          <a:endParaRPr lang="zh-TW" altLang="en-US"/>
        </a:p>
      </dgm:t>
    </dgm:pt>
    <dgm:pt modelId="{64BDA96A-D153-4E22-B97E-91B988AAEFE6}" type="sibTrans" cxnId="{A577B0B6-5633-4EB9-80C2-E1E8236C2E98}">
      <dgm:prSet/>
      <dgm:spPr/>
      <dgm:t>
        <a:bodyPr/>
        <a:lstStyle/>
        <a:p>
          <a:endParaRPr lang="zh-TW" altLang="en-US"/>
        </a:p>
      </dgm:t>
    </dgm:pt>
    <dgm:pt modelId="{E1BB448F-FE16-4385-B7EB-85167A7FB740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TW" dirty="0" smtClean="0"/>
            <a:t>「教師在學校輔導工作之角色與可能的困境</a:t>
          </a:r>
          <a:r>
            <a:rPr kumimoji="1" lang="en-US" dirty="0" smtClean="0"/>
            <a:t>-</a:t>
          </a:r>
          <a:r>
            <a:rPr kumimoji="1" lang="zh-TW" dirty="0" smtClean="0"/>
            <a:t>如何展開互動與陪伴」</a:t>
          </a:r>
          <a:r>
            <a:rPr kumimoji="1" lang="zh-TW" altLang="zh-TW" dirty="0" smtClean="0"/>
            <a:t>張莉莉老師</a:t>
          </a:r>
          <a:r>
            <a:rPr kumimoji="1" lang="zh-TW" altLang="en-US" dirty="0" smtClean="0"/>
            <a:t>　</a:t>
          </a:r>
          <a:endParaRPr lang="zh-TW" dirty="0"/>
        </a:p>
      </dgm:t>
    </dgm:pt>
    <dgm:pt modelId="{8BDA05C2-CA94-43DA-A1D4-B958B9CD904B}" type="parTrans" cxnId="{B98A9B11-CC90-4403-95B5-0A2A881670CA}">
      <dgm:prSet/>
      <dgm:spPr/>
      <dgm:t>
        <a:bodyPr/>
        <a:lstStyle/>
        <a:p>
          <a:endParaRPr lang="zh-TW" altLang="en-US"/>
        </a:p>
      </dgm:t>
    </dgm:pt>
    <dgm:pt modelId="{A656AFEE-0DE7-4FE5-9603-353811E3E855}" type="sibTrans" cxnId="{B98A9B11-CC90-4403-95B5-0A2A881670CA}">
      <dgm:prSet/>
      <dgm:spPr/>
      <dgm:t>
        <a:bodyPr/>
        <a:lstStyle/>
        <a:p>
          <a:endParaRPr lang="zh-TW" altLang="en-US"/>
        </a:p>
      </dgm:t>
    </dgm:pt>
    <dgm:pt modelId="{8DAA8F8E-10A4-42C5-A849-D79E6038B59A}">
      <dgm:prSet/>
      <dgm:spPr/>
      <dgm:t>
        <a:bodyPr/>
        <a:lstStyle/>
        <a:p>
          <a:pPr rtl="0"/>
          <a:r>
            <a:rPr kumimoji="1" lang="en-US" dirty="0" smtClean="0"/>
            <a:t>106</a:t>
          </a:r>
          <a:r>
            <a:rPr kumimoji="1" lang="zh-TW" dirty="0" smtClean="0"/>
            <a:t>年度導師輔導與專業發展研習</a:t>
          </a:r>
          <a:r>
            <a:rPr kumimoji="1" lang="zh-TW" altLang="en-US" dirty="0" smtClean="0"/>
            <a:t>　</a:t>
          </a:r>
          <a:r>
            <a:rPr kumimoji="1" lang="zh-TW" dirty="0" smtClean="0"/>
            <a:t>地點：</a:t>
          </a:r>
          <a:r>
            <a:rPr kumimoji="1" lang="zh-TW" b="1" dirty="0" smtClean="0"/>
            <a:t>日月潭青年活動中心　</a:t>
          </a:r>
          <a:endParaRPr lang="zh-TW" b="1" dirty="0"/>
        </a:p>
      </dgm:t>
    </dgm:pt>
    <dgm:pt modelId="{A9A1A748-424C-4757-9A31-1005F93B821A}" type="parTrans" cxnId="{4AD565CA-5B45-47D3-9A19-3D6C5795B4E6}">
      <dgm:prSet/>
      <dgm:spPr/>
      <dgm:t>
        <a:bodyPr/>
        <a:lstStyle/>
        <a:p>
          <a:endParaRPr lang="zh-TW" altLang="en-US"/>
        </a:p>
      </dgm:t>
    </dgm:pt>
    <dgm:pt modelId="{C601DBF6-3F29-4679-A8D1-4482AA13B365}" type="sibTrans" cxnId="{4AD565CA-5B45-47D3-9A19-3D6C5795B4E6}">
      <dgm:prSet/>
      <dgm:spPr/>
      <dgm:t>
        <a:bodyPr/>
        <a:lstStyle/>
        <a:p>
          <a:endParaRPr lang="zh-TW" altLang="en-US"/>
        </a:p>
      </dgm:t>
    </dgm:pt>
    <dgm:pt modelId="{4391FBAB-DFEF-4194-A7D2-591BE40E028A}" type="pres">
      <dgm:prSet presAssocID="{6A7C0886-DE55-4097-A698-A4122CD008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52736D-CB25-49D2-A2D0-1B9E5F1D6C0A}" type="pres">
      <dgm:prSet presAssocID="{AEB785A3-D0CA-4171-81B9-F49BB54D40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F2D410-24CD-471D-B892-8665FC5497E4}" type="pres">
      <dgm:prSet presAssocID="{AEB785A3-D0CA-4171-81B9-F49BB54D403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C2682-DB78-45B7-B76C-E54648425ED5}" type="pres">
      <dgm:prSet presAssocID="{615332CA-E8FC-4768-8909-D9210D6ADD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093F04-3352-4B73-992C-77F3977DEB9E}" type="pres">
      <dgm:prSet presAssocID="{615332CA-E8FC-4768-8909-D9210D6ADDB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A2278F-0291-4ED4-B7C1-0476C7D576CD}" type="pres">
      <dgm:prSet presAssocID="{67B919DD-7FEF-4875-B541-D89FB9DB98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BCC6D9-75C2-476E-851C-5BBA7A9AB913}" type="pres">
      <dgm:prSet presAssocID="{67B919DD-7FEF-4875-B541-D89FB9DB98D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A061D9-D936-4236-95BA-0FADD369F11C}" type="pres">
      <dgm:prSet presAssocID="{5118600E-4F8C-4F53-A7BA-9CBADBE60C3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E7CF69-87BE-4654-8E2E-D794E93B09A5}" type="pres">
      <dgm:prSet presAssocID="{5118600E-4F8C-4F53-A7BA-9CBADBE60C3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D0DEA0-F273-4923-BD63-DC5C5F38FE18}" srcId="{6A7C0886-DE55-4097-A698-A4122CD00858}" destId="{5118600E-4F8C-4F53-A7BA-9CBADBE60C3B}" srcOrd="3" destOrd="0" parTransId="{6DABCBE1-FAE4-46F9-B9B3-4B86F138E17E}" sibTransId="{C2D573F2-E118-421D-BBF4-655CC972500A}"/>
    <dgm:cxn modelId="{753FE13C-8232-4AAD-AF91-52C881E68612}" srcId="{6A7C0886-DE55-4097-A698-A4122CD00858}" destId="{AEB785A3-D0CA-4171-81B9-F49BB54D4037}" srcOrd="0" destOrd="0" parTransId="{6BA2146B-497A-4C0F-A460-D5C5A3968411}" sibTransId="{2589FBA9-196B-4F46-8779-16FFE2699910}"/>
    <dgm:cxn modelId="{4AD565CA-5B45-47D3-9A19-3D6C5795B4E6}" srcId="{615332CA-E8FC-4768-8909-D9210D6ADDB6}" destId="{8DAA8F8E-10A4-42C5-A849-D79E6038B59A}" srcOrd="0" destOrd="0" parTransId="{A9A1A748-424C-4757-9A31-1005F93B821A}" sibTransId="{C601DBF6-3F29-4679-A8D1-4482AA13B365}"/>
    <dgm:cxn modelId="{ECB25AFD-D838-400B-A320-E46BFE5407C5}" type="presOf" srcId="{8DAA8F8E-10A4-42C5-A849-D79E6038B59A}" destId="{7B093F04-3352-4B73-992C-77F3977DEB9E}" srcOrd="0" destOrd="0" presId="urn:microsoft.com/office/officeart/2005/8/layout/vList2"/>
    <dgm:cxn modelId="{759F889E-855C-4384-8DF3-9BA04E87237A}" type="presOf" srcId="{3E7226F3-E8CE-4299-B9BF-84E9906167C2}" destId="{C8BCC6D9-75C2-476E-851C-5BBA7A9AB913}" srcOrd="0" destOrd="0" presId="urn:microsoft.com/office/officeart/2005/8/layout/vList2"/>
    <dgm:cxn modelId="{A577B0B6-5633-4EB9-80C2-E1E8236C2E98}" srcId="{67B919DD-7FEF-4875-B541-D89FB9DB98DB}" destId="{3E7226F3-E8CE-4299-B9BF-84E9906167C2}" srcOrd="0" destOrd="0" parTransId="{03A28B78-E255-47CB-A66E-1FECCEE0AD89}" sibTransId="{64BDA96A-D153-4E22-B97E-91B988AAEFE6}"/>
    <dgm:cxn modelId="{138B3F56-9D05-4333-8C2F-D0560868C027}" type="presOf" srcId="{DEFFDBDA-551C-40C4-87E5-2FCE121D6378}" destId="{B3F2D410-24CD-471D-B892-8665FC5497E4}" srcOrd="0" destOrd="0" presId="urn:microsoft.com/office/officeart/2005/8/layout/vList2"/>
    <dgm:cxn modelId="{F5594EEA-FABA-4CC5-9DB5-5A03EAE241D0}" type="presOf" srcId="{E1BB448F-FE16-4385-B7EB-85167A7FB740}" destId="{86E7CF69-87BE-4654-8E2E-D794E93B09A5}" srcOrd="0" destOrd="0" presId="urn:microsoft.com/office/officeart/2005/8/layout/vList2"/>
    <dgm:cxn modelId="{F939D99C-7ABE-46C8-9BF4-4DF7D119D538}" srcId="{AEB785A3-D0CA-4171-81B9-F49BB54D4037}" destId="{DEFFDBDA-551C-40C4-87E5-2FCE121D6378}" srcOrd="0" destOrd="0" parTransId="{117C92D7-607B-4B60-8E01-C55B817A9163}" sibTransId="{CABAB491-53A4-4D71-8EF1-43F9AEF43079}"/>
    <dgm:cxn modelId="{B98A9B11-CC90-4403-95B5-0A2A881670CA}" srcId="{5118600E-4F8C-4F53-A7BA-9CBADBE60C3B}" destId="{E1BB448F-FE16-4385-B7EB-85167A7FB740}" srcOrd="0" destOrd="0" parTransId="{8BDA05C2-CA94-43DA-A1D4-B958B9CD904B}" sibTransId="{A656AFEE-0DE7-4FE5-9603-353811E3E855}"/>
    <dgm:cxn modelId="{B7ADC8D5-7195-4BA8-92E8-9BB8ECF406F0}" type="presOf" srcId="{5118600E-4F8C-4F53-A7BA-9CBADBE60C3B}" destId="{DBA061D9-D936-4236-95BA-0FADD369F11C}" srcOrd="0" destOrd="0" presId="urn:microsoft.com/office/officeart/2005/8/layout/vList2"/>
    <dgm:cxn modelId="{2DD7794B-F585-47E5-AD4B-C64D34C52FE0}" type="presOf" srcId="{AEB785A3-D0CA-4171-81B9-F49BB54D4037}" destId="{A052736D-CB25-49D2-A2D0-1B9E5F1D6C0A}" srcOrd="0" destOrd="0" presId="urn:microsoft.com/office/officeart/2005/8/layout/vList2"/>
    <dgm:cxn modelId="{37B66F8A-2A1C-4C79-9A3E-AFF7A33B41FF}" srcId="{6A7C0886-DE55-4097-A698-A4122CD00858}" destId="{67B919DD-7FEF-4875-B541-D89FB9DB98DB}" srcOrd="2" destOrd="0" parTransId="{7C691B38-97D0-42A8-A24D-90D687D37684}" sibTransId="{4B701A6B-CFB4-43F2-A7B8-8E3777571CCD}"/>
    <dgm:cxn modelId="{C3875E7B-6A1B-4A87-9EFD-93405C658AF2}" srcId="{6A7C0886-DE55-4097-A698-A4122CD00858}" destId="{615332CA-E8FC-4768-8909-D9210D6ADDB6}" srcOrd="1" destOrd="0" parTransId="{58D0DFF0-4C3F-4A20-99E7-558E68BA0765}" sibTransId="{2D793529-9EBC-4F18-8076-D82F829951BE}"/>
    <dgm:cxn modelId="{A221045B-6520-4D22-BE25-2F436E849968}" type="presOf" srcId="{615332CA-E8FC-4768-8909-D9210D6ADDB6}" destId="{53DC2682-DB78-45B7-B76C-E54648425ED5}" srcOrd="0" destOrd="0" presId="urn:microsoft.com/office/officeart/2005/8/layout/vList2"/>
    <dgm:cxn modelId="{CA63F095-1804-40AD-B9C2-AF9DAE4A8287}" type="presOf" srcId="{6A7C0886-DE55-4097-A698-A4122CD00858}" destId="{4391FBAB-DFEF-4194-A7D2-591BE40E028A}" srcOrd="0" destOrd="0" presId="urn:microsoft.com/office/officeart/2005/8/layout/vList2"/>
    <dgm:cxn modelId="{9EC5402B-73F3-49AF-9559-4788A92241D3}" type="presOf" srcId="{67B919DD-7FEF-4875-B541-D89FB9DB98DB}" destId="{90A2278F-0291-4ED4-B7C1-0476C7D576CD}" srcOrd="0" destOrd="0" presId="urn:microsoft.com/office/officeart/2005/8/layout/vList2"/>
    <dgm:cxn modelId="{19CFC066-C54D-4172-A29A-43E9C4DFDAD1}" type="presParOf" srcId="{4391FBAB-DFEF-4194-A7D2-591BE40E028A}" destId="{A052736D-CB25-49D2-A2D0-1B9E5F1D6C0A}" srcOrd="0" destOrd="0" presId="urn:microsoft.com/office/officeart/2005/8/layout/vList2"/>
    <dgm:cxn modelId="{39934231-98B8-4AA3-9280-2074EF390015}" type="presParOf" srcId="{4391FBAB-DFEF-4194-A7D2-591BE40E028A}" destId="{B3F2D410-24CD-471D-B892-8665FC5497E4}" srcOrd="1" destOrd="0" presId="urn:microsoft.com/office/officeart/2005/8/layout/vList2"/>
    <dgm:cxn modelId="{58183C5A-5183-4748-898F-C6C5497E0BFC}" type="presParOf" srcId="{4391FBAB-DFEF-4194-A7D2-591BE40E028A}" destId="{53DC2682-DB78-45B7-B76C-E54648425ED5}" srcOrd="2" destOrd="0" presId="urn:microsoft.com/office/officeart/2005/8/layout/vList2"/>
    <dgm:cxn modelId="{A47F2A94-02B0-4AE8-9FD7-8FC5007F2AB1}" type="presParOf" srcId="{4391FBAB-DFEF-4194-A7D2-591BE40E028A}" destId="{7B093F04-3352-4B73-992C-77F3977DEB9E}" srcOrd="3" destOrd="0" presId="urn:microsoft.com/office/officeart/2005/8/layout/vList2"/>
    <dgm:cxn modelId="{10884F89-4788-4383-AAE8-A38C6A8D4B24}" type="presParOf" srcId="{4391FBAB-DFEF-4194-A7D2-591BE40E028A}" destId="{90A2278F-0291-4ED4-B7C1-0476C7D576CD}" srcOrd="4" destOrd="0" presId="urn:microsoft.com/office/officeart/2005/8/layout/vList2"/>
    <dgm:cxn modelId="{E0EA00C7-D8CB-46BA-B092-74019E3C269E}" type="presParOf" srcId="{4391FBAB-DFEF-4194-A7D2-591BE40E028A}" destId="{C8BCC6D9-75C2-476E-851C-5BBA7A9AB913}" srcOrd="5" destOrd="0" presId="urn:microsoft.com/office/officeart/2005/8/layout/vList2"/>
    <dgm:cxn modelId="{D303B513-B5AC-40F4-A4F8-842A9E6531B5}" type="presParOf" srcId="{4391FBAB-DFEF-4194-A7D2-591BE40E028A}" destId="{DBA061D9-D936-4236-95BA-0FADD369F11C}" srcOrd="6" destOrd="0" presId="urn:microsoft.com/office/officeart/2005/8/layout/vList2"/>
    <dgm:cxn modelId="{46124578-4E37-4F61-B9F4-694EED9D12AA}" type="presParOf" srcId="{4391FBAB-DFEF-4194-A7D2-591BE40E028A}" destId="{86E7CF69-87BE-4654-8E2E-D794E93B09A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7839E0-A49C-4735-8F97-000DC2A7B27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54829FA-1BAE-406A-A404-5F4B5FA4DC14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身心協助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73D935-78FD-42B3-A55B-62C5ABF5C0CB}" type="parTrans" cxnId="{B819157D-A788-46C3-9D86-1A4766BC1794}">
      <dgm:prSet/>
      <dgm:spPr/>
      <dgm:t>
        <a:bodyPr/>
        <a:lstStyle/>
        <a:p>
          <a:endParaRPr lang="zh-TW" altLang="en-US" sz="2400"/>
        </a:p>
      </dgm:t>
    </dgm:pt>
    <dgm:pt modelId="{08BA4C01-4D43-43FF-A4EA-A5716C01C12E}" type="sibTrans" cxnId="{B819157D-A788-46C3-9D86-1A4766BC1794}">
      <dgm:prSet/>
      <dgm:spPr/>
      <dgm:t>
        <a:bodyPr/>
        <a:lstStyle/>
        <a:p>
          <a:endParaRPr lang="zh-TW" altLang="en-US" sz="2400"/>
        </a:p>
      </dgm:t>
    </dgm:pt>
    <dgm:pt modelId="{47873C29-1E31-4563-80BA-45BC23AAC929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輔導弱勢學生心理諮商：輔導人數共</a:t>
          </a:r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151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A5FBD9-01D4-4F91-8273-95C5A0521939}" type="parTrans" cxnId="{12546E3D-4A36-4A7B-A394-B79FC9DF8A69}">
      <dgm:prSet/>
      <dgm:spPr/>
      <dgm:t>
        <a:bodyPr/>
        <a:lstStyle/>
        <a:p>
          <a:endParaRPr lang="zh-TW" altLang="en-US" sz="2400"/>
        </a:p>
      </dgm:t>
    </dgm:pt>
    <dgm:pt modelId="{F02290EA-BB4F-4B9B-A38C-982B0EEA1F4C}" type="sibTrans" cxnId="{12546E3D-4A36-4A7B-A394-B79FC9DF8A69}">
      <dgm:prSet/>
      <dgm:spPr/>
      <dgm:t>
        <a:bodyPr/>
        <a:lstStyle/>
        <a:p>
          <a:endParaRPr lang="zh-TW" altLang="en-US" sz="2400"/>
        </a:p>
      </dgm:t>
    </dgm:pt>
    <dgm:pt modelId="{CB9FC598-7851-4C42-B1CA-9668DC2A6E01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學習協助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3B35F3-53B2-4733-BA79-83D63F4EBAC9}" type="parTrans" cxnId="{38B0449A-5A7F-43C6-B495-86161E24B428}">
      <dgm:prSet/>
      <dgm:spPr/>
      <dgm:t>
        <a:bodyPr/>
        <a:lstStyle/>
        <a:p>
          <a:endParaRPr lang="zh-TW" altLang="en-US" sz="2400"/>
        </a:p>
      </dgm:t>
    </dgm:pt>
    <dgm:pt modelId="{C705D8BF-F77E-4E81-ACD6-8BB2F42C9529}" type="sibTrans" cxnId="{38B0449A-5A7F-43C6-B495-86161E24B428}">
      <dgm:prSet/>
      <dgm:spPr/>
      <dgm:t>
        <a:bodyPr/>
        <a:lstStyle/>
        <a:p>
          <a:endParaRPr lang="zh-TW" altLang="en-US" sz="2400"/>
        </a:p>
      </dgm:t>
    </dgm:pt>
    <dgm:pt modelId="{636B6E04-6066-4514-981C-CB1CD11C09BF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擔任學習助理或課輔助理人數共</a:t>
          </a:r>
          <a:r>
            <a:rPr lang="en-US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109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B7E6EC1B-7CAC-40E9-89CA-EC9241CF8963}" type="parTrans" cxnId="{201182A4-6597-4F90-803A-25ED2AECF19A}">
      <dgm:prSet/>
      <dgm:spPr/>
      <dgm:t>
        <a:bodyPr/>
        <a:lstStyle/>
        <a:p>
          <a:endParaRPr lang="zh-TW" altLang="en-US" sz="2400"/>
        </a:p>
      </dgm:t>
    </dgm:pt>
    <dgm:pt modelId="{C8BFA8F0-BBED-4303-9CAA-E05DE7C08E62}" type="sibTrans" cxnId="{201182A4-6597-4F90-803A-25ED2AECF19A}">
      <dgm:prSet/>
      <dgm:spPr/>
      <dgm:t>
        <a:bodyPr/>
        <a:lstStyle/>
        <a:p>
          <a:endParaRPr lang="zh-TW" altLang="en-US" sz="2400"/>
        </a:p>
      </dgm:t>
    </dgm:pt>
    <dgm:pt modelId="{8D2842FD-3D72-4143-9D3F-679A9BE34F3E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就業協助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9CAB0C-22F8-4A99-BF2B-897CBE385BE5}" type="parTrans" cxnId="{053B1E9F-B213-41A2-A010-93ED4972C0CD}">
      <dgm:prSet/>
      <dgm:spPr/>
      <dgm:t>
        <a:bodyPr/>
        <a:lstStyle/>
        <a:p>
          <a:endParaRPr lang="zh-TW" altLang="en-US" sz="2400"/>
        </a:p>
      </dgm:t>
    </dgm:pt>
    <dgm:pt modelId="{CD225190-9B31-4233-BF8C-64A3141688C3}" type="sibTrans" cxnId="{053B1E9F-B213-41A2-A010-93ED4972C0CD}">
      <dgm:prSet/>
      <dgm:spPr/>
      <dgm:t>
        <a:bodyPr/>
        <a:lstStyle/>
        <a:p>
          <a:endParaRPr lang="zh-TW" altLang="en-US" sz="2400"/>
        </a:p>
      </dgm:t>
    </dgm:pt>
    <dgm:pt modelId="{B671885A-0746-4B7C-A0E3-E2207A446481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辦理各項生職涯活動（包含職涯成長團體、校友經驗分享座談會、企業徵才說明會、職涯學堂等）：共辦理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17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場，參與人數共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547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340DEA14-0256-4DF1-A8D9-AAFCC2E75E63}" type="parTrans" cxnId="{1064708A-C7AB-4FBA-AD4A-B0ECE15857B9}">
      <dgm:prSet/>
      <dgm:spPr/>
      <dgm:t>
        <a:bodyPr/>
        <a:lstStyle/>
        <a:p>
          <a:endParaRPr lang="zh-TW" altLang="en-US" sz="2400"/>
        </a:p>
      </dgm:t>
    </dgm:pt>
    <dgm:pt modelId="{BDA647BE-6332-42E2-99C3-420613426DDA}" type="sibTrans" cxnId="{1064708A-C7AB-4FBA-AD4A-B0ECE15857B9}">
      <dgm:prSet/>
      <dgm:spPr/>
      <dgm:t>
        <a:bodyPr/>
        <a:lstStyle/>
        <a:p>
          <a:endParaRPr lang="zh-TW" altLang="en-US" sz="2400"/>
        </a:p>
      </dgm:t>
    </dgm:pt>
    <dgm:pt modelId="{B2124F38-A862-46DE-B8BC-EDAA6BEA8131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生活協助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999DFA-FD56-4C7E-ACA8-A01FC846E8A4}" type="parTrans" cxnId="{8778D138-93A8-4B9B-82B9-177EB374BCA2}">
      <dgm:prSet/>
      <dgm:spPr/>
      <dgm:t>
        <a:bodyPr/>
        <a:lstStyle/>
        <a:p>
          <a:endParaRPr lang="zh-TW" altLang="en-US" sz="2400"/>
        </a:p>
      </dgm:t>
    </dgm:pt>
    <dgm:pt modelId="{AA466A09-D336-41B1-B6FD-F93C38E8A298}" type="sibTrans" cxnId="{8778D138-93A8-4B9B-82B9-177EB374BCA2}">
      <dgm:prSet/>
      <dgm:spPr/>
      <dgm:t>
        <a:bodyPr/>
        <a:lstStyle/>
        <a:p>
          <a:endParaRPr lang="zh-TW" altLang="en-US" sz="2400"/>
        </a:p>
      </dgm:t>
    </dgm:pt>
    <dgm:pt modelId="{8226F88F-B5DA-4699-8DEE-D6289CC932C2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提供工讀機會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104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學年度提供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42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名工讀職缺；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105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學年度提供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60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名工讀職缺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697B2643-5DE5-4784-AD53-148FDBB4107E}" type="parTrans" cxnId="{BCBD7439-30EE-46BE-BAB0-7DAEF5A2C7D3}">
      <dgm:prSet/>
      <dgm:spPr/>
      <dgm:t>
        <a:bodyPr/>
        <a:lstStyle/>
        <a:p>
          <a:endParaRPr lang="zh-TW" altLang="en-US" sz="2400"/>
        </a:p>
      </dgm:t>
    </dgm:pt>
    <dgm:pt modelId="{8AA74EFF-E1B4-46C6-B17D-FB4CB9A004FA}" type="sibTrans" cxnId="{BCBD7439-30EE-46BE-BAB0-7DAEF5A2C7D3}">
      <dgm:prSet/>
      <dgm:spPr/>
      <dgm:t>
        <a:bodyPr/>
        <a:lstStyle/>
        <a:p>
          <a:endParaRPr lang="zh-TW" altLang="en-US" sz="2400"/>
        </a:p>
      </dgm:t>
    </dgm:pt>
    <dgm:pt modelId="{735C0B14-D0F8-4530-A5D6-830BBC44E962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夢想協助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9CEAF7-E636-4CCC-B216-5FFC75F244C9}" type="parTrans" cxnId="{0578AAEF-F624-4B04-877F-89BD04B924E1}">
      <dgm:prSet/>
      <dgm:spPr/>
      <dgm:t>
        <a:bodyPr/>
        <a:lstStyle/>
        <a:p>
          <a:endParaRPr lang="zh-TW" altLang="en-US" sz="2400"/>
        </a:p>
      </dgm:t>
    </dgm:pt>
    <dgm:pt modelId="{F69C62AD-EB37-47B7-B0E1-ECD604D281C5}" type="sibTrans" cxnId="{0578AAEF-F624-4B04-877F-89BD04B924E1}">
      <dgm:prSet/>
      <dgm:spPr/>
      <dgm:t>
        <a:bodyPr/>
        <a:lstStyle/>
        <a:p>
          <a:endParaRPr lang="zh-TW" altLang="en-US" sz="2400"/>
        </a:p>
      </dgm:t>
    </dgm:pt>
    <dgm:pt modelId="{CB618528-393E-4329-944F-98C39D4EB0E1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參與海外實習及國際會議人次共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22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ABD4502B-7280-434C-AFCD-F9DF26B827D3}" type="parTrans" cxnId="{D00D8435-2BCB-4250-8EF4-AFFCE735841C}">
      <dgm:prSet/>
      <dgm:spPr/>
      <dgm:t>
        <a:bodyPr/>
        <a:lstStyle/>
        <a:p>
          <a:endParaRPr lang="zh-TW" altLang="en-US" sz="2400"/>
        </a:p>
      </dgm:t>
    </dgm:pt>
    <dgm:pt modelId="{FA82953A-39E2-4416-9830-81348B49D88D}" type="sibTrans" cxnId="{D00D8435-2BCB-4250-8EF4-AFFCE735841C}">
      <dgm:prSet/>
      <dgm:spPr/>
      <dgm:t>
        <a:bodyPr/>
        <a:lstStyle/>
        <a:p>
          <a:endParaRPr lang="zh-TW" altLang="en-US" sz="2400"/>
        </a:p>
      </dgm:t>
    </dgm:pt>
    <dgm:pt modelId="{BBDB4E72-7702-4115-88DE-22AFA5A334A3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環境協助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2D8CF4-A39A-4C5D-AC25-6D88C161D9CE}" type="parTrans" cxnId="{91458F41-6CC6-4F23-B8AB-E6451B47E6CA}">
      <dgm:prSet/>
      <dgm:spPr/>
      <dgm:t>
        <a:bodyPr/>
        <a:lstStyle/>
        <a:p>
          <a:endParaRPr lang="zh-TW" altLang="en-US" sz="2400"/>
        </a:p>
      </dgm:t>
    </dgm:pt>
    <dgm:pt modelId="{B2CEF968-5F04-4561-8AEA-B9A840E19452}" type="sibTrans" cxnId="{91458F41-6CC6-4F23-B8AB-E6451B47E6CA}">
      <dgm:prSet/>
      <dgm:spPr/>
      <dgm:t>
        <a:bodyPr/>
        <a:lstStyle/>
        <a:p>
          <a:endParaRPr lang="zh-TW" altLang="en-US" sz="2400"/>
        </a:p>
      </dgm:t>
    </dgm:pt>
    <dgm:pt modelId="{EC94F308-6591-4BFB-B020-74F2CB1806E2}">
      <dgm:prSet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安排教師或退休教師課後輔導</a:t>
          </a:r>
          <a:r>
            <a:rPr lang="en-US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證照考試輔導共開設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43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門課程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86F13C2E-D33E-47B4-8A4F-33CA74045774}" type="parTrans" cxnId="{B97A98AA-3A48-466E-8BB9-DCC78990CFBB}">
      <dgm:prSet/>
      <dgm:spPr/>
      <dgm:t>
        <a:bodyPr/>
        <a:lstStyle/>
        <a:p>
          <a:endParaRPr lang="zh-TW" altLang="en-US" sz="2400"/>
        </a:p>
      </dgm:t>
    </dgm:pt>
    <dgm:pt modelId="{E89850B9-AC46-4FC1-A607-E5AFE87651D3}" type="sibTrans" cxnId="{B97A98AA-3A48-466E-8BB9-DCC78990CFBB}">
      <dgm:prSet/>
      <dgm:spPr/>
      <dgm:t>
        <a:bodyPr/>
        <a:lstStyle/>
        <a:p>
          <a:endParaRPr lang="zh-TW" altLang="en-US" sz="2400"/>
        </a:p>
      </dgm:t>
    </dgm:pt>
    <dgm:pt modelId="{8D1E97FA-AE95-4900-AE4A-1E13C9B7D24A}">
      <dgm:prSet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社工師主動關懷：個別化需求評估人次共</a:t>
          </a:r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77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E8CDD-DB0A-44A5-A932-C5FEF20CC9EB}" type="parTrans" cxnId="{046C0ED6-25DF-4B68-8517-01F532D4948B}">
      <dgm:prSet/>
      <dgm:spPr/>
      <dgm:t>
        <a:bodyPr/>
        <a:lstStyle/>
        <a:p>
          <a:endParaRPr lang="zh-TW" altLang="en-US" sz="2400"/>
        </a:p>
      </dgm:t>
    </dgm:pt>
    <dgm:pt modelId="{7A431169-159D-4C4F-8E00-1819A67BDE59}" type="sibTrans" cxnId="{046C0ED6-25DF-4B68-8517-01F532D4948B}">
      <dgm:prSet/>
      <dgm:spPr/>
      <dgm:t>
        <a:bodyPr/>
        <a:lstStyle/>
        <a:p>
          <a:endParaRPr lang="zh-TW" altLang="en-US" sz="2400"/>
        </a:p>
      </dgm:t>
    </dgm:pt>
    <dgm:pt modelId="{6A2F03D4-E0F2-4CF8-BB89-FCBB55C7C5C5}">
      <dgm:prSet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補助專業技能證照共</a:t>
          </a:r>
          <a:r>
            <a:rPr lang="en-US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74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DA0A90E3-CBC8-4458-A8C3-B1F9038FC9C3}" type="parTrans" cxnId="{060D77F4-7B8D-4769-97E4-3F33412875B4}">
      <dgm:prSet/>
      <dgm:spPr/>
      <dgm:t>
        <a:bodyPr/>
        <a:lstStyle/>
        <a:p>
          <a:endParaRPr lang="zh-TW" altLang="en-US" sz="2400"/>
        </a:p>
      </dgm:t>
    </dgm:pt>
    <dgm:pt modelId="{C077948F-65E0-4375-8ADF-1C9373A5459A}" type="sibTrans" cxnId="{060D77F4-7B8D-4769-97E4-3F33412875B4}">
      <dgm:prSet/>
      <dgm:spPr/>
      <dgm:t>
        <a:bodyPr/>
        <a:lstStyle/>
        <a:p>
          <a:endParaRPr lang="zh-TW" altLang="en-US" sz="2400"/>
        </a:p>
      </dgm:t>
    </dgm:pt>
    <dgm:pt modelId="{A97809FF-0578-4EB8-B5FC-FE8CEF6E76B8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鼓勵弱勢生參與創業學習社團參與人數</a:t>
          </a:r>
          <a:r>
            <a:rPr lang="en-US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130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4A30496F-70B3-4424-A209-DAA061D9CBD0}" type="parTrans" cxnId="{227BF92D-E496-4130-B14F-DB805DA36BE8}">
      <dgm:prSet/>
      <dgm:spPr/>
      <dgm:t>
        <a:bodyPr/>
        <a:lstStyle/>
        <a:p>
          <a:endParaRPr lang="zh-TW" altLang="en-US"/>
        </a:p>
      </dgm:t>
    </dgm:pt>
    <dgm:pt modelId="{6B0FDD7B-7CEE-4554-9044-693D9B34DC13}" type="sibTrans" cxnId="{227BF92D-E496-4130-B14F-DB805DA36BE8}">
      <dgm:prSet/>
      <dgm:spPr/>
      <dgm:t>
        <a:bodyPr/>
        <a:lstStyle/>
        <a:p>
          <a:endParaRPr lang="zh-TW" altLang="en-US"/>
        </a:p>
      </dgm:t>
    </dgm:pt>
    <dgm:pt modelId="{59DDA4E3-6CF7-4118-BADA-5D6D55C1EF49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獎助學金、愛心餐券、緊急紓困金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8FF7EFB3-66BF-49CF-B5E4-03D921DB42E9}" type="parTrans" cxnId="{5E9E5A07-D7B2-4621-8A53-B7D3E3341608}">
      <dgm:prSet/>
      <dgm:spPr/>
      <dgm:t>
        <a:bodyPr/>
        <a:lstStyle/>
        <a:p>
          <a:endParaRPr lang="zh-TW" altLang="en-US"/>
        </a:p>
      </dgm:t>
    </dgm:pt>
    <dgm:pt modelId="{B43D9E2C-9408-47FB-A375-C00EEA650889}" type="sibTrans" cxnId="{5E9E5A07-D7B2-4621-8A53-B7D3E3341608}">
      <dgm:prSet/>
      <dgm:spPr/>
      <dgm:t>
        <a:bodyPr/>
        <a:lstStyle/>
        <a:p>
          <a:endParaRPr lang="zh-TW" altLang="en-US"/>
        </a:p>
      </dgm:t>
    </dgm:pt>
    <dgm:pt modelId="{F37F9609-0BDF-4E62-A0C7-ACB2B89A5721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培養弱勢學生社會回饋及服務學習之精神：偏鄉服務學習活動辦理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2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場，參與人次共</a:t>
          </a:r>
          <a:r>
            <a:rPr lang="en-US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95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人；辦理課外活動研習營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4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場，參與人次共</a:t>
          </a:r>
          <a:r>
            <a:rPr lang="en-US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114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7244BF76-9A7E-4BBC-A1C4-8EE29B47314E}" type="parTrans" cxnId="{98DDCFDF-BA91-4C32-98E0-BD64607E31B4}">
      <dgm:prSet/>
      <dgm:spPr/>
      <dgm:t>
        <a:bodyPr/>
        <a:lstStyle/>
        <a:p>
          <a:endParaRPr lang="zh-TW" altLang="en-US"/>
        </a:p>
      </dgm:t>
    </dgm:pt>
    <dgm:pt modelId="{24C365DD-4C7C-4E92-A52E-1685F965B2B6}" type="sibTrans" cxnId="{98DDCFDF-BA91-4C32-98E0-BD64607E31B4}">
      <dgm:prSet/>
      <dgm:spPr/>
      <dgm:t>
        <a:bodyPr/>
        <a:lstStyle/>
        <a:p>
          <a:endParaRPr lang="zh-TW" altLang="en-US"/>
        </a:p>
      </dgm:t>
    </dgm:pt>
    <dgm:pt modelId="{0CDB4239-CD4B-40C4-95D9-94A2E6C46563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社團證照共補助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39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F1065E61-A612-450C-8817-C3E73B1340A1}" type="parTrans" cxnId="{3414AAB8-7D10-4E84-95B9-AEB3FEB44E47}">
      <dgm:prSet/>
      <dgm:spPr/>
      <dgm:t>
        <a:bodyPr/>
        <a:lstStyle/>
        <a:p>
          <a:endParaRPr lang="zh-TW" altLang="en-US"/>
        </a:p>
      </dgm:t>
    </dgm:pt>
    <dgm:pt modelId="{9E1C224C-2BF7-43F9-B8D7-42578197FF3B}" type="sibTrans" cxnId="{3414AAB8-7D10-4E84-95B9-AEB3FEB44E47}">
      <dgm:prSet/>
      <dgm:spPr/>
      <dgm:t>
        <a:bodyPr/>
        <a:lstStyle/>
        <a:p>
          <a:endParaRPr lang="zh-TW" altLang="en-US"/>
        </a:p>
      </dgm:t>
    </dgm:pt>
    <dgm:pt modelId="{4FAA4D93-A889-4CB0-B24F-2BA7F03E2DCA}">
      <dgm:prSet phldrT="[文字]" custT="1"/>
      <dgm:spPr/>
      <dgm:t>
        <a:bodyPr/>
        <a:lstStyle/>
        <a:p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提供教材借用，共</a:t>
          </a:r>
          <a:r>
            <a: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12</a:t>
          </a:r>
          <a:r>
            <a:rPr lang="zh-TW" altLang="en-US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個系所申請</a:t>
          </a:r>
          <a:endParaRPr lang="zh-TW" altLang="en-US" sz="14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0D08A927-AC4F-428C-9AB3-24AFDBDD7DC5}" type="parTrans" cxnId="{1D1950A6-1724-43F9-8A10-620186057637}">
      <dgm:prSet/>
      <dgm:spPr/>
      <dgm:t>
        <a:bodyPr/>
        <a:lstStyle/>
        <a:p>
          <a:endParaRPr lang="zh-TW" altLang="en-US"/>
        </a:p>
      </dgm:t>
    </dgm:pt>
    <dgm:pt modelId="{113C0B4B-50D1-49D1-8580-E561BDE49F0E}" type="sibTrans" cxnId="{1D1950A6-1724-43F9-8A10-620186057637}">
      <dgm:prSet/>
      <dgm:spPr/>
      <dgm:t>
        <a:bodyPr/>
        <a:lstStyle/>
        <a:p>
          <a:endParaRPr lang="zh-TW" altLang="en-US"/>
        </a:p>
      </dgm:t>
    </dgm:pt>
    <dgm:pt modelId="{18F9AC76-9459-4C6D-B913-DDF87B42588A}" type="pres">
      <dgm:prSet presAssocID="{5F7839E0-A49C-4735-8F97-000DC2A7B2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AAD3BE-4F95-4B6B-890B-B8CE79A0C3D2}" type="pres">
      <dgm:prSet presAssocID="{D54829FA-1BAE-406A-A404-5F4B5FA4DC14}" presName="linNode" presStyleCnt="0"/>
      <dgm:spPr/>
    </dgm:pt>
    <dgm:pt modelId="{EDBA42A1-97A6-4AC0-B6B3-E60ACB153A5A}" type="pres">
      <dgm:prSet presAssocID="{D54829FA-1BAE-406A-A404-5F4B5FA4DC14}" presName="parentText" presStyleLbl="node1" presStyleIdx="0" presStyleCnt="6" custScaleX="60929" custScaleY="62991" custLinFactNeighborX="-122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36FA0B-9EE7-49EA-B029-9E5FFF492C68}" type="pres">
      <dgm:prSet presAssocID="{D54829FA-1BAE-406A-A404-5F4B5FA4DC14}" presName="descendantText" presStyleLbl="alignAccFollowNode1" presStyleIdx="0" presStyleCnt="6" custScaleX="118703" custScaleY="94086" custLinFactNeighborX="6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9C5A02-E2EC-47B9-AD27-E4B8A8CF2A90}" type="pres">
      <dgm:prSet presAssocID="{08BA4C01-4D43-43FF-A4EA-A5716C01C12E}" presName="sp" presStyleCnt="0"/>
      <dgm:spPr/>
    </dgm:pt>
    <dgm:pt modelId="{F85A7960-5856-4280-A9B8-5AAEE8961BBB}" type="pres">
      <dgm:prSet presAssocID="{CB9FC598-7851-4C42-B1CA-9668DC2A6E01}" presName="linNode" presStyleCnt="0"/>
      <dgm:spPr/>
    </dgm:pt>
    <dgm:pt modelId="{42892619-4A8E-48A3-855F-C17B5A5808CC}" type="pres">
      <dgm:prSet presAssocID="{CB9FC598-7851-4C42-B1CA-9668DC2A6E01}" presName="parentText" presStyleLbl="node1" presStyleIdx="1" presStyleCnt="6" custScaleX="60929" custScaleY="62991" custLinFactNeighborX="-122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3CA702-842A-4FF1-B08D-DE20F0BE87B5}" type="pres">
      <dgm:prSet presAssocID="{CB9FC598-7851-4C42-B1CA-9668DC2A6E01}" presName="descendantText" presStyleLbl="alignAccFollowNode1" presStyleIdx="1" presStyleCnt="6" custScaleX="118703" custScaleY="127348" custLinFactNeighborX="6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14D180-789F-4C1B-8350-31E7804BA69B}" type="pres">
      <dgm:prSet presAssocID="{C705D8BF-F77E-4E81-ACD6-8BB2F42C9529}" presName="sp" presStyleCnt="0"/>
      <dgm:spPr/>
    </dgm:pt>
    <dgm:pt modelId="{CBC54F4A-DA15-40BD-9447-AF4574DFA8BE}" type="pres">
      <dgm:prSet presAssocID="{8D2842FD-3D72-4143-9D3F-679A9BE34F3E}" presName="linNode" presStyleCnt="0"/>
      <dgm:spPr/>
    </dgm:pt>
    <dgm:pt modelId="{393ECD70-2047-44FA-9FAD-87E7F01C06FC}" type="pres">
      <dgm:prSet presAssocID="{8D2842FD-3D72-4143-9D3F-679A9BE34F3E}" presName="parentText" presStyleLbl="node1" presStyleIdx="2" presStyleCnt="6" custScaleX="60929" custScaleY="62991" custLinFactNeighborX="-122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318A86-AF2C-4D33-837E-ADA4D0BD6F76}" type="pres">
      <dgm:prSet presAssocID="{8D2842FD-3D72-4143-9D3F-679A9BE34F3E}" presName="descendantText" presStyleLbl="alignAccFollowNode1" presStyleIdx="2" presStyleCnt="6" custScaleX="118703" custScaleY="152274" custLinFactNeighborX="6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50885E-67C1-4B4F-8194-8DB723B88DFE}" type="pres">
      <dgm:prSet presAssocID="{CD225190-9B31-4233-BF8C-64A3141688C3}" presName="sp" presStyleCnt="0"/>
      <dgm:spPr/>
    </dgm:pt>
    <dgm:pt modelId="{3C22CFFC-CC26-476C-A02F-02A2AF81D5CD}" type="pres">
      <dgm:prSet presAssocID="{B2124F38-A862-46DE-B8BC-EDAA6BEA8131}" presName="linNode" presStyleCnt="0"/>
      <dgm:spPr/>
    </dgm:pt>
    <dgm:pt modelId="{404CBAA1-7A9C-4B36-A69F-0CA2AA05E518}" type="pres">
      <dgm:prSet presAssocID="{B2124F38-A862-46DE-B8BC-EDAA6BEA8131}" presName="parentText" presStyleLbl="node1" presStyleIdx="3" presStyleCnt="6" custScaleX="60929" custScaleY="62991" custLinFactNeighborX="-122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B57A3A-B7DD-44EE-BCE2-E1BD56CE00DA}" type="pres">
      <dgm:prSet presAssocID="{B2124F38-A862-46DE-B8BC-EDAA6BEA8131}" presName="descendantText" presStyleLbl="alignAccFollowNode1" presStyleIdx="3" presStyleCnt="6" custScaleX="118703" custScaleY="83925" custLinFactNeighborX="6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E1D26E-8988-4367-A735-153E30D45776}" type="pres">
      <dgm:prSet presAssocID="{AA466A09-D336-41B1-B6FD-F93C38E8A298}" presName="sp" presStyleCnt="0"/>
      <dgm:spPr/>
    </dgm:pt>
    <dgm:pt modelId="{6790610F-6E1E-4EA1-A56F-E670C815DB65}" type="pres">
      <dgm:prSet presAssocID="{735C0B14-D0F8-4530-A5D6-830BBC44E962}" presName="linNode" presStyleCnt="0"/>
      <dgm:spPr/>
    </dgm:pt>
    <dgm:pt modelId="{CC96108C-F13C-4BF5-B2FA-03E7B76CE734}" type="pres">
      <dgm:prSet presAssocID="{735C0B14-D0F8-4530-A5D6-830BBC44E962}" presName="parentText" presStyleLbl="node1" presStyleIdx="4" presStyleCnt="6" custScaleX="60929" custScaleY="62991" custLinFactNeighborX="-122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FF268A-5096-4DD9-A41A-99950C852E19}" type="pres">
      <dgm:prSet presAssocID="{735C0B14-D0F8-4530-A5D6-830BBC44E962}" presName="descendantText" presStyleLbl="alignAccFollowNode1" presStyleIdx="4" presStyleCnt="6" custScaleX="118704" custScaleY="169498" custLinFactNeighborX="62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8FC21-5D80-41ED-A552-1522B0975EBD}" type="pres">
      <dgm:prSet presAssocID="{F69C62AD-EB37-47B7-B0E1-ECD604D281C5}" presName="sp" presStyleCnt="0"/>
      <dgm:spPr/>
    </dgm:pt>
    <dgm:pt modelId="{8771D33B-BAD4-4F63-877C-6981FA2BF660}" type="pres">
      <dgm:prSet presAssocID="{BBDB4E72-7702-4115-88DE-22AFA5A334A3}" presName="linNode" presStyleCnt="0"/>
      <dgm:spPr/>
    </dgm:pt>
    <dgm:pt modelId="{8C196CCC-AF00-4D24-8485-8FE8AB3DAEA9}" type="pres">
      <dgm:prSet presAssocID="{BBDB4E72-7702-4115-88DE-22AFA5A334A3}" presName="parentText" presStyleLbl="node1" presStyleIdx="5" presStyleCnt="6" custScaleX="60929" custScaleY="62991" custLinFactNeighborX="-122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A7857-6F4B-4ADE-910F-726FE2B4A5C3}" type="pres">
      <dgm:prSet presAssocID="{BBDB4E72-7702-4115-88DE-22AFA5A334A3}" presName="descendantText" presStyleLbl="alignAccFollowNode1" presStyleIdx="5" presStyleCnt="6" custScaleX="118703" custScaleY="78533" custLinFactNeighborX="6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DDCFDF-BA91-4C32-98E0-BD64607E31B4}" srcId="{735C0B14-D0F8-4530-A5D6-830BBC44E962}" destId="{F37F9609-0BDF-4E62-A0C7-ACB2B89A5721}" srcOrd="1" destOrd="0" parTransId="{7244BF76-9A7E-4BBC-A1C4-8EE29B47314E}" sibTransId="{24C365DD-4C7C-4E92-A52E-1685F965B2B6}"/>
    <dgm:cxn modelId="{5E9E5A07-D7B2-4621-8A53-B7D3E3341608}" srcId="{B2124F38-A862-46DE-B8BC-EDAA6BEA8131}" destId="{59DDA4E3-6CF7-4118-BADA-5D6D55C1EF49}" srcOrd="1" destOrd="0" parTransId="{8FF7EFB3-66BF-49CF-B5E4-03D921DB42E9}" sibTransId="{B43D9E2C-9408-47FB-A375-C00EEA650889}"/>
    <dgm:cxn modelId="{4DD2F6A4-9921-412B-84AD-C116578F9436}" type="presOf" srcId="{EC94F308-6591-4BFB-B020-74F2CB1806E2}" destId="{D73CA702-842A-4FF1-B08D-DE20F0BE87B5}" srcOrd="0" destOrd="1" presId="urn:microsoft.com/office/officeart/2005/8/layout/vList5"/>
    <dgm:cxn modelId="{1064708A-C7AB-4FBA-AD4A-B0ECE15857B9}" srcId="{8D2842FD-3D72-4143-9D3F-679A9BE34F3E}" destId="{B671885A-0746-4B7C-A0E3-E2207A446481}" srcOrd="0" destOrd="0" parTransId="{340DEA14-0256-4DF1-A8D9-AAFCC2E75E63}" sibTransId="{BDA647BE-6332-42E2-99C3-420613426DDA}"/>
    <dgm:cxn modelId="{EE95F61E-7648-485B-A4CF-77F06E71562D}" type="presOf" srcId="{4FAA4D93-A889-4CB0-B24F-2BA7F03E2DCA}" destId="{AEFA7857-6F4B-4ADE-910F-726FE2B4A5C3}" srcOrd="0" destOrd="0" presId="urn:microsoft.com/office/officeart/2005/8/layout/vList5"/>
    <dgm:cxn modelId="{96892AA9-B6E3-45C1-9516-443BEE034ED5}" type="presOf" srcId="{B2124F38-A862-46DE-B8BC-EDAA6BEA8131}" destId="{404CBAA1-7A9C-4B36-A69F-0CA2AA05E518}" srcOrd="0" destOrd="0" presId="urn:microsoft.com/office/officeart/2005/8/layout/vList5"/>
    <dgm:cxn modelId="{D00D8435-2BCB-4250-8EF4-AFFCE735841C}" srcId="{735C0B14-D0F8-4530-A5D6-830BBC44E962}" destId="{CB618528-393E-4329-944F-98C39D4EB0E1}" srcOrd="0" destOrd="0" parTransId="{ABD4502B-7280-434C-AFCD-F9DF26B827D3}" sibTransId="{FA82953A-39E2-4416-9830-81348B49D88D}"/>
    <dgm:cxn modelId="{046C0ED6-25DF-4B68-8517-01F532D4948B}" srcId="{D54829FA-1BAE-406A-A404-5F4B5FA4DC14}" destId="{8D1E97FA-AE95-4900-AE4A-1E13C9B7D24A}" srcOrd="1" destOrd="0" parTransId="{4E6E8CDD-DB0A-44A5-A932-C5FEF20CC9EB}" sibTransId="{7A431169-159D-4C4F-8E00-1819A67BDE59}"/>
    <dgm:cxn modelId="{3AE28B5B-131A-4C68-8AFD-D18B14213D01}" type="presOf" srcId="{BBDB4E72-7702-4115-88DE-22AFA5A334A3}" destId="{8C196CCC-AF00-4D24-8485-8FE8AB3DAEA9}" srcOrd="0" destOrd="0" presId="urn:microsoft.com/office/officeart/2005/8/layout/vList5"/>
    <dgm:cxn modelId="{227BF92D-E496-4130-B14F-DB805DA36BE8}" srcId="{8D2842FD-3D72-4143-9D3F-679A9BE34F3E}" destId="{A97809FF-0578-4EB8-B5FC-FE8CEF6E76B8}" srcOrd="1" destOrd="0" parTransId="{4A30496F-70B3-4424-A209-DAA061D9CBD0}" sibTransId="{6B0FDD7B-7CEE-4554-9044-693D9B34DC13}"/>
    <dgm:cxn modelId="{4149CEF6-1D3C-4E6F-991E-2E95C7EFD4FE}" type="presOf" srcId="{D54829FA-1BAE-406A-A404-5F4B5FA4DC14}" destId="{EDBA42A1-97A6-4AC0-B6B3-E60ACB153A5A}" srcOrd="0" destOrd="0" presId="urn:microsoft.com/office/officeart/2005/8/layout/vList5"/>
    <dgm:cxn modelId="{284C9BC0-8B8E-4AFA-B18A-545D29600A02}" type="presOf" srcId="{47873C29-1E31-4563-80BA-45BC23AAC929}" destId="{C336FA0B-9EE7-49EA-B029-9E5FFF492C68}" srcOrd="0" destOrd="0" presId="urn:microsoft.com/office/officeart/2005/8/layout/vList5"/>
    <dgm:cxn modelId="{0FDD2F64-BEA3-40DD-9598-95996EE9893B}" type="presOf" srcId="{636B6E04-6066-4514-981C-CB1CD11C09BF}" destId="{D73CA702-842A-4FF1-B08D-DE20F0BE87B5}" srcOrd="0" destOrd="0" presId="urn:microsoft.com/office/officeart/2005/8/layout/vList5"/>
    <dgm:cxn modelId="{143B76E2-8AD3-4BC3-A09A-C8D8A16F8187}" type="presOf" srcId="{B671885A-0746-4B7C-A0E3-E2207A446481}" destId="{B2318A86-AF2C-4D33-837E-ADA4D0BD6F76}" srcOrd="0" destOrd="0" presId="urn:microsoft.com/office/officeart/2005/8/layout/vList5"/>
    <dgm:cxn modelId="{0578AAEF-F624-4B04-877F-89BD04B924E1}" srcId="{5F7839E0-A49C-4735-8F97-000DC2A7B270}" destId="{735C0B14-D0F8-4530-A5D6-830BBC44E962}" srcOrd="4" destOrd="0" parTransId="{D89CEAF7-E636-4CCC-B216-5FFC75F244C9}" sibTransId="{F69C62AD-EB37-47B7-B0E1-ECD604D281C5}"/>
    <dgm:cxn modelId="{51799899-6766-45AC-9B98-92F9459B6E0D}" type="presOf" srcId="{6A2F03D4-E0F2-4CF8-BB89-FCBB55C7C5C5}" destId="{D73CA702-842A-4FF1-B08D-DE20F0BE87B5}" srcOrd="0" destOrd="2" presId="urn:microsoft.com/office/officeart/2005/8/layout/vList5"/>
    <dgm:cxn modelId="{96E50016-D10B-4451-BA3D-F0515830791D}" type="presOf" srcId="{CB9FC598-7851-4C42-B1CA-9668DC2A6E01}" destId="{42892619-4A8E-48A3-855F-C17B5A5808CC}" srcOrd="0" destOrd="0" presId="urn:microsoft.com/office/officeart/2005/8/layout/vList5"/>
    <dgm:cxn modelId="{1D1950A6-1724-43F9-8A10-620186057637}" srcId="{BBDB4E72-7702-4115-88DE-22AFA5A334A3}" destId="{4FAA4D93-A889-4CB0-B24F-2BA7F03E2DCA}" srcOrd="0" destOrd="0" parTransId="{0D08A927-AC4F-428C-9AB3-24AFDBDD7DC5}" sibTransId="{113C0B4B-50D1-49D1-8580-E561BDE49F0E}"/>
    <dgm:cxn modelId="{38B0449A-5A7F-43C6-B495-86161E24B428}" srcId="{5F7839E0-A49C-4735-8F97-000DC2A7B270}" destId="{CB9FC598-7851-4C42-B1CA-9668DC2A6E01}" srcOrd="1" destOrd="0" parTransId="{BB3B35F3-53B2-4733-BA79-83D63F4EBAC9}" sibTransId="{C705D8BF-F77E-4E81-ACD6-8BB2F42C9529}"/>
    <dgm:cxn modelId="{6F7044D5-24F3-427D-970E-B583665F9296}" type="presOf" srcId="{8D1E97FA-AE95-4900-AE4A-1E13C9B7D24A}" destId="{C336FA0B-9EE7-49EA-B029-9E5FFF492C68}" srcOrd="0" destOrd="1" presId="urn:microsoft.com/office/officeart/2005/8/layout/vList5"/>
    <dgm:cxn modelId="{BCBD7439-30EE-46BE-BAB0-7DAEF5A2C7D3}" srcId="{B2124F38-A862-46DE-B8BC-EDAA6BEA8131}" destId="{8226F88F-B5DA-4699-8DEE-D6289CC932C2}" srcOrd="0" destOrd="0" parTransId="{697B2643-5DE5-4784-AD53-148FDBB4107E}" sibTransId="{8AA74EFF-E1B4-46C6-B17D-FB4CB9A004FA}"/>
    <dgm:cxn modelId="{78AFAFE6-D805-46C5-86D8-98B1276FE686}" type="presOf" srcId="{5F7839E0-A49C-4735-8F97-000DC2A7B270}" destId="{18F9AC76-9459-4C6D-B913-DDF87B42588A}" srcOrd="0" destOrd="0" presId="urn:microsoft.com/office/officeart/2005/8/layout/vList5"/>
    <dgm:cxn modelId="{9DF16B1F-4C57-4CC3-9839-B93C2E7E1D56}" type="presOf" srcId="{8226F88F-B5DA-4699-8DEE-D6289CC932C2}" destId="{C8B57A3A-B7DD-44EE-BCE2-E1BD56CE00DA}" srcOrd="0" destOrd="0" presId="urn:microsoft.com/office/officeart/2005/8/layout/vList5"/>
    <dgm:cxn modelId="{EFDCC84A-39D5-4F5F-934B-4A64F120E85E}" type="presOf" srcId="{735C0B14-D0F8-4530-A5D6-830BBC44E962}" destId="{CC96108C-F13C-4BF5-B2FA-03E7B76CE734}" srcOrd="0" destOrd="0" presId="urn:microsoft.com/office/officeart/2005/8/layout/vList5"/>
    <dgm:cxn modelId="{6586F28C-775D-4053-B26F-EA844CA81497}" type="presOf" srcId="{59DDA4E3-6CF7-4118-BADA-5D6D55C1EF49}" destId="{C8B57A3A-B7DD-44EE-BCE2-E1BD56CE00DA}" srcOrd="0" destOrd="1" presId="urn:microsoft.com/office/officeart/2005/8/layout/vList5"/>
    <dgm:cxn modelId="{8778D138-93A8-4B9B-82B9-177EB374BCA2}" srcId="{5F7839E0-A49C-4735-8F97-000DC2A7B270}" destId="{B2124F38-A862-46DE-B8BC-EDAA6BEA8131}" srcOrd="3" destOrd="0" parTransId="{2A999DFA-FD56-4C7E-ACA8-A01FC846E8A4}" sibTransId="{AA466A09-D336-41B1-B6FD-F93C38E8A298}"/>
    <dgm:cxn modelId="{2EF141FF-1C64-4296-B7AB-A56671E9E878}" type="presOf" srcId="{A97809FF-0578-4EB8-B5FC-FE8CEF6E76B8}" destId="{B2318A86-AF2C-4D33-837E-ADA4D0BD6F76}" srcOrd="0" destOrd="1" presId="urn:microsoft.com/office/officeart/2005/8/layout/vList5"/>
    <dgm:cxn modelId="{814CAEC4-2C63-462A-AD6C-8CAB977F39C6}" type="presOf" srcId="{0CDB4239-CD4B-40C4-95D9-94A2E6C46563}" destId="{77FF268A-5096-4DD9-A41A-99950C852E19}" srcOrd="0" destOrd="2" presId="urn:microsoft.com/office/officeart/2005/8/layout/vList5"/>
    <dgm:cxn modelId="{B97A98AA-3A48-466E-8BB9-DCC78990CFBB}" srcId="{CB9FC598-7851-4C42-B1CA-9668DC2A6E01}" destId="{EC94F308-6591-4BFB-B020-74F2CB1806E2}" srcOrd="1" destOrd="0" parTransId="{86F13C2E-D33E-47B4-8A4F-33CA74045774}" sibTransId="{E89850B9-AC46-4FC1-A607-E5AFE87651D3}"/>
    <dgm:cxn modelId="{12546E3D-4A36-4A7B-A394-B79FC9DF8A69}" srcId="{D54829FA-1BAE-406A-A404-5F4B5FA4DC14}" destId="{47873C29-1E31-4563-80BA-45BC23AAC929}" srcOrd="0" destOrd="0" parTransId="{04A5FBD9-01D4-4F91-8273-95C5A0521939}" sibTransId="{F02290EA-BB4F-4B9B-A38C-982B0EEA1F4C}"/>
    <dgm:cxn modelId="{0950CB4C-7240-4CB7-B376-7A3382335182}" type="presOf" srcId="{8D2842FD-3D72-4143-9D3F-679A9BE34F3E}" destId="{393ECD70-2047-44FA-9FAD-87E7F01C06FC}" srcOrd="0" destOrd="0" presId="urn:microsoft.com/office/officeart/2005/8/layout/vList5"/>
    <dgm:cxn modelId="{1B18BA05-63A4-4E65-BDF2-2961056A6FBB}" type="presOf" srcId="{F37F9609-0BDF-4E62-A0C7-ACB2B89A5721}" destId="{77FF268A-5096-4DD9-A41A-99950C852E19}" srcOrd="0" destOrd="1" presId="urn:microsoft.com/office/officeart/2005/8/layout/vList5"/>
    <dgm:cxn modelId="{B819157D-A788-46C3-9D86-1A4766BC1794}" srcId="{5F7839E0-A49C-4735-8F97-000DC2A7B270}" destId="{D54829FA-1BAE-406A-A404-5F4B5FA4DC14}" srcOrd="0" destOrd="0" parTransId="{5A73D935-78FD-42B3-A55B-62C5ABF5C0CB}" sibTransId="{08BA4C01-4D43-43FF-A4EA-A5716C01C12E}"/>
    <dgm:cxn modelId="{3414AAB8-7D10-4E84-95B9-AEB3FEB44E47}" srcId="{735C0B14-D0F8-4530-A5D6-830BBC44E962}" destId="{0CDB4239-CD4B-40C4-95D9-94A2E6C46563}" srcOrd="2" destOrd="0" parTransId="{F1065E61-A612-450C-8817-C3E73B1340A1}" sibTransId="{9E1C224C-2BF7-43F9-B8D7-42578197FF3B}"/>
    <dgm:cxn modelId="{91458F41-6CC6-4F23-B8AB-E6451B47E6CA}" srcId="{5F7839E0-A49C-4735-8F97-000DC2A7B270}" destId="{BBDB4E72-7702-4115-88DE-22AFA5A334A3}" srcOrd="5" destOrd="0" parTransId="{BF2D8CF4-A39A-4C5D-AC25-6D88C161D9CE}" sibTransId="{B2CEF968-5F04-4561-8AEA-B9A840E19452}"/>
    <dgm:cxn modelId="{201182A4-6597-4F90-803A-25ED2AECF19A}" srcId="{CB9FC598-7851-4C42-B1CA-9668DC2A6E01}" destId="{636B6E04-6066-4514-981C-CB1CD11C09BF}" srcOrd="0" destOrd="0" parTransId="{B7E6EC1B-7CAC-40E9-89CA-EC9241CF8963}" sibTransId="{C8BFA8F0-BBED-4303-9CAA-E05DE7C08E62}"/>
    <dgm:cxn modelId="{9D44BD5D-066C-43DD-8E81-3E34A870F9AA}" type="presOf" srcId="{CB618528-393E-4329-944F-98C39D4EB0E1}" destId="{77FF268A-5096-4DD9-A41A-99950C852E19}" srcOrd="0" destOrd="0" presId="urn:microsoft.com/office/officeart/2005/8/layout/vList5"/>
    <dgm:cxn modelId="{060D77F4-7B8D-4769-97E4-3F33412875B4}" srcId="{CB9FC598-7851-4C42-B1CA-9668DC2A6E01}" destId="{6A2F03D4-E0F2-4CF8-BB89-FCBB55C7C5C5}" srcOrd="2" destOrd="0" parTransId="{DA0A90E3-CBC8-4458-A8C3-B1F9038FC9C3}" sibTransId="{C077948F-65E0-4375-8ADF-1C9373A5459A}"/>
    <dgm:cxn modelId="{053B1E9F-B213-41A2-A010-93ED4972C0CD}" srcId="{5F7839E0-A49C-4735-8F97-000DC2A7B270}" destId="{8D2842FD-3D72-4143-9D3F-679A9BE34F3E}" srcOrd="2" destOrd="0" parTransId="{839CAB0C-22F8-4A99-BF2B-897CBE385BE5}" sibTransId="{CD225190-9B31-4233-BF8C-64A3141688C3}"/>
    <dgm:cxn modelId="{6C1E9D24-ECDC-459F-996C-931162DB621E}" type="presParOf" srcId="{18F9AC76-9459-4C6D-B913-DDF87B42588A}" destId="{47AAD3BE-4F95-4B6B-890B-B8CE79A0C3D2}" srcOrd="0" destOrd="0" presId="urn:microsoft.com/office/officeart/2005/8/layout/vList5"/>
    <dgm:cxn modelId="{28EED998-2D60-4DCE-88AC-437990FAD837}" type="presParOf" srcId="{47AAD3BE-4F95-4B6B-890B-B8CE79A0C3D2}" destId="{EDBA42A1-97A6-4AC0-B6B3-E60ACB153A5A}" srcOrd="0" destOrd="0" presId="urn:microsoft.com/office/officeart/2005/8/layout/vList5"/>
    <dgm:cxn modelId="{AD1AAE37-5EA9-414E-BF5A-309912CD21AF}" type="presParOf" srcId="{47AAD3BE-4F95-4B6B-890B-B8CE79A0C3D2}" destId="{C336FA0B-9EE7-49EA-B029-9E5FFF492C68}" srcOrd="1" destOrd="0" presId="urn:microsoft.com/office/officeart/2005/8/layout/vList5"/>
    <dgm:cxn modelId="{784D79BF-5C7F-4FE8-8CD3-8DAD5055E554}" type="presParOf" srcId="{18F9AC76-9459-4C6D-B913-DDF87B42588A}" destId="{079C5A02-E2EC-47B9-AD27-E4B8A8CF2A90}" srcOrd="1" destOrd="0" presId="urn:microsoft.com/office/officeart/2005/8/layout/vList5"/>
    <dgm:cxn modelId="{694C60FB-0E56-487F-898E-1757BB2EEDBA}" type="presParOf" srcId="{18F9AC76-9459-4C6D-B913-DDF87B42588A}" destId="{F85A7960-5856-4280-A9B8-5AAEE8961BBB}" srcOrd="2" destOrd="0" presId="urn:microsoft.com/office/officeart/2005/8/layout/vList5"/>
    <dgm:cxn modelId="{D5A864B5-01F9-4A9E-A88A-EE50988AB2B0}" type="presParOf" srcId="{F85A7960-5856-4280-A9B8-5AAEE8961BBB}" destId="{42892619-4A8E-48A3-855F-C17B5A5808CC}" srcOrd="0" destOrd="0" presId="urn:microsoft.com/office/officeart/2005/8/layout/vList5"/>
    <dgm:cxn modelId="{4C9A536B-A50B-44C0-8E40-02666D98D1E0}" type="presParOf" srcId="{F85A7960-5856-4280-A9B8-5AAEE8961BBB}" destId="{D73CA702-842A-4FF1-B08D-DE20F0BE87B5}" srcOrd="1" destOrd="0" presId="urn:microsoft.com/office/officeart/2005/8/layout/vList5"/>
    <dgm:cxn modelId="{B5D7054B-816F-4FAB-8946-731C3B2016AB}" type="presParOf" srcId="{18F9AC76-9459-4C6D-B913-DDF87B42588A}" destId="{6414D180-789F-4C1B-8350-31E7804BA69B}" srcOrd="3" destOrd="0" presId="urn:microsoft.com/office/officeart/2005/8/layout/vList5"/>
    <dgm:cxn modelId="{C5EE32AD-FE86-4DCB-825C-9B5BCF4C04F8}" type="presParOf" srcId="{18F9AC76-9459-4C6D-B913-DDF87B42588A}" destId="{CBC54F4A-DA15-40BD-9447-AF4574DFA8BE}" srcOrd="4" destOrd="0" presId="urn:microsoft.com/office/officeart/2005/8/layout/vList5"/>
    <dgm:cxn modelId="{532DB47A-6874-4B76-A120-8FEACC40A123}" type="presParOf" srcId="{CBC54F4A-DA15-40BD-9447-AF4574DFA8BE}" destId="{393ECD70-2047-44FA-9FAD-87E7F01C06FC}" srcOrd="0" destOrd="0" presId="urn:microsoft.com/office/officeart/2005/8/layout/vList5"/>
    <dgm:cxn modelId="{D6A6BB08-BB70-4CE0-ACF0-EB92C86092B2}" type="presParOf" srcId="{CBC54F4A-DA15-40BD-9447-AF4574DFA8BE}" destId="{B2318A86-AF2C-4D33-837E-ADA4D0BD6F76}" srcOrd="1" destOrd="0" presId="urn:microsoft.com/office/officeart/2005/8/layout/vList5"/>
    <dgm:cxn modelId="{9C5A54BF-5C55-404B-A658-1EA52DEFCD74}" type="presParOf" srcId="{18F9AC76-9459-4C6D-B913-DDF87B42588A}" destId="{2950885E-67C1-4B4F-8194-8DB723B88DFE}" srcOrd="5" destOrd="0" presId="urn:microsoft.com/office/officeart/2005/8/layout/vList5"/>
    <dgm:cxn modelId="{106EC683-414E-4778-94F3-3166E1286EE9}" type="presParOf" srcId="{18F9AC76-9459-4C6D-B913-DDF87B42588A}" destId="{3C22CFFC-CC26-476C-A02F-02A2AF81D5CD}" srcOrd="6" destOrd="0" presId="urn:microsoft.com/office/officeart/2005/8/layout/vList5"/>
    <dgm:cxn modelId="{342514F3-F6CC-4885-ABCF-EEE80A4F73E1}" type="presParOf" srcId="{3C22CFFC-CC26-476C-A02F-02A2AF81D5CD}" destId="{404CBAA1-7A9C-4B36-A69F-0CA2AA05E518}" srcOrd="0" destOrd="0" presId="urn:microsoft.com/office/officeart/2005/8/layout/vList5"/>
    <dgm:cxn modelId="{AE6E2B16-A401-4594-92CA-87E66C311D3A}" type="presParOf" srcId="{3C22CFFC-CC26-476C-A02F-02A2AF81D5CD}" destId="{C8B57A3A-B7DD-44EE-BCE2-E1BD56CE00DA}" srcOrd="1" destOrd="0" presId="urn:microsoft.com/office/officeart/2005/8/layout/vList5"/>
    <dgm:cxn modelId="{F2F86312-B5C1-4A13-AAA5-ED9DD2A661B2}" type="presParOf" srcId="{18F9AC76-9459-4C6D-B913-DDF87B42588A}" destId="{BBE1D26E-8988-4367-A735-153E30D45776}" srcOrd="7" destOrd="0" presId="urn:microsoft.com/office/officeart/2005/8/layout/vList5"/>
    <dgm:cxn modelId="{5E90AEB1-C7EE-4F16-92E4-B090B8131C57}" type="presParOf" srcId="{18F9AC76-9459-4C6D-B913-DDF87B42588A}" destId="{6790610F-6E1E-4EA1-A56F-E670C815DB65}" srcOrd="8" destOrd="0" presId="urn:microsoft.com/office/officeart/2005/8/layout/vList5"/>
    <dgm:cxn modelId="{3ECC232F-A233-4591-B50C-EE162E2769C3}" type="presParOf" srcId="{6790610F-6E1E-4EA1-A56F-E670C815DB65}" destId="{CC96108C-F13C-4BF5-B2FA-03E7B76CE734}" srcOrd="0" destOrd="0" presId="urn:microsoft.com/office/officeart/2005/8/layout/vList5"/>
    <dgm:cxn modelId="{D98D9F38-5ACE-4237-9B37-8A6F0D73D3C4}" type="presParOf" srcId="{6790610F-6E1E-4EA1-A56F-E670C815DB65}" destId="{77FF268A-5096-4DD9-A41A-99950C852E19}" srcOrd="1" destOrd="0" presId="urn:microsoft.com/office/officeart/2005/8/layout/vList5"/>
    <dgm:cxn modelId="{4E9F687F-2389-4D4D-BD31-BA1EE17CE954}" type="presParOf" srcId="{18F9AC76-9459-4C6D-B913-DDF87B42588A}" destId="{2CD8FC21-5D80-41ED-A552-1522B0975EBD}" srcOrd="9" destOrd="0" presId="urn:microsoft.com/office/officeart/2005/8/layout/vList5"/>
    <dgm:cxn modelId="{4915081A-8F3E-493A-B4A4-21D3C4E53227}" type="presParOf" srcId="{18F9AC76-9459-4C6D-B913-DDF87B42588A}" destId="{8771D33B-BAD4-4F63-877C-6981FA2BF660}" srcOrd="10" destOrd="0" presId="urn:microsoft.com/office/officeart/2005/8/layout/vList5"/>
    <dgm:cxn modelId="{E3B6F8D9-2422-4B5E-A2E2-983FEA93930B}" type="presParOf" srcId="{8771D33B-BAD4-4F63-877C-6981FA2BF660}" destId="{8C196CCC-AF00-4D24-8485-8FE8AB3DAEA9}" srcOrd="0" destOrd="0" presId="urn:microsoft.com/office/officeart/2005/8/layout/vList5"/>
    <dgm:cxn modelId="{5C7B7F5C-64AA-42A3-94DF-C6203F89BF86}" type="presParOf" srcId="{8771D33B-BAD4-4F63-877C-6981FA2BF660}" destId="{AEFA7857-6F4B-4ADE-910F-726FE2B4A5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B0154-7ADD-4BC8-8EFD-8494856A7468}">
      <dsp:nvSpPr>
        <dsp:cNvPr id="0" name=""/>
        <dsp:cNvSpPr/>
      </dsp:nvSpPr>
      <dsp:spPr>
        <a:xfrm>
          <a:off x="0" y="80254"/>
          <a:ext cx="7931150" cy="570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「導師生聚會」</a:t>
          </a:r>
          <a:endParaRPr lang="zh-TW" sz="2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859" y="108113"/>
        <a:ext cx="7875432" cy="514986"/>
      </dsp:txXfrm>
    </dsp:sp>
    <dsp:sp modelId="{D43C5708-9E90-4637-9D17-3C81D29C7273}">
      <dsp:nvSpPr>
        <dsp:cNvPr id="0" name=""/>
        <dsp:cNvSpPr/>
      </dsp:nvSpPr>
      <dsp:spPr>
        <a:xfrm>
          <a:off x="0" y="650958"/>
          <a:ext cx="7931150" cy="56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17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請安排，並填寫導生會談紀錄 </a:t>
          </a:r>
          <a:r>
            <a:rPr lang="en-US" sz="1700" b="0" i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T.4.06.</a:t>
          </a:r>
          <a:r>
            <a:rPr lang="zh-TW" sz="1700" b="0" i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導生訪談紀錄表維護</a:t>
          </a:r>
          <a:r>
            <a:rPr kumimoji="1" lang="zh-TW" altLang="en-US" sz="17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，每人每學期至少一次。</a:t>
          </a:r>
          <a:endParaRPr lang="zh-TW" sz="17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650958"/>
        <a:ext cx="7931150" cy="569250"/>
      </dsp:txXfrm>
    </dsp:sp>
    <dsp:sp modelId="{EC81571C-09AF-4875-A190-09179137D99F}">
      <dsp:nvSpPr>
        <dsp:cNvPr id="0" name=""/>
        <dsp:cNvSpPr/>
      </dsp:nvSpPr>
      <dsp:spPr>
        <a:xfrm>
          <a:off x="0" y="1220208"/>
          <a:ext cx="7931150" cy="570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「</a:t>
          </a:r>
          <a:r>
            <a:rPr kumimoji="1" lang="zh-TW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班級輔導</a:t>
          </a:r>
          <a:r>
            <a:rPr kumimoji="1" lang="zh-TW" altLang="en-US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／職涯輔導」</a:t>
          </a:r>
          <a:endParaRPr kumimoji="1" lang="zh-TW" sz="2200" b="1" kern="1200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27859" y="1248067"/>
        <a:ext cx="7875432" cy="514986"/>
      </dsp:txXfrm>
    </dsp:sp>
    <dsp:sp modelId="{98C55C81-97B0-48F4-B01F-9D07A8ED7E38}">
      <dsp:nvSpPr>
        <dsp:cNvPr id="0" name=""/>
        <dsp:cNvSpPr/>
      </dsp:nvSpPr>
      <dsp:spPr>
        <a:xfrm>
          <a:off x="0" y="1790912"/>
          <a:ext cx="793115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安排心理師至貴班進行兩性交往、自我探索、生涯規劃等活動</a:t>
          </a:r>
          <a:r>
            <a:rPr lang="zh-TW" altLang="en-US" sz="1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kumimoji="1" lang="zh-TW" altLang="en-US" sz="17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歡迎申請</a:t>
          </a:r>
          <a:r>
            <a:rPr lang="zh-TW" sz="1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sz="1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790912"/>
        <a:ext cx="7931150" cy="364320"/>
      </dsp:txXfrm>
    </dsp:sp>
    <dsp:sp modelId="{CC4D5796-A7F1-437C-B295-19283A9C6B54}">
      <dsp:nvSpPr>
        <dsp:cNvPr id="0" name=""/>
        <dsp:cNvSpPr/>
      </dsp:nvSpPr>
      <dsp:spPr>
        <a:xfrm>
          <a:off x="0" y="2155232"/>
          <a:ext cx="7931150" cy="570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「</a:t>
          </a:r>
          <a:r>
            <a:rPr kumimoji="1" lang="zh-TW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創新導師生會談活動</a:t>
          </a:r>
          <a:r>
            <a:rPr kumimoji="1" lang="zh-TW" altLang="en-US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」</a:t>
          </a:r>
          <a:endParaRPr kumimoji="1" lang="zh-TW" sz="2200" b="1" kern="1200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27859" y="2183091"/>
        <a:ext cx="7875432" cy="514986"/>
      </dsp:txXfrm>
    </dsp:sp>
    <dsp:sp modelId="{899CF817-6BB2-4D59-A17C-DDE49784B936}">
      <dsp:nvSpPr>
        <dsp:cNvPr id="0" name=""/>
        <dsp:cNvSpPr/>
      </dsp:nvSpPr>
      <dsp:spPr>
        <a:xfrm>
          <a:off x="0" y="2725937"/>
          <a:ext cx="793115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</a:t>
          </a:r>
          <a:r>
            <a:rPr lang="zh-TW" sz="1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學期初公告申請，補助講師費</a:t>
          </a:r>
          <a:r>
            <a:rPr lang="zh-TW" altLang="en-US" sz="1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、講義費、及</a:t>
          </a:r>
          <a:r>
            <a:rPr lang="zh-TW" sz="1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便當等</a:t>
          </a:r>
          <a:r>
            <a:rPr lang="zh-TW" altLang="en-US" sz="1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kumimoji="1" lang="zh-TW" altLang="en-US" sz="17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歡迎申請。</a:t>
          </a:r>
          <a:endParaRPr lang="zh-TW" sz="1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725937"/>
        <a:ext cx="7931150" cy="364320"/>
      </dsp:txXfrm>
    </dsp:sp>
    <dsp:sp modelId="{672362F1-B71A-404C-AB28-0757CE4BEE2D}">
      <dsp:nvSpPr>
        <dsp:cNvPr id="0" name=""/>
        <dsp:cNvSpPr/>
      </dsp:nvSpPr>
      <dsp:spPr>
        <a:xfrm>
          <a:off x="0" y="3090257"/>
          <a:ext cx="7931150" cy="570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網路連繫</a:t>
          </a:r>
          <a:endParaRPr kumimoji="1" lang="zh-TW" sz="2200" b="1" kern="1200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27859" y="3118116"/>
        <a:ext cx="7875432" cy="514986"/>
      </dsp:txXfrm>
    </dsp:sp>
    <dsp:sp modelId="{287039A2-161D-4CF3-9097-8B6B15BD9CA8}">
      <dsp:nvSpPr>
        <dsp:cNvPr id="0" name=""/>
        <dsp:cNvSpPr/>
      </dsp:nvSpPr>
      <dsp:spPr>
        <a:xfrm>
          <a:off x="0" y="3660961"/>
          <a:ext cx="793115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zh-TW" sz="17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FB, LINE, IG, email, </a:t>
          </a:r>
          <a:r>
            <a:rPr kumimoji="1" lang="zh-TW" altLang="en-US" sz="17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簡訊．．．</a:t>
          </a:r>
          <a:endParaRPr kumimoji="1" lang="zh-TW" sz="17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0" y="3660961"/>
        <a:ext cx="7931150" cy="364320"/>
      </dsp:txXfrm>
    </dsp:sp>
    <dsp:sp modelId="{1E0E359A-6D42-4114-BF57-140E03A8E401}">
      <dsp:nvSpPr>
        <dsp:cNvPr id="0" name=""/>
        <dsp:cNvSpPr/>
      </dsp:nvSpPr>
      <dsp:spPr>
        <a:xfrm>
          <a:off x="0" y="4025281"/>
          <a:ext cx="7931150" cy="570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200" b="1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面對面溝通</a:t>
          </a:r>
          <a:endParaRPr kumimoji="1" lang="zh-TW" sz="2200" b="1" kern="1200" dirty="0">
            <a:solidFill>
              <a:schemeClr val="bg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27859" y="4053140"/>
        <a:ext cx="7875432" cy="514986"/>
      </dsp:txXfrm>
    </dsp:sp>
    <dsp:sp modelId="{19CC068A-A0B8-407F-9DE0-0355CC42EF1C}">
      <dsp:nvSpPr>
        <dsp:cNvPr id="0" name=""/>
        <dsp:cNvSpPr/>
      </dsp:nvSpPr>
      <dsp:spPr>
        <a:xfrm>
          <a:off x="0" y="4595985"/>
          <a:ext cx="793115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zh-TW" altLang="en-US" sz="17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辦公室時間、聚餐、上課之餘、課外活動</a:t>
          </a:r>
          <a:r>
            <a:rPr kumimoji="1" lang="en-US" altLang="zh-TW" sz="17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rPr>
            <a:t>….</a:t>
          </a:r>
          <a:endParaRPr kumimoji="1" lang="zh-TW" sz="17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0" y="4595985"/>
        <a:ext cx="7931150" cy="36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736D-CB25-49D2-A2D0-1B9E5F1D6C0A}">
      <dsp:nvSpPr>
        <dsp:cNvPr id="0" name=""/>
        <dsp:cNvSpPr/>
      </dsp:nvSpPr>
      <dsp:spPr>
        <a:xfrm>
          <a:off x="0" y="79011"/>
          <a:ext cx="7931150" cy="62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kern="1200" dirty="0" smtClean="0"/>
            <a:t>106</a:t>
          </a:r>
          <a:r>
            <a:rPr kumimoji="1" lang="zh-TW" sz="2400" kern="1200" dirty="0" smtClean="0"/>
            <a:t>年</a:t>
          </a:r>
          <a:r>
            <a:rPr kumimoji="1" lang="en-US" sz="2400" kern="1200" dirty="0" smtClean="0"/>
            <a:t> 09</a:t>
          </a:r>
          <a:r>
            <a:rPr kumimoji="1" lang="zh-TW" sz="2400" kern="1200" dirty="0" smtClean="0"/>
            <a:t>月</a:t>
          </a:r>
          <a:r>
            <a:rPr kumimoji="1" lang="en-US" sz="2400" kern="1200" dirty="0" smtClean="0"/>
            <a:t>28</a:t>
          </a:r>
          <a:r>
            <a:rPr kumimoji="1" lang="zh-TW" sz="2400" kern="1200" dirty="0" smtClean="0"/>
            <a:t>日（四）</a:t>
          </a:r>
          <a:r>
            <a:rPr kumimoji="1" lang="en-US" sz="2400" kern="1200" dirty="0" smtClean="0"/>
            <a:t>12</a:t>
          </a:r>
          <a:r>
            <a:rPr kumimoji="1" lang="zh-TW" sz="2400" kern="1200" dirty="0" smtClean="0"/>
            <a:t>：</a:t>
          </a:r>
          <a:r>
            <a:rPr kumimoji="1" lang="en-US" sz="2400" kern="1200" dirty="0" smtClean="0"/>
            <a:t>00</a:t>
          </a:r>
          <a:r>
            <a:rPr kumimoji="1" lang="zh-TW" sz="2400" kern="1200" dirty="0" smtClean="0"/>
            <a:t>～</a:t>
          </a:r>
          <a:r>
            <a:rPr kumimoji="1" lang="en-US" sz="2400" kern="1200" dirty="0" smtClean="0"/>
            <a:t>14</a:t>
          </a:r>
          <a:r>
            <a:rPr kumimoji="1" lang="zh-TW" sz="2400" kern="1200" dirty="0" smtClean="0"/>
            <a:t>：</a:t>
          </a:r>
          <a:r>
            <a:rPr kumimoji="1" lang="en-US" sz="2400" kern="1200" dirty="0" smtClean="0"/>
            <a:t>00</a:t>
          </a:r>
          <a:r>
            <a:rPr kumimoji="1" lang="zh-TW" sz="2400" kern="1200" dirty="0" smtClean="0"/>
            <a:t>　</a:t>
          </a:r>
          <a:endParaRPr lang="zh-TW" sz="2400" kern="1200" dirty="0"/>
        </a:p>
      </dsp:txBody>
      <dsp:txXfrm>
        <a:off x="30392" y="109403"/>
        <a:ext cx="7870366" cy="561802"/>
      </dsp:txXfrm>
    </dsp:sp>
    <dsp:sp modelId="{B3F2D410-24CD-471D-B892-8665FC5497E4}">
      <dsp:nvSpPr>
        <dsp:cNvPr id="0" name=""/>
        <dsp:cNvSpPr/>
      </dsp:nvSpPr>
      <dsp:spPr>
        <a:xfrm>
          <a:off x="0" y="701597"/>
          <a:ext cx="79311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30480" rIns="170688" bIns="3048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zh-TW" sz="1900" kern="1200" dirty="0" smtClean="0"/>
            <a:t>「同志學生出櫃前與後</a:t>
          </a:r>
          <a:r>
            <a:rPr kumimoji="1" lang="en-US" sz="1900" kern="1200" dirty="0" smtClean="0"/>
            <a:t>~</a:t>
          </a:r>
          <a:r>
            <a:rPr kumimoji="1" lang="zh-TW" sz="1900" kern="1200" dirty="0" smtClean="0"/>
            <a:t>了解、關懷與陪伴」　</a:t>
          </a:r>
          <a:r>
            <a:rPr kumimoji="1" lang="zh-TW" altLang="zh-TW" sz="1900" kern="1200" dirty="0" smtClean="0"/>
            <a:t>顏正芳醫師</a:t>
          </a:r>
          <a:r>
            <a:rPr kumimoji="1" lang="en-US" altLang="zh-TW" sz="1900" kern="1200" dirty="0" smtClean="0"/>
            <a:t> </a:t>
          </a:r>
          <a:endParaRPr lang="zh-TW" altLang="zh-TW" sz="1900" kern="1200" dirty="0" smtClean="0"/>
        </a:p>
      </dsp:txBody>
      <dsp:txXfrm>
        <a:off x="0" y="701597"/>
        <a:ext cx="7931150" cy="397440"/>
      </dsp:txXfrm>
    </dsp:sp>
    <dsp:sp modelId="{53DC2682-DB78-45B7-B76C-E54648425ED5}">
      <dsp:nvSpPr>
        <dsp:cNvPr id="0" name=""/>
        <dsp:cNvSpPr/>
      </dsp:nvSpPr>
      <dsp:spPr>
        <a:xfrm>
          <a:off x="0" y="1099037"/>
          <a:ext cx="7931150" cy="62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kern="1200" dirty="0" smtClean="0"/>
            <a:t>106/10/21(</a:t>
          </a:r>
          <a:r>
            <a:rPr kumimoji="1" lang="zh-TW" sz="2400" kern="1200" dirty="0" smtClean="0"/>
            <a:t>六</a:t>
          </a:r>
          <a:r>
            <a:rPr kumimoji="1" lang="en-US" sz="2400" kern="1200" dirty="0" smtClean="0"/>
            <a:t>)8:00-22(</a:t>
          </a:r>
          <a:r>
            <a:rPr kumimoji="1" lang="zh-TW" sz="2400" kern="1200" dirty="0" smtClean="0"/>
            <a:t>日</a:t>
          </a:r>
          <a:r>
            <a:rPr kumimoji="1" lang="en-US" sz="2400" kern="1200" dirty="0" smtClean="0"/>
            <a:t>)19:00</a:t>
          </a:r>
          <a:r>
            <a:rPr kumimoji="1" lang="zh-TW" sz="2400" kern="1200" dirty="0" smtClean="0"/>
            <a:t>　</a:t>
          </a:r>
          <a:endParaRPr lang="zh-TW" sz="2400" kern="1200" dirty="0"/>
        </a:p>
      </dsp:txBody>
      <dsp:txXfrm>
        <a:off x="30392" y="1129429"/>
        <a:ext cx="7870366" cy="561802"/>
      </dsp:txXfrm>
    </dsp:sp>
    <dsp:sp modelId="{7B093F04-3352-4B73-992C-77F3977DEB9E}">
      <dsp:nvSpPr>
        <dsp:cNvPr id="0" name=""/>
        <dsp:cNvSpPr/>
      </dsp:nvSpPr>
      <dsp:spPr>
        <a:xfrm>
          <a:off x="0" y="1721623"/>
          <a:ext cx="79311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1900" kern="1200" dirty="0" smtClean="0"/>
            <a:t>106</a:t>
          </a:r>
          <a:r>
            <a:rPr kumimoji="1" lang="zh-TW" sz="1900" kern="1200" dirty="0" smtClean="0"/>
            <a:t>年度導師輔導與專業發展研習</a:t>
          </a:r>
          <a:r>
            <a:rPr kumimoji="1" lang="zh-TW" altLang="en-US" sz="1900" kern="1200" dirty="0" smtClean="0"/>
            <a:t>　</a:t>
          </a:r>
          <a:r>
            <a:rPr kumimoji="1" lang="zh-TW" sz="1900" kern="1200" dirty="0" smtClean="0"/>
            <a:t>地點：</a:t>
          </a:r>
          <a:r>
            <a:rPr kumimoji="1" lang="zh-TW" sz="1900" b="1" kern="1200" dirty="0" smtClean="0"/>
            <a:t>日月潭青年活動中心　</a:t>
          </a:r>
          <a:endParaRPr lang="zh-TW" sz="1900" b="1" kern="1200" dirty="0"/>
        </a:p>
      </dsp:txBody>
      <dsp:txXfrm>
        <a:off x="0" y="1721623"/>
        <a:ext cx="7931150" cy="397440"/>
      </dsp:txXfrm>
    </dsp:sp>
    <dsp:sp modelId="{90A2278F-0291-4ED4-B7C1-0476C7D576CD}">
      <dsp:nvSpPr>
        <dsp:cNvPr id="0" name=""/>
        <dsp:cNvSpPr/>
      </dsp:nvSpPr>
      <dsp:spPr>
        <a:xfrm>
          <a:off x="0" y="2119063"/>
          <a:ext cx="7931150" cy="62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kern="1200" dirty="0" smtClean="0"/>
            <a:t>106</a:t>
          </a:r>
          <a:r>
            <a:rPr kumimoji="1" lang="zh-TW" sz="2400" kern="1200" dirty="0" smtClean="0"/>
            <a:t>年 </a:t>
          </a:r>
          <a:r>
            <a:rPr kumimoji="1" lang="en-US" sz="2400" kern="1200" dirty="0" smtClean="0"/>
            <a:t>10</a:t>
          </a:r>
          <a:r>
            <a:rPr kumimoji="1" lang="zh-TW" sz="2400" kern="1200" dirty="0" smtClean="0"/>
            <a:t>月</a:t>
          </a:r>
          <a:r>
            <a:rPr kumimoji="1" lang="en-US" sz="2400" kern="1200" dirty="0" smtClean="0"/>
            <a:t>30</a:t>
          </a:r>
          <a:r>
            <a:rPr kumimoji="1" lang="zh-TW" sz="2400" kern="1200" dirty="0" smtClean="0"/>
            <a:t>日</a:t>
          </a:r>
          <a:r>
            <a:rPr kumimoji="1" lang="en-US" sz="2400" kern="1200" dirty="0" smtClean="0"/>
            <a:t>(</a:t>
          </a:r>
          <a:r>
            <a:rPr kumimoji="1" lang="zh-TW" sz="2400" kern="1200" dirty="0" smtClean="0"/>
            <a:t>一</a:t>
          </a:r>
          <a:r>
            <a:rPr kumimoji="1" lang="en-US" sz="2400" kern="1200" dirty="0" smtClean="0"/>
            <a:t>)12:00-14:00</a:t>
          </a:r>
          <a:endParaRPr lang="zh-TW" sz="2400" kern="1200" dirty="0"/>
        </a:p>
      </dsp:txBody>
      <dsp:txXfrm>
        <a:off x="30392" y="2149455"/>
        <a:ext cx="7870366" cy="561802"/>
      </dsp:txXfrm>
    </dsp:sp>
    <dsp:sp modelId="{C8BCC6D9-75C2-476E-851C-5BBA7A9AB913}">
      <dsp:nvSpPr>
        <dsp:cNvPr id="0" name=""/>
        <dsp:cNvSpPr/>
      </dsp:nvSpPr>
      <dsp:spPr>
        <a:xfrm>
          <a:off x="0" y="2741649"/>
          <a:ext cx="79311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30480" rIns="170688" bIns="3048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zh-TW" sz="1900" kern="1200" dirty="0" smtClean="0"/>
            <a:t>「危機個案處理與自殺防治」</a:t>
          </a:r>
          <a:r>
            <a:rPr kumimoji="1" lang="zh-TW" altLang="zh-TW" sz="1900" kern="1200" dirty="0" smtClean="0"/>
            <a:t>陳清文心理師</a:t>
          </a:r>
          <a:r>
            <a:rPr kumimoji="1" lang="en-US" altLang="zh-TW" sz="1900" kern="1200" dirty="0" smtClean="0"/>
            <a:t> </a:t>
          </a:r>
          <a:endParaRPr lang="zh-TW" sz="1900" kern="1200" dirty="0"/>
        </a:p>
      </dsp:txBody>
      <dsp:txXfrm>
        <a:off x="0" y="2741649"/>
        <a:ext cx="7931150" cy="397440"/>
      </dsp:txXfrm>
    </dsp:sp>
    <dsp:sp modelId="{DBA061D9-D936-4236-95BA-0FADD369F11C}">
      <dsp:nvSpPr>
        <dsp:cNvPr id="0" name=""/>
        <dsp:cNvSpPr/>
      </dsp:nvSpPr>
      <dsp:spPr>
        <a:xfrm>
          <a:off x="0" y="3139089"/>
          <a:ext cx="7931150" cy="62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kern="1200" dirty="0" smtClean="0"/>
            <a:t>106</a:t>
          </a:r>
          <a:r>
            <a:rPr kumimoji="1" lang="zh-TW" sz="2400" kern="1200" dirty="0" smtClean="0"/>
            <a:t>年</a:t>
          </a:r>
          <a:r>
            <a:rPr kumimoji="1" lang="en-US" sz="2400" kern="1200" dirty="0" smtClean="0"/>
            <a:t> 11</a:t>
          </a:r>
          <a:r>
            <a:rPr kumimoji="1" lang="zh-TW" sz="2400" kern="1200" dirty="0" smtClean="0"/>
            <a:t>月</a:t>
          </a:r>
          <a:r>
            <a:rPr kumimoji="1" lang="en-US" sz="2400" kern="1200" dirty="0" smtClean="0"/>
            <a:t>10</a:t>
          </a:r>
          <a:r>
            <a:rPr kumimoji="1" lang="zh-TW" sz="2400" kern="1200" dirty="0" smtClean="0"/>
            <a:t>日</a:t>
          </a:r>
          <a:r>
            <a:rPr kumimoji="1" lang="en-US" sz="2400" kern="1200" dirty="0" smtClean="0"/>
            <a:t>(</a:t>
          </a:r>
          <a:r>
            <a:rPr kumimoji="1" lang="zh-TW" sz="2400" kern="1200" dirty="0" smtClean="0"/>
            <a:t>五</a:t>
          </a:r>
          <a:r>
            <a:rPr kumimoji="1" lang="en-US" sz="2400" kern="1200" dirty="0" smtClean="0"/>
            <a:t>)12:00-14:00</a:t>
          </a:r>
          <a:endParaRPr lang="zh-TW" sz="2400" kern="1200" dirty="0"/>
        </a:p>
      </dsp:txBody>
      <dsp:txXfrm>
        <a:off x="30392" y="3169481"/>
        <a:ext cx="7870366" cy="561802"/>
      </dsp:txXfrm>
    </dsp:sp>
    <dsp:sp modelId="{86E7CF69-87BE-4654-8E2E-D794E93B09A5}">
      <dsp:nvSpPr>
        <dsp:cNvPr id="0" name=""/>
        <dsp:cNvSpPr/>
      </dsp:nvSpPr>
      <dsp:spPr>
        <a:xfrm>
          <a:off x="0" y="3761675"/>
          <a:ext cx="793115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30480" rIns="170688" bIns="3048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zh-TW" sz="1900" kern="1200" dirty="0" smtClean="0"/>
            <a:t>「教師在學校輔導工作之角色與可能的困境</a:t>
          </a:r>
          <a:r>
            <a:rPr kumimoji="1" lang="en-US" sz="1900" kern="1200" dirty="0" smtClean="0"/>
            <a:t>-</a:t>
          </a:r>
          <a:r>
            <a:rPr kumimoji="1" lang="zh-TW" sz="1900" kern="1200" dirty="0" smtClean="0"/>
            <a:t>如何展開互動與陪伴」</a:t>
          </a:r>
          <a:r>
            <a:rPr kumimoji="1" lang="zh-TW" altLang="zh-TW" sz="1900" kern="1200" dirty="0" smtClean="0"/>
            <a:t>張莉莉老師</a:t>
          </a:r>
          <a:r>
            <a:rPr kumimoji="1" lang="zh-TW" altLang="en-US" sz="1900" kern="1200" dirty="0" smtClean="0"/>
            <a:t>　</a:t>
          </a:r>
          <a:endParaRPr lang="zh-TW" sz="1900" kern="1200" dirty="0"/>
        </a:p>
      </dsp:txBody>
      <dsp:txXfrm>
        <a:off x="0" y="3761675"/>
        <a:ext cx="7931150" cy="695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6FA0B-9EE7-49EA-B029-9E5FFF492C68}">
      <dsp:nvSpPr>
        <dsp:cNvPr id="0" name=""/>
        <dsp:cNvSpPr/>
      </dsp:nvSpPr>
      <dsp:spPr>
        <a:xfrm rot="5400000">
          <a:off x="4978851" y="-2917472"/>
          <a:ext cx="670375" cy="650982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輔導弱勢學生心理諮商：輔導人數共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151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社工師主動關懷：個別化需求評估人次共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77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059127" y="34977"/>
        <a:ext cx="6477100" cy="604925"/>
      </dsp:txXfrm>
    </dsp:sp>
    <dsp:sp modelId="{EDBA42A1-97A6-4AC0-B6B3-E60ACB153A5A}">
      <dsp:nvSpPr>
        <dsp:cNvPr id="0" name=""/>
        <dsp:cNvSpPr/>
      </dsp:nvSpPr>
      <dsp:spPr>
        <a:xfrm>
          <a:off x="0" y="56928"/>
          <a:ext cx="1879551" cy="5610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身心協助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87" y="84315"/>
        <a:ext cx="1824777" cy="506250"/>
      </dsp:txXfrm>
    </dsp:sp>
    <dsp:sp modelId="{D73CA702-842A-4FF1-B08D-DE20F0BE87B5}">
      <dsp:nvSpPr>
        <dsp:cNvPr id="0" name=""/>
        <dsp:cNvSpPr/>
      </dsp:nvSpPr>
      <dsp:spPr>
        <a:xfrm rot="5400000">
          <a:off x="4863531" y="-2080887"/>
          <a:ext cx="907371" cy="6503468"/>
        </a:xfrm>
        <a:prstGeom prst="round2SameRect">
          <a:avLst/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擔任學習助理或課輔助理人數共</a:t>
          </a:r>
          <a:r>
            <a:rPr lang="en-US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109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安排教師或退休教師課後輔導</a:t>
          </a:r>
          <a:r>
            <a:rPr lang="en-US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證照考試輔導共開設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43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門課程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補助專業技能證照共</a:t>
          </a:r>
          <a:r>
            <a:rPr lang="en-US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74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 rot="-5400000">
        <a:off x="2065483" y="761455"/>
        <a:ext cx="6459174" cy="818783"/>
      </dsp:txXfrm>
    </dsp:sp>
    <dsp:sp modelId="{42892619-4A8E-48A3-855F-C17B5A5808CC}">
      <dsp:nvSpPr>
        <dsp:cNvPr id="0" name=""/>
        <dsp:cNvSpPr/>
      </dsp:nvSpPr>
      <dsp:spPr>
        <a:xfrm>
          <a:off x="0" y="890334"/>
          <a:ext cx="1877716" cy="561024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學習協助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87" y="917721"/>
        <a:ext cx="1822942" cy="506250"/>
      </dsp:txXfrm>
    </dsp:sp>
    <dsp:sp modelId="{B2318A86-AF2C-4D33-837E-ADA4D0BD6F76}">
      <dsp:nvSpPr>
        <dsp:cNvPr id="0" name=""/>
        <dsp:cNvSpPr/>
      </dsp:nvSpPr>
      <dsp:spPr>
        <a:xfrm rot="5400000">
          <a:off x="4774731" y="-1040183"/>
          <a:ext cx="1084972" cy="6503468"/>
        </a:xfrm>
        <a:prstGeom prst="round2SameRect">
          <a:avLst/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辦理各項生職涯活動（包含職涯成長團體、校友經驗分享座談會、企業徵才說明會、職涯學堂等）：共辦理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17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場，參與人數共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547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鼓勵弱勢生參與創業學習社團參與人數</a:t>
          </a:r>
          <a:r>
            <a:rPr lang="en-US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130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 rot="-5400000">
        <a:off x="2065483" y="1722029"/>
        <a:ext cx="6450504" cy="979044"/>
      </dsp:txXfrm>
    </dsp:sp>
    <dsp:sp modelId="{393ECD70-2047-44FA-9FAD-87E7F01C06FC}">
      <dsp:nvSpPr>
        <dsp:cNvPr id="0" name=""/>
        <dsp:cNvSpPr/>
      </dsp:nvSpPr>
      <dsp:spPr>
        <a:xfrm>
          <a:off x="0" y="1931038"/>
          <a:ext cx="1877716" cy="561024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就業協助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87" y="1958425"/>
        <a:ext cx="1822942" cy="506250"/>
      </dsp:txXfrm>
    </dsp:sp>
    <dsp:sp modelId="{C8B57A3A-B7DD-44EE-BCE2-E1BD56CE00DA}">
      <dsp:nvSpPr>
        <dsp:cNvPr id="0" name=""/>
        <dsp:cNvSpPr/>
      </dsp:nvSpPr>
      <dsp:spPr>
        <a:xfrm rot="5400000">
          <a:off x="5015050" y="-157355"/>
          <a:ext cx="597976" cy="6509825"/>
        </a:xfrm>
        <a:prstGeom prst="round2SameRect">
          <a:avLst/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提供工讀機會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104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學年度提供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42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名工讀職缺；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105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學年度提供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60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名工讀職缺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獎助學金、愛心餐券、緊急紓困金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 rot="-5400000">
        <a:off x="2059126" y="2827760"/>
        <a:ext cx="6480634" cy="539594"/>
      </dsp:txXfrm>
    </dsp:sp>
    <dsp:sp modelId="{404CBAA1-7A9C-4B36-A69F-0CA2AA05E518}">
      <dsp:nvSpPr>
        <dsp:cNvPr id="0" name=""/>
        <dsp:cNvSpPr/>
      </dsp:nvSpPr>
      <dsp:spPr>
        <a:xfrm>
          <a:off x="0" y="2817045"/>
          <a:ext cx="1879551" cy="561024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生活協助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87" y="2844432"/>
        <a:ext cx="1824777" cy="506250"/>
      </dsp:txXfrm>
    </dsp:sp>
    <dsp:sp modelId="{77FF268A-5096-4DD9-A41A-99950C852E19}">
      <dsp:nvSpPr>
        <dsp:cNvPr id="0" name=""/>
        <dsp:cNvSpPr/>
      </dsp:nvSpPr>
      <dsp:spPr>
        <a:xfrm rot="5400000">
          <a:off x="4713342" y="793164"/>
          <a:ext cx="1207696" cy="6503523"/>
        </a:xfrm>
        <a:prstGeom prst="round2SameRect">
          <a:avLst/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參與海外實習及國際會議人次共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22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培養弱勢學生社會回饋及服務學習之精神：偏鄉服務學習活動辦理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2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場，參與人次共</a:t>
          </a:r>
          <a:r>
            <a:rPr lang="en-US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95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人；辦理課外活動研習營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4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場，參與人次共</a:t>
          </a:r>
          <a:r>
            <a:rPr lang="en-US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114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社團證照共補助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39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人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 rot="-5400000">
        <a:off x="2065429" y="3500033"/>
        <a:ext cx="6444568" cy="1089786"/>
      </dsp:txXfrm>
    </dsp:sp>
    <dsp:sp modelId="{CC96108C-F13C-4BF5-B2FA-03E7B76CE734}">
      <dsp:nvSpPr>
        <dsp:cNvPr id="0" name=""/>
        <dsp:cNvSpPr/>
      </dsp:nvSpPr>
      <dsp:spPr>
        <a:xfrm>
          <a:off x="0" y="3764414"/>
          <a:ext cx="1877716" cy="561024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夢想協助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87" y="3791801"/>
        <a:ext cx="1822942" cy="506250"/>
      </dsp:txXfrm>
    </dsp:sp>
    <dsp:sp modelId="{AEFA7857-6F4B-4ADE-910F-726FE2B4A5C3}">
      <dsp:nvSpPr>
        <dsp:cNvPr id="0" name=""/>
        <dsp:cNvSpPr/>
      </dsp:nvSpPr>
      <dsp:spPr>
        <a:xfrm rot="5400000">
          <a:off x="5034259" y="1718905"/>
          <a:ext cx="559558" cy="650982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提供教材借用，共</a:t>
          </a:r>
          <a:r>
            <a:rPr lang="en-US" altLang="zh-TW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12</a:t>
          </a:r>
          <a:r>
            <a:rPr lang="zh-TW" altLang="en-US" sz="1400" kern="1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個系所申請</a:t>
          </a:r>
          <a:endParaRPr lang="zh-TW" altLang="en-US" sz="1400" kern="1200" dirty="0"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 rot="-5400000">
        <a:off x="2059126" y="4721354"/>
        <a:ext cx="6482510" cy="504928"/>
      </dsp:txXfrm>
    </dsp:sp>
    <dsp:sp modelId="{8C196CCC-AF00-4D24-8485-8FE8AB3DAEA9}">
      <dsp:nvSpPr>
        <dsp:cNvPr id="0" name=""/>
        <dsp:cNvSpPr/>
      </dsp:nvSpPr>
      <dsp:spPr>
        <a:xfrm>
          <a:off x="0" y="4693306"/>
          <a:ext cx="1879551" cy="56102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環境協助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87" y="4720693"/>
        <a:ext cx="1824777" cy="50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42C67EC-A199-4624-8CA3-B3B8066A849D}" type="datetimeFigureOut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fld id="{D3B1B8E5-CAE7-4CA8-9621-977FC94E78D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89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866641-987D-4BE8-94D8-9184DACE62B8}" type="datetimeFigureOut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fld id="{3DAE20E5-50BA-430A-8B62-1BEDB24BE6C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545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B504542-EE06-4894-8F47-69C6500AB310}" type="slidenum">
              <a:rPr kumimoji="0" lang="zh-TW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ing暫存\各處室\研發處\20130227母片\20130313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445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2499-1BA4-4169-B398-D17BAC1153B6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F2A119C-442C-4AD6-9C46-754E5AD5562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80383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8B3A-7C53-4459-ADC5-E2295DC8D714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992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5812FB6-2AB2-4C4F-A915-00FB9F174E2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10008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6DF6-C17A-4AA0-920B-825EA03AD575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A1E03BF-4625-4A6C-A4E5-DD916248FF2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0336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37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922C-2544-46F5-95C3-038CBB58D6FA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2EDB4-13DF-4F5C-914C-21081A293A2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23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676F-62A1-4B2D-A3F6-EE00ECEE0E6C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6D986-F646-41C9-AFC9-81F2E0EE29C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89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BA0C-339C-48A5-926C-6727566EAB6B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D297-01A5-4583-A288-1498704DD63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80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B229-C2CC-4B2D-B8D3-A899C07D7006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44AE9-9B04-4396-A90E-EA9C4A08CF0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29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D560-80E7-4441-8C29-DA9E0EC83F40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A3379-8E0A-46F4-8C6C-091AA0764F3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67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06A0-C166-4D0C-92AA-3E20AE486D5A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C977-8A06-438E-AF05-7609959FEE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68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2493-A5DF-4A28-B85A-977F6282FBA6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6CD69-8664-4A04-AEB8-FAE8E2C0B34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7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329C-68AF-426E-966B-86E2DE7EF601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2D61499-3D31-4831-B32D-A5FD88A2F40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59489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6E55-4E57-449D-9411-01C7C26B914F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8199-D2CE-4DA3-B088-33174092703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8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D02B-C287-45E9-BC05-77C72FF4E131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D2F19-7F5C-4515-93F6-C67C75D4A57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304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B4BB-DF2F-4806-A799-A043E31C9DFA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789AD-2099-43A0-9B2F-5BFC149161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802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63C1-D343-4BC3-88B8-3615D9A254A6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0C1F-4F13-48C0-9C69-B87513024B1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3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C07C-F64F-484C-B231-4480865C0EEE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E4C822-D25E-44A8-87EF-FA61DB7E60F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79145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7528-9337-4599-8187-7FDA72D15D0A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2DC6463-900E-483D-80BC-DF31905B265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839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B980-08AC-4FA4-8F10-9CA18FEE39DC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D1F0BAD-3495-41D1-9795-18FACB4639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57794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B1BE-8920-41DC-8061-C42303D06676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9B7F03-B0EE-4581-9734-BBCC4BB1D0E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33700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3020-AB6F-43FD-BAF4-EFD966564065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9F4AF3C-CD0F-4F1E-B157-3FE5CA38354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64958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B827-8729-4A30-848B-BD70A5E9B1A2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B475B48-C97A-4A31-A647-9123E251B5A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29452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5AA9-E62E-4C1A-BACE-FCE524274C2D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23C1759-34F8-4CCA-8CE1-A89B5117D5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84566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:\Ming暫存\各處室\研發處\20130227母片\20130313-02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6FC29EB7-2C6D-4107-9F33-5060BB59EC63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14F64A6D-F9D9-4D65-9A6B-F8198B4839B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307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19113" y="620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0" y="681355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8" r:id="rId1"/>
    <p:sldLayoutId id="2147487049" r:id="rId2"/>
    <p:sldLayoutId id="2147487050" r:id="rId3"/>
    <p:sldLayoutId id="2147487051" r:id="rId4"/>
    <p:sldLayoutId id="2147487052" r:id="rId5"/>
    <p:sldLayoutId id="2147487053" r:id="rId6"/>
    <p:sldLayoutId id="2147487054" r:id="rId7"/>
    <p:sldLayoutId id="2147487055" r:id="rId8"/>
    <p:sldLayoutId id="2147487056" r:id="rId9"/>
    <p:sldLayoutId id="2147487057" r:id="rId10"/>
    <p:sldLayoutId id="2147487058" r:id="rId11"/>
    <p:sldLayoutId id="2147487059" r:id="rId12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451A580-8EF5-4A72-A13A-4C8A10A19257}" type="datetime1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1C3BD7-B8E0-415F-AE96-8AA81C1D691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7" r:id="rId1"/>
    <p:sldLayoutId id="2147487038" r:id="rId2"/>
    <p:sldLayoutId id="2147487039" r:id="rId3"/>
    <p:sldLayoutId id="2147487040" r:id="rId4"/>
    <p:sldLayoutId id="2147487041" r:id="rId5"/>
    <p:sldLayoutId id="2147487042" r:id="rId6"/>
    <p:sldLayoutId id="2147487043" r:id="rId7"/>
    <p:sldLayoutId id="2147487044" r:id="rId8"/>
    <p:sldLayoutId id="2147487045" r:id="rId9"/>
    <p:sldLayoutId id="2147487046" r:id="rId10"/>
    <p:sldLayoutId id="21474870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srv/team4019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9FE1228-7487-4764-83B2-C598D5898AB4}" type="slidenum">
              <a:rPr kumimoji="0" lang="zh-TW" altLang="en-US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1</a:t>
            </a:fld>
            <a:endParaRPr kumimoji="0" lang="zh-TW" altLang="en-US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8175" y="333375"/>
            <a:ext cx="66960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619250" y="4508500"/>
            <a:ext cx="7016750" cy="11303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報告人</a:t>
            </a:r>
            <a:r>
              <a:rPr lang="zh-TW" altLang="en-US" sz="2800" dirty="0" smtClean="0">
                <a:solidFill>
                  <a:schemeClr val="tx1"/>
                </a:solidFill>
              </a:rPr>
              <a:t>：</a:t>
            </a:r>
            <a:r>
              <a:rPr lang="zh-TW" altLang="en-US" sz="2800" dirty="0" smtClean="0">
                <a:solidFill>
                  <a:schemeClr val="tx1"/>
                </a:solidFill>
              </a:rPr>
              <a:t>羅怡卿  學務長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2800">
                <a:solidFill>
                  <a:schemeClr val="tx1"/>
                </a:solidFill>
              </a:rPr>
              <a:t> </a:t>
            </a:r>
            <a:r>
              <a:rPr lang="zh-TW" altLang="en-US" sz="2800" smtClean="0">
                <a:solidFill>
                  <a:schemeClr val="tx1"/>
                </a:solidFill>
              </a:rPr>
              <a:t>                        彭武德  </a:t>
            </a:r>
            <a:r>
              <a:rPr lang="zh-TW" altLang="en-US" sz="2800" dirty="0" smtClean="0">
                <a:solidFill>
                  <a:schemeClr val="tx1"/>
                </a:solidFill>
              </a:rPr>
              <a:t>心輔組組長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106.09.11</a:t>
            </a:r>
            <a:endParaRPr lang="zh-TW" altLang="en-US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16389" name="矩形 6"/>
          <p:cNvSpPr>
            <a:spLocks noChangeArrowheads="1"/>
          </p:cNvSpPr>
          <p:nvPr/>
        </p:nvSpPr>
        <p:spPr bwMode="auto">
          <a:xfrm>
            <a:off x="971550" y="2511425"/>
            <a:ext cx="792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5400" b="1" dirty="0">
                <a:solidFill>
                  <a:srgbClr val="1F497D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學務工作報告</a:t>
            </a:r>
            <a:endParaRPr lang="en-US" altLang="zh-TW" sz="5400" b="1" dirty="0">
              <a:solidFill>
                <a:srgbClr val="1F497D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90" name="矩形 5"/>
          <p:cNvSpPr>
            <a:spLocks noChangeArrowheads="1"/>
          </p:cNvSpPr>
          <p:nvPr/>
        </p:nvSpPr>
        <p:spPr bwMode="auto">
          <a:xfrm>
            <a:off x="1221868" y="908050"/>
            <a:ext cx="7622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第一學期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全校導師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會議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251520" y="1484784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 bwMode="auto">
          <a:xfrm>
            <a:off x="468313" y="836613"/>
            <a:ext cx="8229600" cy="581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高醫大起飛計畫弱勢</a:t>
            </a:r>
            <a:r>
              <a:rPr lang="zh-TW" alt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學生輔導現況</a:t>
            </a:r>
            <a:endParaRPr lang="zh-TW" alt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664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內容版面配置區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1057275" y="4032250"/>
            <a:ext cx="7186613" cy="2825750"/>
          </a:xfrm>
          <a:prstGeom prst="rect">
            <a:avLst/>
          </a:prstGeom>
          <a:solidFill>
            <a:srgbClr val="F8EE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>
              <a:defRPr/>
            </a:pPr>
            <a:endParaRPr kumimoji="0"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208963" y="3573463"/>
            <a:ext cx="900112" cy="328453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>
              <a:defRPr/>
            </a:pPr>
            <a:endParaRPr kumimoji="0" lang="zh-TW" altLang="en-US">
              <a:solidFill>
                <a:srgbClr val="C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0" y="-26988"/>
            <a:ext cx="5435600" cy="36036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>
              <a:defRPr/>
            </a:pPr>
            <a:endParaRPr kumimoji="0" lang="zh-TW" altLang="en-US">
              <a:solidFill>
                <a:srgbClr val="C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直線圖說文字 2 9"/>
          <p:cNvSpPr/>
          <p:nvPr/>
        </p:nvSpPr>
        <p:spPr bwMode="auto">
          <a:xfrm>
            <a:off x="5686425" y="1600200"/>
            <a:ext cx="2971800" cy="1143000"/>
          </a:xfrm>
          <a:prstGeom prst="borderCallout2">
            <a:avLst>
              <a:gd name="adj1" fmla="val 23248"/>
              <a:gd name="adj2" fmla="val 547"/>
              <a:gd name="adj3" fmla="val 23248"/>
              <a:gd name="adj4" fmla="val -18402"/>
              <a:gd name="adj5" fmla="val -109388"/>
              <a:gd name="adj6" fmla="val -68486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T.4.04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導生資料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訪談、個資、成績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3C-CD0F-4F1E-B157-3FE5CA38354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680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0" y="0"/>
            <a:ext cx="9144000" cy="6477000"/>
            <a:chOff x="0" y="0"/>
            <a:chExt cx="9144000" cy="6477000"/>
          </a:xfrm>
        </p:grpSpPr>
        <p:pic>
          <p:nvPicPr>
            <p:cNvPr id="2" name="Picture 4" descr="http://pic.qiantucdn.com/58pic/19/38/23/82N58PICJZn_1024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0" y="0"/>
              <a:ext cx="6477000" cy="6477000"/>
            </a:xfrm>
            <a:prstGeom prst="rect">
              <a:avLst/>
            </a:prstGeom>
            <a:noFill/>
            <a:extLst/>
          </p:spPr>
        </p:pic>
        <p:pic>
          <p:nvPicPr>
            <p:cNvPr id="3" name="Picture 4" descr="http://pic.qiantucdn.com/58pic/19/38/23/82N58PICJZn_10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 r="58824"/>
            <a:stretch/>
          </p:blipFill>
          <p:spPr bwMode="auto">
            <a:xfrm>
              <a:off x="6477000" y="0"/>
              <a:ext cx="2667000" cy="6477000"/>
            </a:xfrm>
            <a:prstGeom prst="rect">
              <a:avLst/>
            </a:prstGeom>
            <a:noFill/>
            <a:extLst/>
          </p:spPr>
        </p:pic>
      </p:grpSp>
      <p:sp>
        <p:nvSpPr>
          <p:cNvPr id="15" name="矩形 14"/>
          <p:cNvSpPr/>
          <p:nvPr/>
        </p:nvSpPr>
        <p:spPr bwMode="gray">
          <a:xfrm>
            <a:off x="0" y="0"/>
            <a:ext cx="9144000" cy="65293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anchor="ctr" anchorCtr="1"/>
          <a:lstStyle/>
          <a:p>
            <a:pPr algn="ctr">
              <a:defRPr/>
            </a:pPr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edia.istockphoto.com/vectors/watercolor-floral-wreath-vector-id4752446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263" r="5264" b="8772"/>
          <a:stretch>
            <a:fillRect/>
          </a:stretch>
        </p:blipFill>
        <p:spPr bwMode="auto">
          <a:xfrm rot="2161610">
            <a:off x="2078038" y="641350"/>
            <a:ext cx="498792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media.istockphoto.com/vectors/watercolor-floral-wreath-vector-id4752446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263" r="5264" b="8772"/>
          <a:stretch>
            <a:fillRect/>
          </a:stretch>
        </p:blipFill>
        <p:spPr bwMode="auto">
          <a:xfrm>
            <a:off x="2822575" y="1371600"/>
            <a:ext cx="3498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420938"/>
            <a:ext cx="1330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zhenhaotv.com/cache/1494589222131223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53903" b="69108"/>
          <a:stretch/>
        </p:blipFill>
        <p:spPr bwMode="auto">
          <a:xfrm>
            <a:off x="1756999" y="3454119"/>
            <a:ext cx="1654187" cy="1998810"/>
          </a:xfrm>
          <a:prstGeom prst="rect">
            <a:avLst/>
          </a:prstGeom>
          <a:noFill/>
          <a:extLst/>
        </p:spPr>
      </p:pic>
      <p:pic>
        <p:nvPicPr>
          <p:cNvPr id="17" name="Picture 2" descr="http://www.zhenhaotv.com/cache/1494589222131223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48017" b="69108"/>
          <a:stretch/>
        </p:blipFill>
        <p:spPr bwMode="auto">
          <a:xfrm>
            <a:off x="3020033" y="4089944"/>
            <a:ext cx="1935224" cy="2073641"/>
          </a:xfrm>
          <a:prstGeom prst="rect">
            <a:avLst/>
          </a:prstGeom>
          <a:noFill/>
          <a:extLst/>
        </p:spPr>
      </p:pic>
      <p:pic>
        <p:nvPicPr>
          <p:cNvPr id="18" name="Picture 2" descr="http://www.zhenhaotv.com/cache/1494589222131223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t="34117" r="50061" b="33955"/>
          <a:stretch/>
        </p:blipFill>
        <p:spPr bwMode="auto">
          <a:xfrm>
            <a:off x="4463767" y="4246479"/>
            <a:ext cx="1792578" cy="2066479"/>
          </a:xfrm>
          <a:prstGeom prst="rect">
            <a:avLst/>
          </a:prstGeom>
          <a:noFill/>
          <a:extLst/>
        </p:spPr>
      </p:pic>
      <p:pic>
        <p:nvPicPr>
          <p:cNvPr id="20" name="Picture 6" descr="http://image.tupian114.com/20120903/201209031602076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"/>
          <a:stretch>
            <a:fillRect/>
          </a:stretch>
        </p:blipFill>
        <p:spPr bwMode="auto">
          <a:xfrm rot="-3492318">
            <a:off x="4956969" y="1543844"/>
            <a:ext cx="37306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zhenhaotv.com/cache/1494589222131223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48944" t="34117" b="33955"/>
          <a:stretch/>
        </p:blipFill>
        <p:spPr bwMode="auto">
          <a:xfrm>
            <a:off x="5628921" y="3454119"/>
            <a:ext cx="2071055" cy="2335247"/>
          </a:xfrm>
          <a:prstGeom prst="rect">
            <a:avLst/>
          </a:prstGeom>
          <a:noFill/>
          <a:extLst/>
        </p:spPr>
      </p:pic>
      <p:grpSp>
        <p:nvGrpSpPr>
          <p:cNvPr id="5" name="群組 38"/>
          <p:cNvGrpSpPr>
            <a:grpSpLocks/>
          </p:cNvGrpSpPr>
          <p:nvPr/>
        </p:nvGrpSpPr>
        <p:grpSpPr bwMode="auto">
          <a:xfrm>
            <a:off x="0" y="0"/>
            <a:ext cx="9144000" cy="6529388"/>
            <a:chOff x="0" y="0"/>
            <a:chExt cx="9144000" cy="6530153"/>
          </a:xfrm>
        </p:grpSpPr>
        <p:grpSp>
          <p:nvGrpSpPr>
            <p:cNvPr id="23568" name="群組 39"/>
            <p:cNvGrpSpPr>
              <a:grpSpLocks/>
            </p:cNvGrpSpPr>
            <p:nvPr/>
          </p:nvGrpSpPr>
          <p:grpSpPr bwMode="auto">
            <a:xfrm>
              <a:off x="0" y="0"/>
              <a:ext cx="9144000" cy="6477000"/>
              <a:chOff x="0" y="0"/>
              <a:chExt cx="9144000" cy="6477000"/>
            </a:xfrm>
          </p:grpSpPr>
          <p:pic>
            <p:nvPicPr>
              <p:cNvPr id="23570" name="Picture 4" descr="http://pic.qiantucdn.com/58pic/19/38/23/82N58PICJZn_102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477000" cy="64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1" name="Picture 4" descr="http://pic.qiantucdn.com/58pic/19/38/23/82N58PICJZn_102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824"/>
              <a:stretch>
                <a:fillRect/>
              </a:stretch>
            </p:blipFill>
            <p:spPr bwMode="auto">
              <a:xfrm>
                <a:off x="6477000" y="0"/>
                <a:ext cx="2667000" cy="64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矩形 40"/>
            <p:cNvSpPr/>
            <p:nvPr/>
          </p:nvSpPr>
          <p:spPr bwMode="gray">
            <a:xfrm>
              <a:off x="0" y="0"/>
              <a:ext cx="9144000" cy="653015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 sz="1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44" name="圖片 2" descr="起飛圓夢文字圖檔（FOR教務處) (1)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0529" r="1666"/>
          <a:stretch>
            <a:fillRect/>
          </a:stretch>
        </p:blipFill>
        <p:spPr bwMode="auto">
          <a:xfrm>
            <a:off x="381000" y="1219200"/>
            <a:ext cx="84582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4" descr="「水彩 花 素材」的圖片搜尋結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19661" r="6433" b="30853"/>
          <a:stretch>
            <a:fillRect/>
          </a:stretch>
        </p:blipFill>
        <p:spPr bwMode="auto">
          <a:xfrm>
            <a:off x="2751138" y="239713"/>
            <a:ext cx="3725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4" descr="http://cliparts.co/cliparts/Acb/rAj/AcbrAjXqi.png"/>
          <p:cNvPicPr>
            <a:picLocks noChangeAspect="1" noChangeArrowheads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55563"/>
            <a:ext cx="367506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3C-CD0F-4F1E-B157-3FE5CA38354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6295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69458"/>
              </p:ext>
            </p:extLst>
          </p:nvPr>
        </p:nvGraphicFramePr>
        <p:xfrm>
          <a:off x="467544" y="1844823"/>
          <a:ext cx="8353748" cy="337731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4681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3285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辦理期程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951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原住民學生助學金申請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日至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951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清寒優秀研究生助學金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日至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306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清寒及身心障礙優秀學生助學金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日至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818">
                <a:tc>
                  <a:txBody>
                    <a:bodyPr/>
                    <a:lstStyle/>
                    <a:p>
                      <a:pPr indent="1270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弱勢學生助學金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日至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908720"/>
            <a:ext cx="7543800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106-1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學年度  獎助學金申請期程</a:t>
            </a:r>
            <a:endParaRPr lang="en-US" altLang="zh-TW" sz="36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755650" y="908050"/>
            <a:ext cx="7643813" cy="654050"/>
          </a:xfrm>
        </p:spPr>
        <p:txBody>
          <a:bodyPr/>
          <a:lstStyle/>
          <a:p>
            <a:pPr algn="ctr"/>
            <a:r>
              <a:rPr lang="zh-TW" altLang="en-US" dirty="0"/>
              <a:t>學務處輔導</a:t>
            </a:r>
            <a:r>
              <a:rPr lang="zh-TW" altLang="en-US" dirty="0" smtClean="0"/>
              <a:t>資源簡介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611188" y="1989138"/>
            <a:ext cx="7931150" cy="3992562"/>
          </a:xfrm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D9817B6-72AC-4B5B-8E12-4663EC594B18}" type="slidenum">
              <a:rPr kumimoji="0" lang="zh-TW" altLang="en-US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14</a:t>
            </a:fld>
            <a:endParaRPr kumimoji="0" lang="zh-TW" altLang="en-US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408957"/>
              </p:ext>
            </p:extLst>
          </p:nvPr>
        </p:nvGraphicFramePr>
        <p:xfrm>
          <a:off x="611187" y="1962150"/>
          <a:ext cx="8065269" cy="3988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2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7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48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學安人員</a:t>
                      </a:r>
                    </a:p>
                  </a:txBody>
                  <a:tcPr marL="68586" marR="6858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心理師</a:t>
                      </a:r>
                    </a:p>
                  </a:txBody>
                  <a:tcPr marL="68586" marR="68586" marT="45731" marB="457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5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醫學院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黃建嘉、郭添漢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胡智淵、鄧心怡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0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口腔醫學院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程言美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陳怡璇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0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藥學院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劉治強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陳彥慈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0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護理學院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簡皇娟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陳怡璇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0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生命科學院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王繼國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陳俊任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0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健康科學院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劉秦豪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陳俊任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10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人文社會科學院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王占魁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陳彥慈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6" marR="68586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82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學務處輔導</a:t>
            </a:r>
            <a:r>
              <a:rPr lang="zh-TW" altLang="en-US" dirty="0" smtClean="0"/>
              <a:t>資源簡介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260885"/>
              </p:ext>
            </p:extLst>
          </p:nvPr>
        </p:nvGraphicFramePr>
        <p:xfrm>
          <a:off x="1321545" y="1595629"/>
          <a:ext cx="6624736" cy="515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6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24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承辦人員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資源教室</a:t>
                      </a: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陳怡珊輔導老師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王鈺雯輔導老師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僑陸生輔導</a:t>
                      </a: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王繼國生活輔導老師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陳彥慈心理師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境外生輔導</a:t>
                      </a: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吳珮琦輔導員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胡智淵心理師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性平業務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李嘉苹小姐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弱勢學生輔導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起飛計畫窗口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吳昱儀小姐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書院業務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陳熠醺小姐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黃凡瑜小姐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78" marR="68578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6463-900E-483D-80BC-DF31905B265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087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119438"/>
            <a:ext cx="9191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81013" y="2786063"/>
            <a:ext cx="2032000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受傷或身體不適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衛生保健組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2117)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61975" y="5603875"/>
            <a:ext cx="3197225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申請獎助學金、就學貸款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2114)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1013" y="3681413"/>
            <a:ext cx="2032000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社團事宜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課外活動組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2114)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0238" y="4618038"/>
            <a:ext cx="2032000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學校宿舍事宜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2114)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7188" y="1811338"/>
            <a:ext cx="3532187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職涯輔導、起飛計畫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升學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就業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職涯發展組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2280)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35713" y="3933825"/>
            <a:ext cx="2808287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學生問題諮詢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轉介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心理及諮商輔導組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2121)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67175" y="1701800"/>
            <a:ext cx="2493963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校園安全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校安中心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07-3220809)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21488" y="2278063"/>
            <a:ext cx="2032000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申請愛心餐券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2114)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958013" y="3070225"/>
            <a:ext cx="2032000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我想工讀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2114)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 flipH="1">
            <a:off x="5867400" y="4724400"/>
            <a:ext cx="3049588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性平業務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學務處性平窗口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2114)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37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4075" y="3119438"/>
            <a:ext cx="9175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 flipH="1" flipV="1">
            <a:off x="3214688" y="2543175"/>
            <a:ext cx="457200" cy="423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5154613" y="2457450"/>
            <a:ext cx="152400" cy="50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5856288" y="2622550"/>
            <a:ext cx="8128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5915025" y="3394075"/>
            <a:ext cx="877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5734050" y="3810000"/>
            <a:ext cx="566738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307013" y="4687888"/>
            <a:ext cx="427037" cy="39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單箭頭接點 1024"/>
          <p:cNvCxnSpPr/>
          <p:nvPr/>
        </p:nvCxnSpPr>
        <p:spPr>
          <a:xfrm>
            <a:off x="4716463" y="4687888"/>
            <a:ext cx="0" cy="798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直線單箭頭接點 1027"/>
          <p:cNvCxnSpPr/>
          <p:nvPr/>
        </p:nvCxnSpPr>
        <p:spPr>
          <a:xfrm flipH="1">
            <a:off x="3036888" y="4618038"/>
            <a:ext cx="1030287" cy="86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單箭頭接點 1030"/>
          <p:cNvCxnSpPr/>
          <p:nvPr/>
        </p:nvCxnSpPr>
        <p:spPr>
          <a:xfrm flipH="1">
            <a:off x="2740025" y="4437063"/>
            <a:ext cx="931863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單箭頭接點 1032"/>
          <p:cNvCxnSpPr/>
          <p:nvPr/>
        </p:nvCxnSpPr>
        <p:spPr>
          <a:xfrm flipH="1">
            <a:off x="2865438" y="3751263"/>
            <a:ext cx="585787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直線單箭頭接點 1034"/>
          <p:cNvCxnSpPr/>
          <p:nvPr/>
        </p:nvCxnSpPr>
        <p:spPr>
          <a:xfrm flipH="1" flipV="1">
            <a:off x="2627313" y="3119438"/>
            <a:ext cx="817562" cy="16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文字方塊 1038"/>
          <p:cNvSpPr txBox="1">
            <a:spLocks noChangeArrowheads="1"/>
          </p:cNvSpPr>
          <p:nvPr/>
        </p:nvSpPr>
        <p:spPr bwMode="auto">
          <a:xfrm>
            <a:off x="2409324" y="911225"/>
            <a:ext cx="433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學務處輔導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資源簡介</a:t>
            </a:r>
          </a:p>
        </p:txBody>
      </p:sp>
      <p:sp>
        <p:nvSpPr>
          <p:cNvPr id="26650" name="文字方塊 1"/>
          <p:cNvSpPr txBox="1">
            <a:spLocks noChangeArrowheads="1"/>
          </p:cNvSpPr>
          <p:nvPr/>
        </p:nvSpPr>
        <p:spPr bwMode="auto">
          <a:xfrm>
            <a:off x="3857625" y="3935413"/>
            <a:ext cx="157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067175" y="5516563"/>
            <a:ext cx="2808288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導師業務</a:t>
            </a:r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心理及諮商輔導組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2121)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3C-CD0F-4F1E-B157-3FE5CA38354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473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0482" r="-1186" b="6073"/>
          <a:stretch/>
        </p:blipFill>
        <p:spPr>
          <a:xfrm>
            <a:off x="293227" y="981802"/>
            <a:ext cx="8784976" cy="4747486"/>
          </a:xfrm>
          <a:prstGeom prst="rect">
            <a:avLst/>
          </a:prstGeom>
        </p:spPr>
      </p:pic>
      <p:sp>
        <p:nvSpPr>
          <p:cNvPr id="45059" name="矩形 5"/>
          <p:cNvSpPr>
            <a:spLocks noChangeArrowheads="1"/>
          </p:cNvSpPr>
          <p:nvPr/>
        </p:nvSpPr>
        <p:spPr bwMode="auto">
          <a:xfrm>
            <a:off x="684213" y="11255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0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b="1">
              <a:solidFill>
                <a:srgbClr val="E46C0A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5062" name="標題 1"/>
          <p:cNvSpPr>
            <a:spLocks noGrp="1"/>
          </p:cNvSpPr>
          <p:nvPr>
            <p:ph type="title"/>
          </p:nvPr>
        </p:nvSpPr>
        <p:spPr>
          <a:xfrm>
            <a:off x="293227" y="5729288"/>
            <a:ext cx="8784976" cy="6524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zh-TW" altLang="en-US" dirty="0" smtClean="0"/>
              <a:t>感謝聆聽</a:t>
            </a:r>
            <a:r>
              <a:rPr lang="en-US" altLang="zh-TW" dirty="0" smtClean="0"/>
              <a:t>!</a:t>
            </a:r>
            <a:r>
              <a:rPr lang="zh-TW" altLang="en-US" dirty="0" smtClean="0"/>
              <a:t>學務處祝您順心愉快！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本校導師制實施辦法（</a:t>
            </a:r>
            <a:r>
              <a:rPr lang="en-US" altLang="zh-TW" sz="3200" dirty="0"/>
              <a:t>1060424</a:t>
            </a:r>
            <a:r>
              <a:rPr lang="zh-TW" altLang="en-US" sz="3200" dirty="0"/>
              <a:t>）新規定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第二</a:t>
            </a:r>
            <a:r>
              <a:rPr lang="zh-TW" altLang="en-US" dirty="0" smtClean="0"/>
              <a:t>條</a:t>
            </a:r>
            <a:endParaRPr lang="zh-TW" altLang="en-US" dirty="0"/>
          </a:p>
          <a:p>
            <a:pPr lvl="1"/>
            <a:r>
              <a:rPr lang="zh-TW" altLang="en-US" dirty="0" smtClean="0"/>
              <a:t>凡</a:t>
            </a:r>
            <a:r>
              <a:rPr lang="zh-TW" altLang="en-US" dirty="0"/>
              <a:t>本校講師以上之</a:t>
            </a:r>
            <a:r>
              <a:rPr lang="zh-TW" altLang="en-US" b="1" dirty="0"/>
              <a:t>專任教師均有義務擔任導師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一般</a:t>
            </a:r>
            <a:r>
              <a:rPr lang="zh-TW" altLang="en-US" dirty="0"/>
              <a:t>導師人數不足時，得經所屬單位主管聘任本校</a:t>
            </a:r>
            <a:r>
              <a:rPr lang="zh-TW" altLang="en-US" b="1" dirty="0">
                <a:solidFill>
                  <a:srgbClr val="FF0000"/>
                </a:solidFill>
              </a:rPr>
              <a:t>臨床教師</a:t>
            </a:r>
            <a:r>
              <a:rPr lang="zh-TW" altLang="en-US" dirty="0"/>
              <a:t>擔任導師。</a:t>
            </a:r>
          </a:p>
          <a:p>
            <a:pPr lvl="1"/>
            <a:r>
              <a:rPr lang="zh-TW" altLang="en-US" dirty="0" smtClean="0"/>
              <a:t>大</a:t>
            </a:r>
            <a:r>
              <a:rPr lang="zh-TW" altLang="en-US" dirty="0"/>
              <a:t>學部各系以班為單位，學生</a:t>
            </a:r>
            <a:r>
              <a:rPr lang="zh-TW" altLang="en-US" b="1" dirty="0">
                <a:solidFill>
                  <a:srgbClr val="FF0000"/>
                </a:solidFill>
              </a:rPr>
              <a:t>每十八人</a:t>
            </a:r>
            <a:r>
              <a:rPr lang="zh-TW" altLang="en-US" dirty="0"/>
              <a:t>聘任一般導師一人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碩</a:t>
            </a:r>
            <a:r>
              <a:rPr lang="zh-TW" altLang="en-US" dirty="0"/>
              <a:t>博班、學位學程及二年制在職專</a:t>
            </a:r>
            <a:r>
              <a:rPr lang="zh-TW" altLang="en-US" dirty="0" smtClean="0"/>
              <a:t>班，學生</a:t>
            </a:r>
            <a:r>
              <a:rPr lang="zh-TW" altLang="en-US" b="1" dirty="0">
                <a:solidFill>
                  <a:srgbClr val="FF0000"/>
                </a:solidFill>
              </a:rPr>
              <a:t>每十八人</a:t>
            </a:r>
            <a:r>
              <a:rPr lang="zh-TW" altLang="en-US" dirty="0"/>
              <a:t>聘任一般導師一人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導師</a:t>
            </a:r>
            <a:r>
              <a:rPr lang="zh-TW" altLang="en-US" dirty="0"/>
              <a:t>人選由系主任</a:t>
            </a:r>
            <a:r>
              <a:rPr lang="zh-TW" altLang="en-US" dirty="0" smtClean="0"/>
              <a:t>聘任。</a:t>
            </a:r>
            <a:r>
              <a:rPr lang="zh-TW" altLang="en-US" dirty="0"/>
              <a:t>　　　　　　　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2117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</a:rPr>
              <a:t>建立導師生溝通管道，安排互動機會</a:t>
            </a:r>
            <a:endParaRPr kumimoji="1" lang="zh-TW" altLang="en-US" sz="3600" b="1" dirty="0">
              <a:latin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14389"/>
              </p:ext>
            </p:extLst>
          </p:nvPr>
        </p:nvGraphicFramePr>
        <p:xfrm>
          <a:off x="611188" y="1628800"/>
          <a:ext cx="793115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382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868958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發現學生有特殊需求，請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轉介或通報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1" lang="zh-TW" altLang="en-US" sz="36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並做後續追蹤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關懷</a:t>
            </a:r>
            <a:endParaRPr kumimoji="1" lang="zh-TW" altLang="en-US" sz="2700" b="1" dirty="0">
              <a:solidFill>
                <a:srgbClr val="7030A0"/>
              </a:solidFill>
              <a:latin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700" dirty="0" smtClean="0"/>
              <a:t>學生有</a:t>
            </a:r>
            <a:r>
              <a:rPr lang="zh-TW" altLang="en-US" sz="2700" b="1" dirty="0" smtClean="0">
                <a:solidFill>
                  <a:srgbClr val="FF0000"/>
                </a:solidFill>
              </a:rPr>
              <a:t>自傷或傷人“想法”</a:t>
            </a:r>
            <a:endParaRPr lang="en-US" altLang="zh-TW" sz="27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300" b="1" dirty="0" smtClean="0">
                <a:solidFill>
                  <a:srgbClr val="FF0000"/>
                </a:solidFill>
              </a:rPr>
              <a:t>一</a:t>
            </a:r>
            <a:r>
              <a:rPr lang="zh-TW" altLang="en-US" sz="2300" b="1" dirty="0">
                <a:solidFill>
                  <a:srgbClr val="FF0000"/>
                </a:solidFill>
              </a:rPr>
              <a:t>問二應三轉介</a:t>
            </a:r>
            <a:r>
              <a:rPr lang="zh-TW" altLang="en-US" sz="2300" dirty="0"/>
              <a:t>→心輔</a:t>
            </a:r>
            <a:r>
              <a:rPr lang="zh-TW" altLang="en-US" sz="2300" dirty="0" smtClean="0"/>
              <a:t>組 </a:t>
            </a:r>
            <a:r>
              <a:rPr lang="en-US" altLang="zh-TW" sz="2400" dirty="0">
                <a:hlinkClick r:id="rId2" tooltip="&lt;b&gt;轉介單&lt;/b&gt;"/>
              </a:rPr>
              <a:t>T.4.41.</a:t>
            </a:r>
            <a:r>
              <a:rPr lang="zh-TW" altLang="en-US" sz="2400" dirty="0">
                <a:hlinkClick r:id="rId2" tooltip="&lt;b&gt;轉介單&lt;/b&gt;"/>
              </a:rPr>
              <a:t>填寫個案輔導轉介單</a:t>
            </a:r>
            <a:endParaRPr lang="en-US" altLang="zh-TW" sz="2300" dirty="0" smtClean="0"/>
          </a:p>
          <a:p>
            <a:r>
              <a:rPr lang="zh-TW" altLang="en-US" sz="2700" dirty="0" smtClean="0"/>
              <a:t>學生</a:t>
            </a:r>
            <a:r>
              <a:rPr lang="zh-TW" altLang="en-US" sz="2700" dirty="0"/>
              <a:t>有</a:t>
            </a:r>
            <a:r>
              <a:rPr lang="zh-TW" altLang="en-US" sz="2700" b="1" dirty="0" smtClean="0">
                <a:solidFill>
                  <a:srgbClr val="FF0000"/>
                </a:solidFill>
              </a:rPr>
              <a:t>自傷或傷人“行為”</a:t>
            </a:r>
            <a:endParaRPr lang="en-US" altLang="zh-TW" sz="2700" dirty="0"/>
          </a:p>
          <a:p>
            <a:pPr lvl="1"/>
            <a:r>
              <a:rPr lang="zh-TW" altLang="en-US" sz="2300" dirty="0" smtClean="0"/>
              <a:t>立即</a:t>
            </a:r>
            <a:r>
              <a:rPr lang="zh-TW" altLang="en-US" sz="2300" dirty="0" smtClean="0">
                <a:solidFill>
                  <a:srgbClr val="FF0000"/>
                </a:solidFill>
              </a:rPr>
              <a:t>通報</a:t>
            </a:r>
            <a:r>
              <a:rPr lang="zh-TW" altLang="en-US" sz="2300" dirty="0" smtClean="0"/>
              <a:t>校安專線</a:t>
            </a:r>
            <a:r>
              <a:rPr lang="en-US" altLang="zh-TW" sz="2300" dirty="0" smtClean="0"/>
              <a:t>3220809</a:t>
            </a:r>
            <a:endParaRPr lang="zh-TW" altLang="en-US" sz="2300" dirty="0" smtClean="0"/>
          </a:p>
          <a:p>
            <a:r>
              <a:rPr lang="zh-TW" altLang="en-US" sz="2700" b="1" dirty="0">
                <a:solidFill>
                  <a:srgbClr val="FF0000"/>
                </a:solidFill>
              </a:rPr>
              <a:t>疑似性平事件</a:t>
            </a:r>
            <a:endParaRPr lang="en-US" altLang="zh-TW" sz="2700" dirty="0"/>
          </a:p>
          <a:p>
            <a:pPr lvl="1"/>
            <a:r>
              <a:rPr lang="zh-TW" altLang="en-US" sz="2300" dirty="0"/>
              <a:t>務必</a:t>
            </a:r>
            <a:r>
              <a:rPr lang="en-US" altLang="zh-TW" sz="2300" b="1" dirty="0">
                <a:solidFill>
                  <a:srgbClr val="FF0000"/>
                </a:solidFill>
              </a:rPr>
              <a:t>24</a:t>
            </a:r>
            <a:r>
              <a:rPr lang="zh-TW" altLang="en-US" sz="2300" b="1" dirty="0">
                <a:solidFill>
                  <a:srgbClr val="FF0000"/>
                </a:solidFill>
              </a:rPr>
              <a:t>小時內</a:t>
            </a:r>
            <a:r>
              <a:rPr lang="zh-TW" altLang="en-US" sz="2300" dirty="0"/>
              <a:t>通報本校性平會防治小組／學務處／校安專線，切勿私下和解，注意保密</a:t>
            </a:r>
          </a:p>
          <a:p>
            <a:r>
              <a:rPr lang="zh-TW" altLang="en-US" sz="2700" b="1" dirty="0" smtClean="0">
                <a:solidFill>
                  <a:srgbClr val="FF0000"/>
                </a:solidFill>
              </a:rPr>
              <a:t>親密</a:t>
            </a:r>
            <a:r>
              <a:rPr lang="zh-TW" altLang="en-US" sz="2700" b="1" dirty="0">
                <a:solidFill>
                  <a:srgbClr val="FF0000"/>
                </a:solidFill>
              </a:rPr>
              <a:t>情人</a:t>
            </a:r>
            <a:r>
              <a:rPr lang="zh-TW" altLang="en-US" sz="2700" b="1" dirty="0" smtClean="0">
                <a:solidFill>
                  <a:srgbClr val="FF0000"/>
                </a:solidFill>
              </a:rPr>
              <a:t>暴力</a:t>
            </a:r>
            <a:endParaRPr lang="en-US" altLang="zh-TW" sz="2700" b="1" dirty="0">
              <a:solidFill>
                <a:srgbClr val="FF0000"/>
              </a:solidFill>
            </a:endParaRPr>
          </a:p>
          <a:p>
            <a:pPr lvl="1"/>
            <a:r>
              <a:rPr lang="en-US" altLang="zh-TW" sz="2300" dirty="0" smtClean="0"/>
              <a:t>16</a:t>
            </a:r>
            <a:r>
              <a:rPr lang="zh-TW" altLang="en-US" sz="2300" dirty="0" smtClean="0"/>
              <a:t>歲以上</a:t>
            </a:r>
            <a:r>
              <a:rPr lang="zh-TW" altLang="en-US" sz="2300" dirty="0" smtClean="0">
                <a:solidFill>
                  <a:srgbClr val="FF0000"/>
                </a:solidFill>
              </a:rPr>
              <a:t>未同居</a:t>
            </a:r>
            <a:r>
              <a:rPr lang="zh-TW" altLang="en-US" sz="2300" dirty="0" smtClean="0"/>
              <a:t>之親密伴侶，自</a:t>
            </a:r>
            <a:r>
              <a:rPr lang="en-US" altLang="zh-TW" sz="2300" dirty="0" smtClean="0"/>
              <a:t>105</a:t>
            </a:r>
            <a:r>
              <a:rPr lang="zh-TW" altLang="en-US" sz="2300" dirty="0" smtClean="0"/>
              <a:t>年</a:t>
            </a:r>
            <a:r>
              <a:rPr lang="en-US" altLang="zh-TW" sz="2300" dirty="0" smtClean="0"/>
              <a:t>2</a:t>
            </a:r>
            <a:r>
              <a:rPr lang="zh-TW" altLang="en-US" sz="2300" dirty="0" smtClean="0"/>
              <a:t>月起可申請</a:t>
            </a:r>
            <a:r>
              <a:rPr lang="zh-TW" altLang="en-US" sz="2300" b="1" dirty="0">
                <a:solidFill>
                  <a:srgbClr val="FF0000"/>
                </a:solidFill>
              </a:rPr>
              <a:t>保護令</a:t>
            </a:r>
            <a:r>
              <a:rPr lang="en-US" altLang="zh-TW" sz="2300" dirty="0"/>
              <a:t>《</a:t>
            </a:r>
            <a:r>
              <a:rPr lang="zh-TW" altLang="en-US" sz="2300" u="sng" dirty="0"/>
              <a:t>家庭暴力防治</a:t>
            </a:r>
            <a:r>
              <a:rPr lang="zh-TW" altLang="en-US" sz="2300" u="sng" dirty="0" smtClean="0"/>
              <a:t>法</a:t>
            </a:r>
            <a:r>
              <a:rPr lang="zh-TW" altLang="en-US" sz="2300" dirty="0" smtClean="0">
                <a:solidFill>
                  <a:srgbClr val="FF0000"/>
                </a:solidFill>
              </a:rPr>
              <a:t>「</a:t>
            </a:r>
            <a:r>
              <a:rPr lang="zh-TW" altLang="en-US" sz="2300" dirty="0">
                <a:solidFill>
                  <a:srgbClr val="FF0000"/>
                </a:solidFill>
              </a:rPr>
              <a:t>恐怖情人」</a:t>
            </a:r>
            <a:r>
              <a:rPr lang="zh-TW" altLang="en-US" sz="2300" dirty="0" smtClean="0">
                <a:solidFill>
                  <a:srgbClr val="FF0000"/>
                </a:solidFill>
              </a:rPr>
              <a:t>條款</a:t>
            </a:r>
            <a:r>
              <a:rPr lang="en-US" altLang="zh-TW" sz="2300" dirty="0"/>
              <a:t>》</a:t>
            </a: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730901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>
          <a:xfrm>
            <a:off x="755650" y="908050"/>
            <a:ext cx="7643813" cy="654050"/>
          </a:xfrm>
          <a:noFill/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各學院資源教室學生的障別分佈</a:t>
            </a:r>
            <a:r>
              <a:rPr lang="en-US" altLang="zh-TW" sz="2000" dirty="0" smtClean="0"/>
              <a:t>(106.09)</a:t>
            </a:r>
            <a:endParaRPr lang="zh-TW" altLang="en-US" sz="2000" dirty="0" smtClean="0"/>
          </a:p>
        </p:txBody>
      </p:sp>
      <p:sp>
        <p:nvSpPr>
          <p:cNvPr id="10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ADF2512-9F86-4853-B9EF-80F2F07FC1F8}" type="slidenum">
              <a:rPr kumimoji="0" lang="zh-TW" altLang="en-US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5</a:t>
            </a:fld>
            <a:endParaRPr kumimoji="0" lang="zh-TW" altLang="en-US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/>
          </p:nvPr>
        </p:nvGraphicFramePr>
        <p:xfrm>
          <a:off x="401091" y="1685925"/>
          <a:ext cx="8352930" cy="49686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202">
                  <a:extLst>
                    <a:ext uri="{9D8B030D-6E8A-4147-A177-3AD203B41FA5}">
                      <a16:colId xmlns="" xmlns:a16="http://schemas.microsoft.com/office/drawing/2014/main" val="1635070127"/>
                    </a:ext>
                  </a:extLst>
                </a:gridCol>
                <a:gridCol w="546812">
                  <a:extLst>
                    <a:ext uri="{9D8B030D-6E8A-4147-A177-3AD203B41FA5}">
                      <a16:colId xmlns="" xmlns:a16="http://schemas.microsoft.com/office/drawing/2014/main" val="2289795282"/>
                    </a:ext>
                  </a:extLst>
                </a:gridCol>
                <a:gridCol w="1015803">
                  <a:extLst>
                    <a:ext uri="{9D8B030D-6E8A-4147-A177-3AD203B41FA5}">
                      <a16:colId xmlns="" xmlns:a16="http://schemas.microsoft.com/office/drawing/2014/main" val="2227378038"/>
                    </a:ext>
                  </a:extLst>
                </a:gridCol>
                <a:gridCol w="1015803">
                  <a:extLst>
                    <a:ext uri="{9D8B030D-6E8A-4147-A177-3AD203B41FA5}">
                      <a16:colId xmlns="" xmlns:a16="http://schemas.microsoft.com/office/drawing/2014/main" val="3862708936"/>
                    </a:ext>
                  </a:extLst>
                </a:gridCol>
                <a:gridCol w="1015803">
                  <a:extLst>
                    <a:ext uri="{9D8B030D-6E8A-4147-A177-3AD203B41FA5}">
                      <a16:colId xmlns="" xmlns:a16="http://schemas.microsoft.com/office/drawing/2014/main" val="2067024997"/>
                    </a:ext>
                  </a:extLst>
                </a:gridCol>
                <a:gridCol w="1015803">
                  <a:extLst>
                    <a:ext uri="{9D8B030D-6E8A-4147-A177-3AD203B41FA5}">
                      <a16:colId xmlns="" xmlns:a16="http://schemas.microsoft.com/office/drawing/2014/main" val="4200707893"/>
                    </a:ext>
                  </a:extLst>
                </a:gridCol>
                <a:gridCol w="1015803">
                  <a:extLst>
                    <a:ext uri="{9D8B030D-6E8A-4147-A177-3AD203B41FA5}">
                      <a16:colId xmlns="" xmlns:a16="http://schemas.microsoft.com/office/drawing/2014/main" val="2546748208"/>
                    </a:ext>
                  </a:extLst>
                </a:gridCol>
                <a:gridCol w="926901">
                  <a:extLst>
                    <a:ext uri="{9D8B030D-6E8A-4147-A177-3AD203B41FA5}">
                      <a16:colId xmlns="" xmlns:a16="http://schemas.microsoft.com/office/drawing/2014/main" val="2302818965"/>
                    </a:ext>
                  </a:extLst>
                </a:gridCol>
              </a:tblGrid>
              <a:tr h="131102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學院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特教類別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醫學院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口腔醫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學院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護理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學院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健康科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學院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人文社會科學院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生命科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學院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總計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1052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肢體障礙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extLst>
                  <a:ext uri="{0D108BD9-81ED-4DB2-BD59-A6C34878D82A}">
                    <a16:rowId xmlns="" xmlns:a16="http://schemas.microsoft.com/office/drawing/2014/main" val="867951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學習障礙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extLst>
                  <a:ext uri="{0D108BD9-81ED-4DB2-BD59-A6C34878D82A}">
                    <a16:rowId xmlns="" xmlns:a16="http://schemas.microsoft.com/office/drawing/2014/main" val="2399895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聽覺障礙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extLst>
                  <a:ext uri="{0D108BD9-81ED-4DB2-BD59-A6C34878D82A}">
                    <a16:rowId xmlns="" xmlns:a16="http://schemas.microsoft.com/office/drawing/2014/main" val="1676309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身體病弱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extLst>
                  <a:ext uri="{0D108BD9-81ED-4DB2-BD59-A6C34878D82A}">
                    <a16:rowId xmlns="" xmlns:a16="http://schemas.microsoft.com/office/drawing/2014/main" val="1252820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情緒行為障礙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extLst>
                  <a:ext uri="{0D108BD9-81ED-4DB2-BD59-A6C34878D82A}">
                    <a16:rowId xmlns="" xmlns:a16="http://schemas.microsoft.com/office/drawing/2014/main" val="2725883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多重障礙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extLst>
                  <a:ext uri="{0D108BD9-81ED-4DB2-BD59-A6C34878D82A}">
                    <a16:rowId xmlns="" xmlns:a16="http://schemas.microsoft.com/office/drawing/2014/main" val="1390422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自閉症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extLst>
                  <a:ext uri="{0D108BD9-81ED-4DB2-BD59-A6C34878D82A}">
                    <a16:rowId xmlns="" xmlns:a16="http://schemas.microsoft.com/office/drawing/2014/main" val="1060139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總計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8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15347" marR="115347" marT="13108" marB="0" anchor="ctr"/>
                </a:tc>
                <a:extLst>
                  <a:ext uri="{0D108BD9-81ED-4DB2-BD59-A6C34878D82A}">
                    <a16:rowId xmlns="" xmlns:a16="http://schemas.microsoft.com/office/drawing/2014/main" val="377375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284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755650" y="976313"/>
            <a:ext cx="7643813" cy="652462"/>
          </a:xfrm>
        </p:spPr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</a:rPr>
              <a:t>學務處資源教室</a:t>
            </a:r>
            <a:r>
              <a:rPr lang="en-US" altLang="zh-TW" smtClean="0">
                <a:latin typeface="標楷體" panose="03000509000000000000" pitchFamily="65" charset="-120"/>
              </a:rPr>
              <a:t>-</a:t>
            </a:r>
            <a:r>
              <a:rPr lang="zh-TW" altLang="en-US" smtClean="0">
                <a:latin typeface="標楷體" panose="03000509000000000000" pitchFamily="65" charset="-120"/>
              </a:rPr>
              <a:t>服務項目</a:t>
            </a:r>
            <a:endParaRPr lang="zh-TW" altLang="en-US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611188" y="1989138"/>
            <a:ext cx="7931150" cy="43926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latin typeface="標楷體" panose="03000509000000000000" pitchFamily="65" charset="-120"/>
              </a:rPr>
              <a:t>提報特殊教育需求鑑定</a:t>
            </a:r>
            <a:endParaRPr lang="en-US" altLang="zh-TW" sz="2600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latin typeface="標楷體" panose="03000509000000000000" pitchFamily="65" charset="-120"/>
              </a:rPr>
              <a:t>生活協助</a:t>
            </a:r>
            <a:endParaRPr lang="en-US" altLang="zh-TW" sz="2600" dirty="0" smtClean="0">
              <a:latin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sz="2200" dirty="0" smtClean="0">
                <a:latin typeface="標楷體" panose="03000509000000000000" pitchFamily="65" charset="-120"/>
              </a:rPr>
              <a:t>特殊住宿需求申請、交通費補助、輔具借用、教育部獎補助金申請</a:t>
            </a:r>
            <a:endParaRPr lang="en-US" altLang="zh-TW" sz="2200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latin typeface="標楷體" panose="03000509000000000000" pitchFamily="65" charset="-120"/>
              </a:rPr>
              <a:t>學習協助</a:t>
            </a:r>
            <a:endParaRPr lang="en-US" altLang="zh-TW" sz="2600" dirty="0" smtClean="0">
              <a:latin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sz="2200" dirty="0" smtClean="0">
                <a:latin typeface="標楷體" panose="03000509000000000000" pitchFamily="65" charset="-120"/>
              </a:rPr>
              <a:t>課業輔導、考試與修課調整、協助同學</a:t>
            </a:r>
            <a:endParaRPr lang="en-US" altLang="zh-TW" sz="2200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latin typeface="標楷體" panose="03000509000000000000" pitchFamily="65" charset="-120"/>
              </a:rPr>
              <a:t>考試調整</a:t>
            </a:r>
            <a:endParaRPr lang="en-US" altLang="zh-TW" sz="2600" dirty="0" smtClean="0">
              <a:latin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sz="2200" dirty="0" smtClean="0">
                <a:latin typeface="標楷體" panose="03000509000000000000" pitchFamily="65" charset="-120"/>
              </a:rPr>
              <a:t>延長考試時間、獨立考場、放大試卷字體、作答方式調整</a:t>
            </a:r>
            <a:endParaRPr lang="en-US" altLang="zh-TW" sz="2200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latin typeface="標楷體" panose="03000509000000000000" pitchFamily="65" charset="-120"/>
              </a:rPr>
              <a:t>修課調整</a:t>
            </a:r>
            <a:endParaRPr lang="en-US" altLang="zh-TW" sz="2600" dirty="0" smtClean="0">
              <a:latin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sz="2200" dirty="0" smtClean="0">
                <a:latin typeface="標楷體" panose="03000509000000000000" pitchFamily="65" charset="-120"/>
              </a:rPr>
              <a:t>課程與評量彈性調整</a:t>
            </a:r>
            <a:endParaRPr lang="en-US" altLang="zh-TW" sz="2200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latin typeface="標楷體" panose="03000509000000000000" pitchFamily="65" charset="-120"/>
              </a:rPr>
              <a:t>提供身心障礙學生工讀機會</a:t>
            </a:r>
            <a:endParaRPr lang="en-US" altLang="zh-TW" sz="2600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5A367E7-EBA6-4FBD-A939-DC23E4024782}" type="slidenum">
              <a:rPr kumimoji="0" lang="zh-TW" altLang="en-US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6</a:t>
            </a:fld>
            <a:endParaRPr kumimoji="0" lang="zh-TW" altLang="en-US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4357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755650" y="976312"/>
            <a:ext cx="7643813" cy="10125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>
                <a:latin typeface="標楷體" panose="03000509000000000000" pitchFamily="65" charset="-120"/>
              </a:rPr>
              <a:t>106</a:t>
            </a:r>
            <a:r>
              <a:rPr lang="zh-TW" altLang="en-US" dirty="0">
                <a:latin typeface="標楷體" panose="03000509000000000000" pitchFamily="65" charset="-120"/>
              </a:rPr>
              <a:t>－</a:t>
            </a:r>
            <a:r>
              <a:rPr lang="en-US" altLang="zh-TW" dirty="0" smtClean="0">
                <a:latin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</a:rPr>
              <a:t>　導師</a:t>
            </a:r>
            <a:r>
              <a:rPr lang="zh-TW" altLang="en-US" dirty="0">
                <a:latin typeface="標楷體" panose="03000509000000000000" pitchFamily="65" charset="-120"/>
              </a:rPr>
              <a:t>輔導知能</a:t>
            </a:r>
            <a:r>
              <a:rPr lang="zh-TW" altLang="en-US" dirty="0" smtClean="0">
                <a:latin typeface="標楷體" panose="03000509000000000000" pitchFamily="65" charset="-120"/>
              </a:rPr>
              <a:t>研習</a:t>
            </a:r>
            <a:r>
              <a:rPr lang="en-US" altLang="zh-TW" dirty="0" smtClean="0">
                <a:latin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</a:rPr>
            </a:br>
            <a:r>
              <a:rPr lang="zh-TW" altLang="zh-TW" sz="3100" i="1" dirty="0" smtClean="0"/>
              <a:t>歡迎</a:t>
            </a:r>
            <a:r>
              <a:rPr lang="zh-TW" altLang="zh-TW" sz="3100" i="1" dirty="0"/>
              <a:t>導師、書院導師及社團輔導老師踴躍</a:t>
            </a:r>
            <a:r>
              <a:rPr lang="zh-TW" altLang="zh-TW" sz="3100" i="1" dirty="0" smtClean="0"/>
              <a:t>參加</a:t>
            </a:r>
            <a:endParaRPr lang="zh-TW" altLang="en-US" i="1" dirty="0">
              <a:latin typeface="標楷體" panose="03000509000000000000" pitchFamily="65" charset="-120"/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611188" y="1989137"/>
          <a:ext cx="7931150" cy="453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204E379-E6F2-4738-8B6B-7313B2C719EF}" type="slidenum">
              <a:rPr kumimoji="0" lang="zh-TW" altLang="en-US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7</a:t>
            </a:fld>
            <a:endParaRPr kumimoji="0" lang="zh-TW" altLang="en-US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1247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755650" y="976313"/>
            <a:ext cx="7643813" cy="652462"/>
          </a:xfrm>
          <a:noFill/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</a:rPr>
              <a:t>學生團體平安保險</a:t>
            </a:r>
            <a:endParaRPr lang="zh-TW" altLang="en-US" dirty="0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11188" y="1989138"/>
            <a:ext cx="7931150" cy="44640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標楷體" panose="03000509000000000000" pitchFamily="65" charset="-120"/>
              </a:rPr>
              <a:t>106-107</a:t>
            </a:r>
            <a:r>
              <a:rPr lang="zh-TW" altLang="en-US" sz="2000" dirty="0">
                <a:latin typeface="標楷體" panose="03000509000000000000" pitchFamily="65" charset="-120"/>
              </a:rPr>
              <a:t>學年度由</a:t>
            </a:r>
            <a:r>
              <a:rPr lang="zh-TW" altLang="en-US" sz="2000" b="1" dirty="0">
                <a:latin typeface="標楷體" panose="03000509000000000000" pitchFamily="65" charset="-120"/>
              </a:rPr>
              <a:t>遠雄人壽保險</a:t>
            </a:r>
            <a:r>
              <a:rPr lang="zh-TW" altLang="en-US" sz="2000" dirty="0">
                <a:latin typeface="標楷體" panose="03000509000000000000" pitchFamily="65" charset="-120"/>
              </a:rPr>
              <a:t>股份有限公司承辦。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latin typeface="標楷體" panose="03000509000000000000" pitchFamily="65" charset="-120"/>
              </a:rPr>
              <a:t>全年</a:t>
            </a:r>
            <a:r>
              <a:rPr lang="zh-TW" altLang="en-US" sz="2000" b="1" dirty="0">
                <a:latin typeface="標楷體" panose="03000509000000000000" pitchFamily="65" charset="-120"/>
              </a:rPr>
              <a:t>新台幣</a:t>
            </a:r>
            <a:r>
              <a:rPr lang="en-US" altLang="zh-TW" sz="2000" b="1" dirty="0">
                <a:latin typeface="標楷體" panose="03000509000000000000" pitchFamily="65" charset="-120"/>
              </a:rPr>
              <a:t>680</a:t>
            </a:r>
            <a:r>
              <a:rPr lang="zh-TW" altLang="en-US" sz="2000" b="1" dirty="0">
                <a:latin typeface="標楷體" panose="03000509000000000000" pitchFamily="65" charset="-120"/>
              </a:rPr>
              <a:t>元</a:t>
            </a:r>
            <a:r>
              <a:rPr lang="en-US" altLang="zh-TW" sz="2000" b="1" dirty="0">
                <a:latin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</a:rPr>
              <a:t>其中政府補助</a:t>
            </a:r>
            <a:r>
              <a:rPr lang="en-US" altLang="zh-TW" sz="2000" b="1" dirty="0">
                <a:latin typeface="標楷體" panose="03000509000000000000" pitchFamily="65" charset="-120"/>
              </a:rPr>
              <a:t>100</a:t>
            </a:r>
            <a:r>
              <a:rPr lang="zh-TW" altLang="en-US" sz="2000" b="1" dirty="0">
                <a:latin typeface="標楷體" panose="03000509000000000000" pitchFamily="65" charset="-120"/>
              </a:rPr>
              <a:t>元，學生自繳</a:t>
            </a:r>
            <a:r>
              <a:rPr lang="en-US" altLang="zh-TW" sz="2000" b="1" dirty="0">
                <a:latin typeface="標楷體" panose="03000509000000000000" pitchFamily="65" charset="-120"/>
              </a:rPr>
              <a:t>580</a:t>
            </a:r>
            <a:r>
              <a:rPr lang="zh-TW" altLang="en-US" sz="2000" b="1" dirty="0">
                <a:latin typeface="標楷體" panose="03000509000000000000" pitchFamily="65" charset="-120"/>
              </a:rPr>
              <a:t>元</a:t>
            </a:r>
            <a:r>
              <a:rPr lang="zh-TW" altLang="en-US" sz="2000" dirty="0">
                <a:latin typeface="標楷體" panose="03000509000000000000" pitchFamily="65" charset="-120"/>
              </a:rPr>
              <a:t>，分上下兩學期繳納，於每學期註冊時各自繳上學期</a:t>
            </a:r>
            <a:r>
              <a:rPr lang="en-US" altLang="zh-TW" sz="2000" dirty="0">
                <a:latin typeface="標楷體" panose="03000509000000000000" pitchFamily="65" charset="-120"/>
              </a:rPr>
              <a:t>290</a:t>
            </a:r>
            <a:r>
              <a:rPr lang="zh-TW" altLang="en-US" sz="2000" dirty="0">
                <a:latin typeface="標楷體" panose="03000509000000000000" pitchFamily="65" charset="-120"/>
              </a:rPr>
              <a:t>元，下學期</a:t>
            </a:r>
            <a:r>
              <a:rPr lang="en-US" altLang="zh-TW" sz="2000" dirty="0">
                <a:latin typeface="標楷體" panose="03000509000000000000" pitchFamily="65" charset="-120"/>
              </a:rPr>
              <a:t>290</a:t>
            </a:r>
            <a:r>
              <a:rPr lang="zh-TW" altLang="en-US" sz="2000" dirty="0">
                <a:latin typeface="標楷體" panose="03000509000000000000" pitchFamily="65" charset="-120"/>
              </a:rPr>
              <a:t>元</a:t>
            </a:r>
            <a:r>
              <a:rPr lang="en-US" altLang="zh-TW" sz="2000" dirty="0">
                <a:latin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anose="03000509000000000000" pitchFamily="65" charset="-120"/>
              </a:rPr>
              <a:t>保險生效日期：以學年度為保險年度，每學年</a:t>
            </a:r>
            <a:r>
              <a:rPr lang="en-US" altLang="zh-TW" sz="2000" dirty="0">
                <a:latin typeface="標楷體" panose="03000509000000000000" pitchFamily="65" charset="-120"/>
              </a:rPr>
              <a:t>8</a:t>
            </a:r>
            <a:r>
              <a:rPr lang="zh-TW" altLang="en-US" sz="2000" dirty="0">
                <a:latin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</a:rPr>
              <a:t>日起至第</a:t>
            </a:r>
            <a:r>
              <a:rPr lang="en-US" altLang="zh-TW" sz="2000" dirty="0">
                <a:latin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</a:rPr>
              <a:t>7</a:t>
            </a:r>
            <a:r>
              <a:rPr lang="zh-TW" altLang="en-US" sz="2000" dirty="0">
                <a:latin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</a:rPr>
              <a:t>31</a:t>
            </a:r>
            <a:r>
              <a:rPr lang="zh-TW" altLang="en-US" sz="2000" dirty="0">
                <a:latin typeface="標楷體" panose="03000509000000000000" pitchFamily="65" charset="-120"/>
              </a:rPr>
              <a:t>日止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 smtClean="0">
                <a:latin typeface="標楷體" panose="03000509000000000000" pitchFamily="65" charset="-120"/>
              </a:rPr>
              <a:t>申請</a:t>
            </a:r>
            <a:r>
              <a:rPr lang="zh-TW" altLang="en-US" sz="2000" dirty="0">
                <a:latin typeface="標楷體" panose="03000509000000000000" pitchFamily="65" charset="-120"/>
              </a:rPr>
              <a:t>期限：自事故發生起</a:t>
            </a:r>
            <a:r>
              <a:rPr lang="zh-TW" altLang="en-US" sz="2000" b="1" dirty="0">
                <a:latin typeface="標楷體" panose="03000509000000000000" pitchFamily="65" charset="-120"/>
              </a:rPr>
              <a:t>二年內</a:t>
            </a:r>
            <a:r>
              <a:rPr lang="zh-TW" altLang="en-US" sz="2000" dirty="0">
                <a:latin typeface="標楷體" panose="03000509000000000000" pitchFamily="65" charset="-120"/>
              </a:rPr>
              <a:t>需提出申請。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b="1" dirty="0">
                <a:latin typeface="標楷體" panose="03000509000000000000" pitchFamily="65" charset="-120"/>
              </a:rPr>
              <a:t>已投保其他人壽保險，仍可以申請「學生團體平安保險」理賠給付，即使個人保險與學生保險兩者皆為同</a:t>
            </a:r>
            <a:r>
              <a:rPr lang="zh-TW" altLang="en-US" sz="2000" b="1" dirty="0" smtClean="0">
                <a:latin typeface="標楷體" panose="03000509000000000000" pitchFamily="65" charset="-120"/>
              </a:rPr>
              <a:t>一家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亦可。</a:t>
            </a:r>
            <a:endParaRPr lang="en-US" altLang="zh-TW" sz="20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標楷體" panose="03000509000000000000" pitchFamily="65" charset="-120"/>
              </a:rPr>
              <a:t>提醒同學記得跟醫療院所申請數份診斷書與收據等證明，以利向不同保險公司申請理賠</a:t>
            </a:r>
            <a:r>
              <a:rPr lang="zh-TW" altLang="en-US" sz="2000" dirty="0" smtClean="0"/>
              <a:t>。</a:t>
            </a:r>
          </a:p>
        </p:txBody>
      </p:sp>
      <p:sp>
        <p:nvSpPr>
          <p:cNvPr id="4198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8260FC4-C311-47FC-B7C9-BE6DDD84281C}" type="slidenum">
              <a:rPr kumimoji="0" lang="zh-TW" altLang="en-US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8</a:t>
            </a:fld>
            <a:endParaRPr kumimoji="0" lang="zh-TW" altLang="en-US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9296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0" y="1404938"/>
            <a:ext cx="7643813" cy="652462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rPr>
              <a:t>高醫大起飛計畫執行方案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</a:rPr>
              <a:t>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1499-3D31-4831-B32D-A5FD88A2F40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1891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16680</TotalTime>
  <Words>1415</Words>
  <Application>Microsoft Office PowerPoint</Application>
  <PresentationFormat>如螢幕大小 (4:3)</PresentationFormat>
  <Paragraphs>264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Office 佈景主題</vt:lpstr>
      <vt:lpstr>自訂設計</vt:lpstr>
      <vt:lpstr>PowerPoint 簡報</vt:lpstr>
      <vt:lpstr>本校導師制實施辦法（1060424）新規定</vt:lpstr>
      <vt:lpstr>建立導師生溝通管道，安排互動機會</vt:lpstr>
      <vt:lpstr>發現學生有特殊需求，請轉介或通報，並做後續追蹤關懷</vt:lpstr>
      <vt:lpstr>各學院資源教室學生的障別分佈(106.09)</vt:lpstr>
      <vt:lpstr>學務處資源教室-服務項目</vt:lpstr>
      <vt:lpstr>106－1　導師輔導知能研習 歡迎導師、書院導師及社團輔導老師踴躍參加</vt:lpstr>
      <vt:lpstr>學生團體平安保險</vt:lpstr>
      <vt:lpstr>高醫大起飛計畫執行方案圖</vt:lpstr>
      <vt:lpstr>PowerPoint 簡報</vt:lpstr>
      <vt:lpstr>PowerPoint 簡報</vt:lpstr>
      <vt:lpstr>PowerPoint 簡報</vt:lpstr>
      <vt:lpstr>PowerPoint 簡報</vt:lpstr>
      <vt:lpstr>學務處輔導資源簡介</vt:lpstr>
      <vt:lpstr>學務處輔導資源簡介</vt:lpstr>
      <vt:lpstr>PowerPoint 簡報</vt:lpstr>
      <vt:lpstr>感謝聆聽!學務處祝您順心愉快！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user</cp:lastModifiedBy>
  <cp:revision>1491</cp:revision>
  <cp:lastPrinted>2017-09-08T05:16:50Z</cp:lastPrinted>
  <dcterms:created xsi:type="dcterms:W3CDTF">2011-04-13T08:35:41Z</dcterms:created>
  <dcterms:modified xsi:type="dcterms:W3CDTF">2017-09-11T08:45:48Z</dcterms:modified>
</cp:coreProperties>
</file>