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827" r:id="rId2"/>
    <p:sldMasterId id="2147486851" r:id="rId3"/>
    <p:sldMasterId id="2147486863" r:id="rId4"/>
    <p:sldMasterId id="2147486875" r:id="rId5"/>
    <p:sldMasterId id="2147486887" r:id="rId6"/>
  </p:sldMasterIdLst>
  <p:notesMasterIdLst>
    <p:notesMasterId r:id="rId19"/>
  </p:notesMasterIdLst>
  <p:handoutMasterIdLst>
    <p:handoutMasterId r:id="rId20"/>
  </p:handoutMasterIdLst>
  <p:sldIdLst>
    <p:sldId id="920" r:id="rId7"/>
    <p:sldId id="968" r:id="rId8"/>
    <p:sldId id="981" r:id="rId9"/>
    <p:sldId id="982" r:id="rId10"/>
    <p:sldId id="983" r:id="rId11"/>
    <p:sldId id="985" r:id="rId12"/>
    <p:sldId id="980" r:id="rId13"/>
    <p:sldId id="979" r:id="rId14"/>
    <p:sldId id="987" r:id="rId15"/>
    <p:sldId id="986" r:id="rId16"/>
    <p:sldId id="988" r:id="rId17"/>
    <p:sldId id="963" r:id="rId18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29F"/>
    <a:srgbClr val="95B3D7"/>
    <a:srgbClr val="93CDDD"/>
    <a:srgbClr val="C3D69B"/>
    <a:srgbClr val="C30000"/>
    <a:srgbClr val="F2CD58"/>
    <a:srgbClr val="FFAD53"/>
    <a:srgbClr val="FF9521"/>
    <a:srgbClr val="FFCC93"/>
    <a:srgbClr val="FFA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 autoAdjust="0"/>
    <p:restoredTop sz="91010" autoAdjust="0"/>
  </p:normalViewPr>
  <p:slideViewPr>
    <p:cSldViewPr>
      <p:cViewPr>
        <p:scale>
          <a:sx n="89" d="100"/>
          <a:sy n="89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939" cy="497444"/>
          </a:xfrm>
          <a:prstGeom prst="rect">
            <a:avLst/>
          </a:prstGeom>
        </p:spPr>
        <p:txBody>
          <a:bodyPr vert="horz" lIns="91536" tIns="45769" rIns="91536" bIns="4576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672" y="0"/>
            <a:ext cx="2948939" cy="497444"/>
          </a:xfrm>
          <a:prstGeom prst="rect">
            <a:avLst/>
          </a:prstGeom>
        </p:spPr>
        <p:txBody>
          <a:bodyPr vert="horz" wrap="square" lIns="91536" tIns="45769" rIns="91536" bIns="457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4FF418F-1CB3-416A-B683-CDBD889D97A9}" type="datetimeFigureOut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305"/>
            <a:ext cx="2948939" cy="497444"/>
          </a:xfrm>
          <a:prstGeom prst="rect">
            <a:avLst/>
          </a:prstGeom>
        </p:spPr>
        <p:txBody>
          <a:bodyPr vert="horz" lIns="91536" tIns="45769" rIns="91536" bIns="4576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672" y="9440305"/>
            <a:ext cx="2948939" cy="497444"/>
          </a:xfrm>
          <a:prstGeom prst="rect">
            <a:avLst/>
          </a:prstGeom>
        </p:spPr>
        <p:txBody>
          <a:bodyPr vert="horz" wrap="square" lIns="91536" tIns="45769" rIns="91536" bIns="457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C38342A1-756B-446E-92F9-E0C4410F07B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17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939" cy="497444"/>
          </a:xfrm>
          <a:prstGeom prst="rect">
            <a:avLst/>
          </a:prstGeom>
        </p:spPr>
        <p:txBody>
          <a:bodyPr vert="horz" lIns="91536" tIns="45769" rIns="91536" bIns="4576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672" y="0"/>
            <a:ext cx="2948939" cy="497444"/>
          </a:xfrm>
          <a:prstGeom prst="rect">
            <a:avLst/>
          </a:prstGeom>
        </p:spPr>
        <p:txBody>
          <a:bodyPr vert="horz" wrap="square" lIns="91536" tIns="45769" rIns="91536" bIns="457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9D0F5B-820C-4A77-8FD3-314C5A716E56}" type="datetimeFigureOut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6" tIns="45769" rIns="91536" bIns="4576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403" y="4721743"/>
            <a:ext cx="5446396" cy="4472225"/>
          </a:xfrm>
          <a:prstGeom prst="rect">
            <a:avLst/>
          </a:prstGeom>
        </p:spPr>
        <p:txBody>
          <a:bodyPr vert="horz" lIns="91536" tIns="45769" rIns="91536" bIns="45769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305"/>
            <a:ext cx="2948939" cy="497444"/>
          </a:xfrm>
          <a:prstGeom prst="rect">
            <a:avLst/>
          </a:prstGeom>
        </p:spPr>
        <p:txBody>
          <a:bodyPr vert="horz" lIns="91536" tIns="45769" rIns="91536" bIns="4576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672" y="9440305"/>
            <a:ext cx="2948939" cy="497444"/>
          </a:xfrm>
          <a:prstGeom prst="rect">
            <a:avLst/>
          </a:prstGeom>
        </p:spPr>
        <p:txBody>
          <a:bodyPr vert="horz" wrap="square" lIns="91536" tIns="45769" rIns="91536" bIns="457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2232E273-83DE-439F-B5CD-27DCA55E414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18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8C42-1016-45F6-B78D-3C9D901E72B1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1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3485" indent="-285956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823" indent="-2287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1352" indent="-2287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8881" indent="-228764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6410" indent="-2287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3939" indent="-2287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1468" indent="-2287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8996" indent="-22876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9C305FE-6A0F-4E08-8F2B-D68BB2FBFC7E}" type="slidenum">
              <a:rPr kumimoji="0" lang="zh-TW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kumimoji="0"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9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Ming暫存\各處室\研發處\20130227母片\2013031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445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64D9-0775-4BF8-BE09-049830FC8394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2EEE9AE-6B3E-4B23-BB4F-BDA8C08C3BF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7246-C702-4295-AA25-C98299C8613A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992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EC1A421-3EB8-4D09-8A1A-A7B5F371D52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3C9-3DA7-4BB2-B87D-D90613E13B16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5730380-37DF-4853-A165-55BA48625097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F1F9-0BA9-4B1C-9A9B-2B9BBA70CE52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D8155-4E8E-4E6A-96DA-F6701DF98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62212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fld id="{E48643CF-7BAA-4762-A8A5-2E44CBEDE80B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849B-D6B7-4183-8C73-992395798DB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6168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0607-0492-4824-AF51-4C6321BA8C6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64D6584-0D4B-42E1-BA18-42E08F89606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91506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8178-E12A-4E0C-8E31-330FA96884B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FF2A-B1F7-42F9-86BB-D979445A3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1506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3B37-E7B0-45D7-8AA3-471D8CE3A4B8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1C66-B1D6-4848-8440-2E562A74D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48316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FC37-2963-4F5B-A3EC-1A2BCFA63F6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A4B3F43-BF38-44CE-A853-7630D6DE2D6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272565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C5C3-FE4C-403F-BDE9-A0491B947D8D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9D96-6262-4A22-AE98-35D1AD207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72683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A1EB-3907-4476-BF10-614716324433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35FA-7FD1-49B0-97B1-705DF8A326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67267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43192" cy="65293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7931224" cy="399330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80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>
              <a:buFont typeface="Wingdings" panose="05000000000000000000" pitchFamily="2" charset="2"/>
              <a:buChar char="n"/>
              <a:defRPr sz="240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>
              <a:buFont typeface="Wingdings" panose="05000000000000000000" pitchFamily="2" charset="2"/>
              <a:buChar char="n"/>
              <a:defRPr sz="200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80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80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7998-0A70-419C-BA8A-6E51BD6B08A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1DB5D73-9565-4371-B4A2-7718629C4888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20CA-8D82-424D-8D34-3EA0F3EF82EE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6FA20A-CC93-4BCC-9365-A259016B81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86915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B5ED-4D14-4B2A-BE36-7137832CB261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214440-CA4B-4241-B7C8-22038C7A32E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882842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455F-0365-45D8-823A-14E89ABF4F7A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9997DB5-BDDE-46E6-8B61-C4A5383A3D9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38949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F1F9-0BA9-4B1C-9A9B-2B9BBA70CE52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D8155-4E8E-4E6A-96DA-F6701DF98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53806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fld id="{E48643CF-7BAA-4762-A8A5-2E44CBEDE80B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849B-D6B7-4183-8C73-992395798DB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4501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0607-0492-4824-AF51-4C6321BA8C6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64D6584-0D4B-42E1-BA18-42E08F89606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1879316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8178-E12A-4E0C-8E31-330FA96884B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FF2A-B1F7-42F9-86BB-D979445A3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11113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3B37-E7B0-45D7-8AA3-471D8CE3A4B8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1C66-B1D6-4848-8440-2E562A74D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42909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FC37-2963-4F5B-A3EC-1A2BCFA63F6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A4B3F43-BF38-44CE-A853-7630D6DE2D6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79841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C5C3-FE4C-403F-BDE9-A0491B947D8D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9D96-6262-4A22-AE98-35D1AD207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97946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1C03-5D7F-415C-9CA2-3C9B2B460B26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89CE08E-6EA1-4DCC-9B92-E98DCA1651C3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A1EB-3907-4476-BF10-614716324433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35FA-7FD1-49B0-97B1-705DF8A326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140734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20CA-8D82-424D-8D34-3EA0F3EF82EE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6FA20A-CC93-4BCC-9365-A259016B81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505617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B5ED-4D14-4B2A-BE36-7137832CB261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214440-CA4B-4241-B7C8-22038C7A32E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500913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455F-0365-45D8-823A-14E89ABF4F7A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9997DB5-BDDE-46E6-8B61-C4A5383A3D9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85276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F1F9-0BA9-4B1C-9A9B-2B9BBA70CE52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D8155-4E8E-4E6A-96DA-F6701DF98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54659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fld id="{E48643CF-7BAA-4762-A8A5-2E44CBEDE80B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849B-D6B7-4183-8C73-992395798DB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39336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0607-0492-4824-AF51-4C6321BA8C6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64D6584-0D4B-42E1-BA18-42E08F89606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1726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8178-E12A-4E0C-8E31-330FA96884B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FF2A-B1F7-42F9-86BB-D979445A3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813328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3B37-E7B0-45D7-8AA3-471D8CE3A4B8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1C66-B1D6-4848-8440-2E562A74D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25347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FC37-2963-4F5B-A3EC-1A2BCFA63F6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A4B3F43-BF38-44CE-A853-7630D6DE2D6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772859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76FE-C5FF-4349-84CF-FA9ECC6C1857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269DBEF-4AD5-4957-BFDA-5113371BA9A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C5C3-FE4C-403F-BDE9-A0491B947D8D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9D96-6262-4A22-AE98-35D1AD207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201644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A1EB-3907-4476-BF10-614716324433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35FA-7FD1-49B0-97B1-705DF8A326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502898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20CA-8D82-424D-8D34-3EA0F3EF82EE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6FA20A-CC93-4BCC-9365-A259016B81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1974906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B5ED-4D14-4B2A-BE36-7137832CB261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214440-CA4B-4241-B7C8-22038C7A32E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964991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455F-0365-45D8-823A-14E89ABF4F7A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9997DB5-BDDE-46E6-8B61-C4A5383A3D9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7187315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F1F9-0BA9-4B1C-9A9B-2B9BBA70CE52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D8155-4E8E-4E6A-96DA-F6701DF98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395222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fld id="{E48643CF-7BAA-4762-A8A5-2E44CBEDE80B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 eaLnBrk="1" hangingPunct="1"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849B-D6B7-4183-8C73-992395798DB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2549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0607-0492-4824-AF51-4C6321BA8C6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64D6584-0D4B-42E1-BA18-42E08F89606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464644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8178-E12A-4E0C-8E31-330FA96884B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FF2A-B1F7-42F9-86BB-D979445A3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345173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3B37-E7B0-45D7-8AA3-471D8CE3A4B8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1C66-B1D6-4848-8440-2E562A74D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09945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A8B6-F2B5-4CB1-9A08-ADEEA00F806A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936AA45-4E5F-4078-B8B5-4D22B698602F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FC37-2963-4F5B-A3EC-1A2BCFA63F6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A4B3F43-BF38-44CE-A853-7630D6DE2D6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22842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C5C3-FE4C-403F-BDE9-A0491B947D8D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9D96-6262-4A22-AE98-35D1AD207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300580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A1EB-3907-4476-BF10-614716324433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35FA-7FD1-49B0-97B1-705DF8A326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577315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20CA-8D82-424D-8D34-3EA0F3EF82EE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6FA20A-CC93-4BCC-9365-A259016B81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794849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B5ED-4D14-4B2A-BE36-7137832CB261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214440-CA4B-4241-B7C8-22038C7A32E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5671204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455F-0365-45D8-823A-14E89ABF4F7A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9997DB5-BDDE-46E6-8B61-C4A5383A3D9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5788875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ing暫存\各處室\研發處\20130227母片\20130313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445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533F-AA98-4DFD-B63C-240F7080CC22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F2A119C-442C-4AD6-9C46-754E5AD5562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20057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F799-418E-46E8-BB40-C6BC26CE31C7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2D61499-3D31-4831-B32D-A5FD88A2F40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558512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9EA1-0265-418E-9F57-5EA66D8A39D1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E4C822-D25E-44A8-87EF-FA61DB7E60F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681876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AA4C-F7B3-43D9-992D-CAE9D4D5381B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2DC6463-900E-483D-80BC-DF31905B265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37429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A132-F672-4762-B921-96E67DDA09A2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8FBA91B-D67F-42FF-A7A3-C9A3C4043774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E94A-60C5-4456-A28D-746D047AE807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D1F0BAD-3495-41D1-9795-18FACB4639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014368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4D78-AFAD-4948-83C2-32D967494148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9B7F03-B0EE-4581-9734-BBCC4BB1D0E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88366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B7E4-65A9-4E87-ABB5-FFE67957989D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9F4AF3C-CD0F-4F1E-B157-3FE5CA38354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274212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DBFE-9CD0-4A96-B783-ABB9B4441BF9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B475B48-C97A-4A31-A647-9123E251B5A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529236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9F4B-C0C2-4767-9837-31315B911B74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23C1759-34F8-4CCA-8CE1-A89B5117D5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162380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C5AD-BB1D-4F04-9890-8A731B56517E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992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5812FB6-2AB2-4C4F-A915-00FB9F174E2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567811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37D8-C80A-445B-998F-F897F2A4987D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A1E03BF-4625-4A6C-A4E5-DD916248FF2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9671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897A-4B2F-465E-BB38-1200A89A5415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041309B-A7FD-453A-A038-B38748EDDE51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A458-FDFA-43C3-89F6-781B9348069C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03B753A-E761-41B8-AABC-DE3AE3636D45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EC21-AF7E-40A1-B273-5E4F7545E8A0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0EA0E61-59A0-4827-AB73-D60EC033AA96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22313" y="333375"/>
            <a:ext cx="3921125" cy="3587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高雄醫學大學學生事務處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OF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AFFAIRS,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KAOHSIUING MEDICAL UNIVERSITY</a:t>
            </a:r>
            <a:r>
              <a:rPr lang="zh-TW" altLang="en-US" sz="9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D:\Ming暫存\各處室\研發處\20130227母片\20130313-0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4B78D5C2-A6F3-4E83-89C5-87DD03AA29F2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94CDF612-ADB0-4C12-9D89-23B7F52E15F5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191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0" y="681355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6" r:id="rId1"/>
    <p:sldLayoutId id="2147486817" r:id="rId2"/>
    <p:sldLayoutId id="2147486818" r:id="rId3"/>
    <p:sldLayoutId id="2147486819" r:id="rId4"/>
    <p:sldLayoutId id="2147486820" r:id="rId5"/>
    <p:sldLayoutId id="2147486821" r:id="rId6"/>
    <p:sldLayoutId id="2147486822" r:id="rId7"/>
    <p:sldLayoutId id="2147486823" r:id="rId8"/>
    <p:sldLayoutId id="2147486824" r:id="rId9"/>
    <p:sldLayoutId id="2147486825" r:id="rId10"/>
    <p:sldLayoutId id="2147486826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 eaLnBrk="1" hangingPunct="1">
              <a:defRPr/>
            </a:pPr>
            <a:fld id="{CAB652D7-F92E-41F4-BE2C-3AB3C32DBA18}" type="datetime1">
              <a:rPr lang="zh-TW" altLang="en-US"/>
              <a:pPr eaLnBrk="1" hangingPunct="1"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 eaLnBrk="1" hangingPunct="1">
              <a:defRPr/>
            </a:pPr>
            <a:fld id="{4C12EA2D-270C-4DFC-800E-2353FBADA67A}" type="slidenum">
              <a:rPr lang="zh-TW" altLang="en-US"/>
              <a:pPr eaLnBrk="1" hangingPunct="1"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28" r:id="rId1"/>
    <p:sldLayoutId id="2147486829" r:id="rId2"/>
    <p:sldLayoutId id="2147486830" r:id="rId3"/>
    <p:sldLayoutId id="2147486831" r:id="rId4"/>
    <p:sldLayoutId id="2147486832" r:id="rId5"/>
    <p:sldLayoutId id="2147486833" r:id="rId6"/>
    <p:sldLayoutId id="2147486834" r:id="rId7"/>
    <p:sldLayoutId id="2147486835" r:id="rId8"/>
    <p:sldLayoutId id="2147486836" r:id="rId9"/>
    <p:sldLayoutId id="2147486837" r:id="rId10"/>
    <p:sldLayoutId id="2147486838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 eaLnBrk="1" hangingPunct="1">
              <a:defRPr/>
            </a:pPr>
            <a:fld id="{CAB652D7-F92E-41F4-BE2C-3AB3C32DBA18}" type="datetime1">
              <a:rPr lang="zh-TW" altLang="en-US"/>
              <a:pPr eaLnBrk="1" hangingPunct="1"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 eaLnBrk="1" hangingPunct="1">
              <a:defRPr/>
            </a:pPr>
            <a:fld id="{4C12EA2D-270C-4DFC-800E-2353FBADA67A}" type="slidenum">
              <a:rPr lang="zh-TW" altLang="en-US"/>
              <a:pPr eaLnBrk="1" hangingPunct="1"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2" r:id="rId1"/>
    <p:sldLayoutId id="2147486853" r:id="rId2"/>
    <p:sldLayoutId id="2147486854" r:id="rId3"/>
    <p:sldLayoutId id="2147486855" r:id="rId4"/>
    <p:sldLayoutId id="2147486856" r:id="rId5"/>
    <p:sldLayoutId id="2147486857" r:id="rId6"/>
    <p:sldLayoutId id="2147486858" r:id="rId7"/>
    <p:sldLayoutId id="2147486859" r:id="rId8"/>
    <p:sldLayoutId id="2147486860" r:id="rId9"/>
    <p:sldLayoutId id="2147486861" r:id="rId10"/>
    <p:sldLayoutId id="2147486862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 eaLnBrk="1" hangingPunct="1">
              <a:defRPr/>
            </a:pPr>
            <a:fld id="{CAB652D7-F92E-41F4-BE2C-3AB3C32DBA18}" type="datetime1">
              <a:rPr lang="zh-TW" altLang="en-US"/>
              <a:pPr eaLnBrk="1" hangingPunct="1"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 eaLnBrk="1" hangingPunct="1">
              <a:defRPr/>
            </a:pPr>
            <a:fld id="{4C12EA2D-270C-4DFC-800E-2353FBADA67A}" type="slidenum">
              <a:rPr lang="zh-TW" altLang="en-US"/>
              <a:pPr eaLnBrk="1" hangingPunct="1"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4" r:id="rId1"/>
    <p:sldLayoutId id="2147486865" r:id="rId2"/>
    <p:sldLayoutId id="2147486866" r:id="rId3"/>
    <p:sldLayoutId id="2147486867" r:id="rId4"/>
    <p:sldLayoutId id="2147486868" r:id="rId5"/>
    <p:sldLayoutId id="2147486869" r:id="rId6"/>
    <p:sldLayoutId id="2147486870" r:id="rId7"/>
    <p:sldLayoutId id="2147486871" r:id="rId8"/>
    <p:sldLayoutId id="2147486872" r:id="rId9"/>
    <p:sldLayoutId id="2147486873" r:id="rId10"/>
    <p:sldLayoutId id="2147486874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 eaLnBrk="1" hangingPunct="1">
              <a:defRPr/>
            </a:pPr>
            <a:fld id="{CAB652D7-F92E-41F4-BE2C-3AB3C32DBA18}" type="datetime1">
              <a:rPr lang="zh-TW" altLang="en-US"/>
              <a:pPr eaLnBrk="1" hangingPunct="1"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 eaLnBrk="1" hangingPunct="1">
              <a:defRPr/>
            </a:pPr>
            <a:fld id="{4C12EA2D-270C-4DFC-800E-2353FBADA67A}" type="slidenum">
              <a:rPr lang="zh-TW" altLang="en-US"/>
              <a:pPr eaLnBrk="1" hangingPunct="1"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3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6" r:id="rId1"/>
    <p:sldLayoutId id="2147486877" r:id="rId2"/>
    <p:sldLayoutId id="2147486878" r:id="rId3"/>
    <p:sldLayoutId id="2147486879" r:id="rId4"/>
    <p:sldLayoutId id="2147486880" r:id="rId5"/>
    <p:sldLayoutId id="2147486881" r:id="rId6"/>
    <p:sldLayoutId id="2147486882" r:id="rId7"/>
    <p:sldLayoutId id="2147486883" r:id="rId8"/>
    <p:sldLayoutId id="2147486884" r:id="rId9"/>
    <p:sldLayoutId id="2147486885" r:id="rId10"/>
    <p:sldLayoutId id="2147486886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:\Ming暫存\各處室\研發處\20130227母片\20130313-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247B08-751B-458F-8695-6DCAE768565D}" type="datetime1">
              <a:rPr lang="zh-TW" altLang="en-US"/>
              <a:pPr>
                <a:defRPr/>
              </a:pPr>
              <a:t>2017/9/11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14F64A6D-F9D9-4D65-9A6B-F8198B4839B0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307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19113" y="620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0" y="681355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6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8" r:id="rId1"/>
    <p:sldLayoutId id="2147486889" r:id="rId2"/>
    <p:sldLayoutId id="2147486890" r:id="rId3"/>
    <p:sldLayoutId id="2147486891" r:id="rId4"/>
    <p:sldLayoutId id="2147486892" r:id="rId5"/>
    <p:sldLayoutId id="2147486893" r:id="rId6"/>
    <p:sldLayoutId id="2147486894" r:id="rId7"/>
    <p:sldLayoutId id="2147486895" r:id="rId8"/>
    <p:sldLayoutId id="2147486896" r:id="rId9"/>
    <p:sldLayoutId id="2147486897" r:id="rId10"/>
    <p:sldLayoutId id="2147486898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339752" y="1196752"/>
            <a:ext cx="6400800" cy="5112568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7030A0"/>
                </a:solidFill>
              </a:rPr>
              <a:t>高醫書院工作報告</a:t>
            </a:r>
            <a:endParaRPr lang="en-US" altLang="zh-TW" sz="4400" b="1" dirty="0">
              <a:solidFill>
                <a:srgbClr val="7030A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800" b="1" dirty="0">
              <a:solidFill>
                <a:srgbClr val="002060"/>
              </a:solidFill>
            </a:endParaRPr>
          </a:p>
          <a:p>
            <a:r>
              <a:rPr lang="zh-TW" altLang="en-US" sz="2800" b="1" dirty="0">
                <a:solidFill>
                  <a:srgbClr val="002060"/>
                </a:solidFill>
              </a:rPr>
              <a:t>報告人：陳朝政教授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r>
              <a:rPr lang="zh-TW" altLang="en-US" sz="2800" b="1" dirty="0">
                <a:solidFill>
                  <a:srgbClr val="002060"/>
                </a:solidFill>
              </a:rPr>
              <a:t>高醫書院執行長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r>
              <a:rPr lang="zh-TW" altLang="en-US" sz="2800" b="1" dirty="0">
                <a:solidFill>
                  <a:srgbClr val="002060"/>
                </a:solidFill>
              </a:rPr>
              <a:t>學務處副學務長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endParaRPr lang="en-US" altLang="zh-TW" sz="2800" b="1" dirty="0">
              <a:solidFill>
                <a:srgbClr val="002060"/>
              </a:solidFill>
            </a:endParaRPr>
          </a:p>
          <a:p>
            <a:r>
              <a:rPr lang="en-US" altLang="zh-TW" sz="2800" b="1" dirty="0">
                <a:solidFill>
                  <a:srgbClr val="002060"/>
                </a:solidFill>
              </a:rPr>
              <a:t>106</a:t>
            </a:r>
            <a:r>
              <a:rPr lang="zh-TW" altLang="en-US" sz="2800" b="1" dirty="0">
                <a:solidFill>
                  <a:srgbClr val="002060"/>
                </a:solidFill>
              </a:rPr>
              <a:t>年</a:t>
            </a:r>
            <a:r>
              <a:rPr lang="en-US" altLang="zh-TW" sz="2800" b="1" dirty="0">
                <a:solidFill>
                  <a:srgbClr val="002060"/>
                </a:solidFill>
              </a:rPr>
              <a:t>9</a:t>
            </a:r>
            <a:r>
              <a:rPr lang="zh-TW" altLang="en-US" sz="2800" b="1" dirty="0">
                <a:solidFill>
                  <a:srgbClr val="002060"/>
                </a:solidFill>
              </a:rPr>
              <a:t>月</a:t>
            </a:r>
            <a:r>
              <a:rPr lang="en-US" altLang="zh-TW" sz="2800" b="1" dirty="0">
                <a:solidFill>
                  <a:srgbClr val="002060"/>
                </a:solidFill>
              </a:rPr>
              <a:t>11</a:t>
            </a:r>
            <a:r>
              <a:rPr lang="zh-TW" altLang="en-US" sz="2800" b="1" dirty="0">
                <a:solidFill>
                  <a:srgbClr val="002060"/>
                </a:solidFill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書院的延續與革新：活動面</a:t>
            </a:r>
            <a:r>
              <a:rPr lang="en-US" altLang="zh-TW" dirty="0"/>
              <a:t>(4)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86" y="2996952"/>
            <a:ext cx="3741954" cy="2806466"/>
          </a:xfrm>
        </p:spPr>
      </p:pic>
      <p:sp>
        <p:nvSpPr>
          <p:cNvPr id="7" name="文字方塊 6"/>
          <p:cNvSpPr txBox="1"/>
          <p:nvPr/>
        </p:nvSpPr>
        <p:spPr>
          <a:xfrm>
            <a:off x="179512" y="1610797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itchFamily="65" charset="-120"/>
                <a:cs typeface="Times New Roman" pitchFamily="18" charset="0"/>
              </a:rPr>
              <a:t>課外活動組組長帶領書院導師及學習助理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itchFamily="65" charset="-120"/>
                <a:cs typeface="Times New Roman" pitchFamily="18" charset="0"/>
              </a:rPr>
              <a:t>討論書院活動如何與社團結合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94968" y="579597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106.09.01</a:t>
            </a:r>
            <a:r>
              <a:rPr lang="zh-TW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書院導師研習會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4663986" y="580341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106.09.01</a:t>
            </a:r>
            <a:r>
              <a:rPr lang="zh-TW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書院學習助理研習會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3" y="2996952"/>
            <a:ext cx="3741955" cy="28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59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書院的延續與革新：活動面</a:t>
            </a:r>
            <a:r>
              <a:rPr lang="en-US" altLang="zh-TW" dirty="0"/>
              <a:t>(5)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1"/>
          <a:stretch/>
        </p:blipFill>
        <p:spPr>
          <a:xfrm>
            <a:off x="1691680" y="2564904"/>
            <a:ext cx="5688632" cy="3744416"/>
          </a:xfrm>
        </p:spPr>
      </p:pic>
      <p:sp>
        <p:nvSpPr>
          <p:cNvPr id="5" name="文字方塊 4"/>
          <p:cNvSpPr txBox="1"/>
          <p:nvPr/>
        </p:nvSpPr>
        <p:spPr>
          <a:xfrm>
            <a:off x="179512" y="148964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itchFamily="65" charset="-120"/>
                <a:cs typeface="Times New Roman" pitchFamily="18" charset="0"/>
              </a:rPr>
              <a:t>書院將與非營利組織合作，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itchFamily="65" charset="-120"/>
                <a:cs typeface="Times New Roman" pitchFamily="18" charset="0"/>
              </a:rPr>
              <a:t>鼓勵書院生到偏鄉擔任一日志工，履踐社會責任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31640" y="628245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106.08.23</a:t>
            </a:r>
            <a:r>
              <a:rPr lang="zh-TW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學務處「善盡大學社會責任」六龜區實地探勘</a:t>
            </a:r>
          </a:p>
        </p:txBody>
      </p:sp>
    </p:spTree>
    <p:extLst>
      <p:ext uri="{BB962C8B-B14F-4D97-AF65-F5344CB8AC3E}">
        <p14:creationId xmlns:p14="http://schemas.microsoft.com/office/powerpoint/2010/main" val="121304149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DSC00880A.jpg"/>
          <p:cNvPicPr>
            <a:picLocks noChangeAspect="1"/>
          </p:cNvPicPr>
          <p:nvPr/>
        </p:nvPicPr>
        <p:blipFill>
          <a:blip r:embed="rId3" cstate="print">
            <a:lum bright="44000"/>
          </a:blip>
          <a:srcRect/>
          <a:stretch>
            <a:fillRect/>
          </a:stretch>
        </p:blipFill>
        <p:spPr bwMode="auto">
          <a:xfrm>
            <a:off x="35496" y="2876396"/>
            <a:ext cx="9108504" cy="386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84213" y="1125538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00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b="1" dirty="0">
              <a:solidFill>
                <a:srgbClr val="F79646">
                  <a:lumMod val="75000"/>
                </a:srgbClr>
              </a:solidFill>
              <a:latin typeface="Times New Roman" charset="0"/>
              <a:ea typeface="標楷體" charset="0"/>
              <a:cs typeface="Times New Roman" charset="0"/>
            </a:endParaRPr>
          </a:p>
        </p:txBody>
      </p:sp>
      <p:sp>
        <p:nvSpPr>
          <p:cNvPr id="53252" name="標題 1"/>
          <p:cNvSpPr>
            <a:spLocks noGrp="1"/>
          </p:cNvSpPr>
          <p:nvPr>
            <p:ph type="title"/>
          </p:nvPr>
        </p:nvSpPr>
        <p:spPr>
          <a:xfrm>
            <a:off x="684213" y="836712"/>
            <a:ext cx="7643812" cy="6571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</a:rPr>
              <a:t>謝謝聆聽</a:t>
            </a:r>
            <a:endParaRPr lang="zh-TW" alt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5E47A24-675D-480C-92C6-84E7AFAF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838"/>
            <a:ext cx="9144000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995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什麼是書院？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5D73-9565-4371-B4A2-7718629C4888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131840" y="1916832"/>
            <a:ext cx="280831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331640" y="3284983"/>
            <a:ext cx="2808312" cy="9721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學院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專業課程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076056" y="3300099"/>
            <a:ext cx="2808312" cy="9570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書院、通識教育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活動、課程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331640" y="4941168"/>
            <a:ext cx="280831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硬實力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5076056" y="4941168"/>
            <a:ext cx="280831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軟實力</a:t>
            </a:r>
          </a:p>
        </p:txBody>
      </p:sp>
      <p:sp>
        <p:nvSpPr>
          <p:cNvPr id="13" name="向下箭號 12"/>
          <p:cNvSpPr/>
          <p:nvPr/>
        </p:nvSpPr>
        <p:spPr>
          <a:xfrm>
            <a:off x="2375756" y="4491135"/>
            <a:ext cx="720080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6120172" y="4516246"/>
            <a:ext cx="720080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肘形接點 20"/>
          <p:cNvCxnSpPr>
            <a:endCxn id="8" idx="0"/>
          </p:cNvCxnSpPr>
          <p:nvPr/>
        </p:nvCxnSpPr>
        <p:spPr>
          <a:xfrm rot="10800000" flipV="1">
            <a:off x="2735796" y="2924943"/>
            <a:ext cx="1404156" cy="360039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>
            <a:endCxn id="9" idx="0"/>
          </p:cNvCxnSpPr>
          <p:nvPr/>
        </p:nvCxnSpPr>
        <p:spPr>
          <a:xfrm>
            <a:off x="4139952" y="2924944"/>
            <a:ext cx="2340260" cy="375155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6" idx="2"/>
          </p:cNvCxnSpPr>
          <p:nvPr/>
        </p:nvCxnSpPr>
        <p:spPr>
          <a:xfrm>
            <a:off x="4535996" y="2564904"/>
            <a:ext cx="0" cy="360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7339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643192" cy="652934"/>
          </a:xfrm>
        </p:spPr>
        <p:txBody>
          <a:bodyPr/>
          <a:lstStyle/>
          <a:p>
            <a:r>
              <a:rPr lang="zh-TW" altLang="en-US" dirty="0"/>
              <a:t>書院教育的意義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5D73-9565-4371-B4A2-7718629C4888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95049" y="4869160"/>
            <a:ext cx="822022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2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書院」為一個由導師領導學生的課程、生活、娛樂、社交等方面的小型社會，並且以一個獨立系統式的存在，納於大學之中。其不但提供學生水平式、跨科系的學習模式，並提供豐富的住宿設施供教師與學生共同生活與娛樂，舉辦各種活動。</a:t>
            </a:r>
            <a:endParaRPr lang="en-US" altLang="zh-TW" sz="2200" b="1" kern="1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引自薛雅慈，</a:t>
            </a:r>
            <a:r>
              <a:rPr lang="en-US" altLang="zh-TW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lang="zh-TW" altLang="zh-TW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大學書院通識教育中的課程制度：兩岸四地書院與西方住宿學院的比較研究</a:t>
            </a:r>
            <a:r>
              <a:rPr lang="en-US" altLang="zh-TW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r>
              <a:rPr lang="zh-TW" altLang="en-US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《2012</a:t>
            </a:r>
            <a:r>
              <a:rPr lang="zh-TW" altLang="zh-TW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通識教育與學生學習成效評量國際研討會</a:t>
            </a:r>
            <a:r>
              <a:rPr lang="en-US" altLang="zh-TW" kern="1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》)</a:t>
            </a:r>
            <a:endParaRPr lang="zh-TW" altLang="en-US" kern="1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969298" y="1847574"/>
            <a:ext cx="7071731" cy="2805562"/>
            <a:chOff x="969298" y="1770243"/>
            <a:chExt cx="7071731" cy="2805562"/>
          </a:xfrm>
        </p:grpSpPr>
        <p:sp>
          <p:nvSpPr>
            <p:cNvPr id="24" name="圓角矩形 23"/>
            <p:cNvSpPr/>
            <p:nvPr/>
          </p:nvSpPr>
          <p:spPr>
            <a:xfrm>
              <a:off x="5436871" y="1770243"/>
              <a:ext cx="2604158" cy="1080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共學</a:t>
              </a:r>
              <a:endPara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20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正式、非正式課程</a:t>
              </a:r>
              <a:r>
                <a:rPr lang="en-US" altLang="zh-TW" sz="20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969298" y="1770243"/>
              <a:ext cx="2604158" cy="1080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共宿</a:t>
              </a:r>
              <a:endPara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人際互動、生活教育</a:t>
              </a:r>
              <a:r>
                <a:rPr lang="en-US" altLang="zh-TW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3203084" y="3495685"/>
              <a:ext cx="2604158" cy="10801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引導</a:t>
              </a:r>
              <a:endPara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sz="20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書院導師、學長姐</a:t>
              </a:r>
              <a:r>
                <a:rPr lang="en-US" altLang="zh-TW" sz="20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2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4" name="上-下雙向箭號 43"/>
            <p:cNvSpPr/>
            <p:nvPr/>
          </p:nvSpPr>
          <p:spPr>
            <a:xfrm rot="5400000">
              <a:off x="4285516" y="1984204"/>
              <a:ext cx="368286" cy="750091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向下箭號 2"/>
          <p:cNvSpPr/>
          <p:nvPr/>
        </p:nvSpPr>
        <p:spPr>
          <a:xfrm rot="13500000">
            <a:off x="6509321" y="3363632"/>
            <a:ext cx="459259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7918611">
            <a:off x="2041747" y="3363632"/>
            <a:ext cx="459259" cy="576064"/>
          </a:xfrm>
          <a:prstGeom prst="downArrow">
            <a:avLst/>
          </a:prstGeom>
          <a:gradFill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90946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高醫書院以全大一生為教育對象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5D73-9565-4371-B4A2-7718629C4888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2276872"/>
            <a:ext cx="3456384" cy="3744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1560" y="18448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輔導大一學生的重要性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899592" y="2628345"/>
            <a:ext cx="288032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大一是大學生活</a:t>
            </a:r>
            <a:endParaRPr lang="en-US" altLang="zh-TW" sz="2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重要的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適應期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899592" y="4324816"/>
            <a:ext cx="288032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大一是大學生活</a:t>
            </a:r>
            <a:endParaRPr lang="en-US" altLang="zh-TW" sz="2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重要的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奠基期</a:t>
            </a:r>
          </a:p>
        </p:txBody>
      </p:sp>
      <p:sp>
        <p:nvSpPr>
          <p:cNvPr id="9" name="矩形 8"/>
          <p:cNvSpPr/>
          <p:nvPr/>
        </p:nvSpPr>
        <p:spPr>
          <a:xfrm>
            <a:off x="4930697" y="2276872"/>
            <a:ext cx="3456384" cy="3744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30697" y="18448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書院教育的輔導方式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5218729" y="2628345"/>
            <a:ext cx="288032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書院導師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一般導師</a:t>
            </a:r>
            <a:endParaRPr lang="en-US" altLang="zh-TW" sz="2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宿舍幹部</a:t>
            </a:r>
            <a:r>
              <a:rPr lang="en-US" altLang="zh-TW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學習助理</a:t>
            </a:r>
            <a:endParaRPr lang="en-US" altLang="zh-TW" sz="2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結合大學入門課程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218729" y="4324816"/>
            <a:ext cx="288032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以自主、整合及多樣的教育模式，重視學生意見，規劃書院活動，並以跨系共學方式進行。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3923257" y="3024389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3922585" y="4720860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4062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43192" cy="6529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7030A0"/>
                </a:solidFill>
              </a:rPr>
              <a:t>書院的延續與革新：組織面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0" y="1685935"/>
            <a:ext cx="8969026" cy="4703857"/>
            <a:chOff x="24938" y="1980537"/>
            <a:chExt cx="8969026" cy="4703857"/>
          </a:xfrm>
        </p:grpSpPr>
        <p:grpSp>
          <p:nvGrpSpPr>
            <p:cNvPr id="7" name="群組 6"/>
            <p:cNvGrpSpPr/>
            <p:nvPr/>
          </p:nvGrpSpPr>
          <p:grpSpPr>
            <a:xfrm>
              <a:off x="1505515" y="1980537"/>
              <a:ext cx="6779721" cy="531004"/>
              <a:chOff x="1632466" y="1707122"/>
              <a:chExt cx="6779721" cy="531004"/>
            </a:xfrm>
          </p:grpSpPr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632466" y="1721995"/>
                <a:ext cx="6723962" cy="353204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643436" y="1707122"/>
                <a:ext cx="6768751" cy="53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dist">
                  <a:defRPr/>
                </a:pPr>
                <a:r>
                  <a:rPr lang="zh-TW" altLang="en-US" sz="20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標楷體" pitchFamily="65" charset="-120"/>
                    <a:ea typeface="標楷體" pitchFamily="65" charset="-120"/>
                  </a:rPr>
                  <a:t>高醫書院教育委員會</a:t>
                </a:r>
                <a:r>
                  <a:rPr lang="en-US" altLang="zh-TW" sz="20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sz="2000" b="1" u="sng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邀請各學院院長及學生代表參加</a:t>
                </a:r>
                <a:r>
                  <a:rPr lang="en-US" altLang="zh-TW" sz="2000" b="1" u="sng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algn="dist">
                  <a:defRPr/>
                </a:pPr>
                <a:endParaRPr lang="zh-TW" altLang="zh-TW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761167" y="2538400"/>
              <a:ext cx="3240360" cy="189472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ts val="2000"/>
                </a:lnSpc>
                <a:defRPr/>
              </a:pPr>
              <a:endPara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24938" y="2859506"/>
              <a:ext cx="2789548" cy="864096"/>
              <a:chOff x="296550" y="2575458"/>
              <a:chExt cx="2789548" cy="864096"/>
            </a:xfrm>
          </p:grpSpPr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296550" y="2575458"/>
                <a:ext cx="2789548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kumimoji="0" lang="zh-TW" altLang="en-US" sz="2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學 系     專業學習</a:t>
                </a:r>
                <a:endParaRPr kumimoji="0" lang="en-US" altLang="zh-TW" sz="2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  <a:p>
                <a:pPr marL="342900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書 院     態度教養</a:t>
                </a:r>
                <a:endParaRPr kumimoji="0" lang="en-US" altLang="zh-TW" sz="2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  <a:p>
                <a:pPr marL="800100" lvl="1" indent="-34290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kumimoji="0" lang="zh-TW" altLang="en-US" sz="3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endParaRPr>
              </a:p>
              <a:p>
                <a:pPr marL="342900" indent="-342900" eaLnBrk="1" fontAlgn="auto" hangingPunct="1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kumimoji="0" lang="en-US" altLang="zh-TW" sz="4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3" name="向右箭號 12"/>
              <p:cNvSpPr/>
              <p:nvPr/>
            </p:nvSpPr>
            <p:spPr bwMode="auto">
              <a:xfrm>
                <a:off x="1284951" y="2780927"/>
                <a:ext cx="372780" cy="191839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kumimoji="0"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向右箭號 13"/>
              <p:cNvSpPr/>
              <p:nvPr/>
            </p:nvSpPr>
            <p:spPr bwMode="auto">
              <a:xfrm>
                <a:off x="1287001" y="3165153"/>
                <a:ext cx="372780" cy="191839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kumimoji="0"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群組 9"/>
            <p:cNvGrpSpPr/>
            <p:nvPr/>
          </p:nvGrpSpPr>
          <p:grpSpPr>
            <a:xfrm>
              <a:off x="6041636" y="2758101"/>
              <a:ext cx="2952328" cy="1152128"/>
              <a:chOff x="5940152" y="2608089"/>
              <a:chExt cx="3032145" cy="827836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5940152" y="2608089"/>
                <a:ext cx="745665" cy="827836"/>
              </a:xfrm>
              <a:prstGeom prst="ellipse">
                <a:avLst/>
              </a:prstGeom>
              <a:solidFill>
                <a:srgbClr val="99336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橢圓 4"/>
              <p:cNvSpPr/>
              <p:nvPr/>
            </p:nvSpPr>
            <p:spPr>
              <a:xfrm>
                <a:off x="6034000" y="2729322"/>
                <a:ext cx="527265" cy="58536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TW" altLang="en-US" sz="1600" b="1" dirty="0">
                    <a:solidFill>
                      <a:prstClr val="white"/>
                    </a:solidFill>
                    <a:latin typeface="標楷體" pitchFamily="65" charset="-120"/>
                    <a:ea typeface="標楷體" pitchFamily="65" charset="-120"/>
                  </a:rPr>
                  <a:t>雙導師制</a:t>
                </a:r>
              </a:p>
            </p:txBody>
          </p:sp>
          <p:sp>
            <p:nvSpPr>
              <p:cNvPr id="18" name="加號 17"/>
              <p:cNvSpPr/>
              <p:nvPr/>
            </p:nvSpPr>
            <p:spPr>
              <a:xfrm>
                <a:off x="7812360" y="2784488"/>
                <a:ext cx="432050" cy="425301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加號 6"/>
              <p:cNvSpPr/>
              <p:nvPr/>
            </p:nvSpPr>
            <p:spPr>
              <a:xfrm>
                <a:off x="7869628" y="2939086"/>
                <a:ext cx="317514" cy="148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</a:pPr>
                <a:endParaRPr lang="zh-TW" altLang="en-US" sz="1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7061542" y="2608089"/>
                <a:ext cx="750818" cy="77990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橢圓 8"/>
              <p:cNvSpPr/>
              <p:nvPr/>
            </p:nvSpPr>
            <p:spPr>
              <a:xfrm>
                <a:off x="7171496" y="2722304"/>
                <a:ext cx="530909" cy="55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TW" altLang="en-US" sz="1600" b="1" dirty="0">
                    <a:solidFill>
                      <a:prstClr val="white"/>
                    </a:solidFill>
                    <a:latin typeface="標楷體" pitchFamily="65" charset="-120"/>
                    <a:ea typeface="標楷體" pitchFamily="65" charset="-120"/>
                  </a:rPr>
                  <a:t>大一導師</a:t>
                </a:r>
              </a:p>
            </p:txBody>
          </p:sp>
          <p:sp>
            <p:nvSpPr>
              <p:cNvPr id="22" name="等於 21"/>
              <p:cNvSpPr/>
              <p:nvPr/>
            </p:nvSpPr>
            <p:spPr>
              <a:xfrm>
                <a:off x="6721319" y="2799768"/>
                <a:ext cx="318599" cy="445663"/>
              </a:xfrm>
              <a:prstGeom prst="mathEqual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等於 10"/>
              <p:cNvSpPr/>
              <p:nvPr/>
            </p:nvSpPr>
            <p:spPr>
              <a:xfrm>
                <a:off x="6774470" y="2823810"/>
                <a:ext cx="234139" cy="4102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</a:pPr>
                <a:endParaRPr lang="zh-TW" altLang="en-US" sz="25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8244408" y="2608089"/>
                <a:ext cx="727889" cy="7665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橢圓 12"/>
              <p:cNvSpPr/>
              <p:nvPr/>
            </p:nvSpPr>
            <p:spPr>
              <a:xfrm>
                <a:off x="8351005" y="2720345"/>
                <a:ext cx="514694" cy="5420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TW" altLang="en-US" sz="1600" b="1" dirty="0">
                    <a:solidFill>
                      <a:prstClr val="white"/>
                    </a:solidFill>
                    <a:latin typeface="標楷體" pitchFamily="65" charset="-120"/>
                    <a:ea typeface="標楷體" pitchFamily="65" charset="-120"/>
                  </a:rPr>
                  <a:t>書院導師</a:t>
                </a:r>
              </a:p>
            </p:txBody>
          </p:sp>
        </p:grpSp>
        <p:grpSp>
          <p:nvGrpSpPr>
            <p:cNvPr id="27" name="Group 8"/>
            <p:cNvGrpSpPr>
              <a:grpSpLocks/>
            </p:cNvGrpSpPr>
            <p:nvPr/>
          </p:nvGrpSpPr>
          <p:grpSpPr bwMode="auto">
            <a:xfrm>
              <a:off x="1912730" y="4454394"/>
              <a:ext cx="6192689" cy="652934"/>
              <a:chOff x="2352" y="2961"/>
              <a:chExt cx="11946" cy="761"/>
            </a:xfrm>
          </p:grpSpPr>
          <p:cxnSp>
            <p:nvCxnSpPr>
              <p:cNvPr id="41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2352" y="2961"/>
                <a:ext cx="6030" cy="717"/>
              </a:xfrm>
              <a:prstGeom prst="straightConnector1">
                <a:avLst/>
              </a:prstGeom>
              <a:noFill/>
              <a:ln w="254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5298" y="2961"/>
                <a:ext cx="3083" cy="717"/>
              </a:xfrm>
              <a:prstGeom prst="straightConnector1">
                <a:avLst/>
              </a:prstGeom>
              <a:noFill/>
              <a:ln w="254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11"/>
              <p:cNvCxnSpPr>
                <a:cxnSpLocks noChangeShapeType="1"/>
              </p:cNvCxnSpPr>
              <p:nvPr/>
            </p:nvCxnSpPr>
            <p:spPr bwMode="auto">
              <a:xfrm>
                <a:off x="8381" y="2961"/>
                <a:ext cx="0" cy="755"/>
              </a:xfrm>
              <a:prstGeom prst="straightConnector1">
                <a:avLst/>
              </a:prstGeom>
              <a:noFill/>
              <a:ln w="254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12"/>
              <p:cNvCxnSpPr>
                <a:cxnSpLocks noChangeShapeType="1"/>
              </p:cNvCxnSpPr>
              <p:nvPr/>
            </p:nvCxnSpPr>
            <p:spPr bwMode="auto">
              <a:xfrm>
                <a:off x="8381" y="2967"/>
                <a:ext cx="2947" cy="755"/>
              </a:xfrm>
              <a:prstGeom prst="straightConnector1">
                <a:avLst/>
              </a:prstGeom>
              <a:noFill/>
              <a:ln w="254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13"/>
              <p:cNvCxnSpPr>
                <a:cxnSpLocks noChangeShapeType="1"/>
              </p:cNvCxnSpPr>
              <p:nvPr/>
            </p:nvCxnSpPr>
            <p:spPr bwMode="auto">
              <a:xfrm>
                <a:off x="8381" y="2961"/>
                <a:ext cx="5917" cy="717"/>
              </a:xfrm>
              <a:prstGeom prst="straightConnector1">
                <a:avLst/>
              </a:prstGeom>
              <a:noFill/>
              <a:ln w="254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3043868" y="5065908"/>
              <a:ext cx="123628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1600" b="1" dirty="0">
                  <a:solidFill>
                    <a:srgbClr val="A50021"/>
                  </a:solidFill>
                  <a:latin typeface="標楷體" pitchFamily="65" charset="-120"/>
                  <a:ea typeface="標楷體" pitchFamily="65" charset="-120"/>
                </a:rPr>
                <a:t>懷愛書院</a:t>
              </a:r>
              <a:endParaRPr lang="en-US" altLang="zh-TW" sz="1600" b="1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4694016" y="5065908"/>
              <a:ext cx="1115171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1600" b="1" dirty="0">
                  <a:solidFill>
                    <a:srgbClr val="663300"/>
                  </a:solidFill>
                  <a:latin typeface="標楷體" pitchFamily="65" charset="-120"/>
                  <a:ea typeface="標楷體" pitchFamily="65" charset="-120"/>
                </a:rPr>
                <a:t>傳習書院</a:t>
              </a:r>
              <a:endParaRPr lang="en-US" altLang="zh-TW" sz="1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6165482" y="5065908"/>
              <a:ext cx="1152228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1600" b="1" dirty="0">
                  <a:solidFill>
                    <a:srgbClr val="6600CC"/>
                  </a:solidFill>
                  <a:latin typeface="標楷體" pitchFamily="65" charset="-120"/>
                  <a:ea typeface="標楷體" pitchFamily="65" charset="-120"/>
                </a:rPr>
                <a:t>日新書院</a:t>
              </a:r>
              <a:endParaRPr lang="en-US" altLang="zh-TW" sz="1600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7693515" y="5065908"/>
              <a:ext cx="1080245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1600" b="1" dirty="0">
                  <a:solidFill>
                    <a:srgbClr val="0000CC"/>
                  </a:solidFill>
                  <a:latin typeface="標楷體" pitchFamily="65" charset="-120"/>
                  <a:ea typeface="標楷體" pitchFamily="65" charset="-120"/>
                </a:rPr>
                <a:t>厚生書院</a:t>
              </a:r>
              <a:endParaRPr lang="en-US" altLang="zh-TW" sz="1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1590289" y="5533063"/>
              <a:ext cx="1207623" cy="954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總 導 師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副總導師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導師群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生活助理群</a:t>
              </a:r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3014565" y="5533063"/>
              <a:ext cx="1294887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總 導 師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副總導師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導師群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生活助理群</a:t>
              </a:r>
              <a:endParaRPr lang="zh-TW" altLang="zh-TW" sz="1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4608947" y="5533063"/>
              <a:ext cx="1285309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Char char="•"/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總 導 師</a:t>
              </a:r>
            </a:p>
            <a:p>
              <a:pPr>
                <a:buFont typeface="Arial" charset="0"/>
                <a:buChar char="•"/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副總導師</a:t>
              </a:r>
              <a:r>
                <a:rPr lang="en-US" altLang="zh-TW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</a:p>
            <a:p>
              <a:pPr>
                <a:buFont typeface="Arial" charset="0"/>
                <a:buChar char="•"/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導師群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Font typeface="Arial" charset="0"/>
                <a:buChar char="•"/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生活助理群</a:t>
              </a:r>
              <a:endParaRPr lang="zh-TW" altLang="zh-TW" sz="1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6148777" y="5533063"/>
              <a:ext cx="1185639" cy="954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總 導 師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副總導師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導師群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生活助理群</a:t>
              </a:r>
              <a:endParaRPr lang="zh-TW" altLang="zh-TW" sz="1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620690" y="5532772"/>
              <a:ext cx="1225894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總 導 師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副總導師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導師群</a:t>
              </a:r>
              <a:endParaRPr lang="en-US" altLang="zh-TW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zh-TW" altLang="en-US" sz="1400" b="1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生活助理群</a:t>
              </a:r>
              <a:endParaRPr lang="zh-TW" altLang="zh-TW" sz="1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" name="向右箭號 37"/>
            <p:cNvSpPr/>
            <p:nvPr/>
          </p:nvSpPr>
          <p:spPr bwMode="auto">
            <a:xfrm>
              <a:off x="1065972" y="5801280"/>
              <a:ext cx="439543" cy="23219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591547" y="5073234"/>
              <a:ext cx="1205106" cy="3239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rgbClr val="9BBB59">
                      <a:lumMod val="50000"/>
                    </a:srgb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濟世書院</a:t>
              </a:r>
              <a:endParaRPr lang="en-US" altLang="zh-TW" sz="1600" b="1" dirty="0">
                <a:solidFill>
                  <a:srgbClr val="9BBB59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350846" y="4992394"/>
              <a:ext cx="738664" cy="1692000"/>
              <a:chOff x="350846" y="4992394"/>
              <a:chExt cx="738664" cy="1692000"/>
            </a:xfrm>
          </p:grpSpPr>
          <p:sp>
            <p:nvSpPr>
              <p:cNvPr id="37" name="文字方塊 36"/>
              <p:cNvSpPr txBox="1"/>
              <p:nvPr/>
            </p:nvSpPr>
            <p:spPr>
              <a:xfrm>
                <a:off x="405927" y="4992394"/>
                <a:ext cx="648073" cy="169200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altLang="zh-TW" dirty="0">
                  <a:solidFill>
                    <a:prstClr val="black"/>
                  </a:solidFill>
                </a:endParaRPr>
              </a:p>
              <a:p>
                <a:endParaRPr lang="en-US" altLang="zh-TW" dirty="0">
                  <a:solidFill>
                    <a:prstClr val="black"/>
                  </a:solidFill>
                </a:endParaRPr>
              </a:p>
              <a:p>
                <a:endParaRPr lang="en-US" altLang="zh-TW" dirty="0">
                  <a:solidFill>
                    <a:prstClr val="black"/>
                  </a:solidFill>
                </a:endParaRPr>
              </a:p>
              <a:p>
                <a:endParaRPr lang="en-US" altLang="zh-TW" dirty="0">
                  <a:solidFill>
                    <a:prstClr val="black"/>
                  </a:solidFill>
                </a:endParaRPr>
              </a:p>
              <a:p>
                <a:endParaRPr lang="en-US" altLang="zh-TW" dirty="0">
                  <a:solidFill>
                    <a:prstClr val="black"/>
                  </a:solidFill>
                </a:endParaRPr>
              </a:p>
              <a:p>
                <a:endParaRPr lang="en-US" altLang="zh-TW" dirty="0">
                  <a:solidFill>
                    <a:prstClr val="black"/>
                  </a:solidFill>
                </a:endParaRPr>
              </a:p>
              <a:p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350846" y="5093799"/>
                <a:ext cx="738664" cy="148918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總副導師及</a:t>
                </a:r>
                <a:endPara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學生代表會議</a:t>
                </a:r>
              </a:p>
            </p:txBody>
          </p:sp>
        </p:grp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303690"/>
              </p:ext>
            </p:extLst>
          </p:nvPr>
        </p:nvGraphicFramePr>
        <p:xfrm>
          <a:off x="2789548" y="2348880"/>
          <a:ext cx="3132782" cy="1749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9869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院長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校長兼任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副院長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副校長兼任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執行顧問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學務長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人社院院長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通識教育中心主任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教務長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869"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endParaRPr kumimoji="1" lang="zh-TW" altLang="en-US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200"/>
                        </a:lnSpc>
                      </a:pPr>
                      <a:r>
                        <a:rPr kumimoji="1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副學務長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165A032-A546-426D-B46B-96C7490E4C0B}"/>
              </a:ext>
            </a:extLst>
          </p:cNvPr>
          <p:cNvSpPr txBox="1"/>
          <p:nvPr/>
        </p:nvSpPr>
        <p:spPr>
          <a:xfrm>
            <a:off x="1565351" y="6288386"/>
            <a:ext cx="7256295" cy="338554"/>
          </a:xfrm>
          <a:prstGeom prst="rect">
            <a:avLst/>
          </a:prstGeom>
          <a:solidFill>
            <a:srgbClr val="F7E2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各子書院又會分為若干小家，由書院導師輔導小家書院生。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6734545" y="3789040"/>
            <a:ext cx="2130689" cy="648072"/>
          </a:xfrm>
          <a:prstGeom prst="wedgeRoundRectCallout">
            <a:avLst>
              <a:gd name="adj1" fmla="val 34438"/>
              <a:gd name="adj2" fmla="val -807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學年書院導師人數增加，師生比下降</a:t>
            </a:r>
          </a:p>
        </p:txBody>
      </p:sp>
    </p:spTree>
    <p:extLst>
      <p:ext uri="{BB962C8B-B14F-4D97-AF65-F5344CB8AC3E}">
        <p14:creationId xmlns:p14="http://schemas.microsoft.com/office/powerpoint/2010/main" val="100244633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書院的延續與革新：課程面</a:t>
            </a:r>
          </a:p>
        </p:txBody>
      </p:sp>
      <p:graphicFrame>
        <p:nvGraphicFramePr>
          <p:cNvPr id="3" name="內容版面配置區 2">
            <a:extLst>
              <a:ext uri="{FF2B5EF4-FFF2-40B4-BE49-F238E27FC236}">
                <a16:creationId xmlns:a16="http://schemas.microsoft.com/office/drawing/2014/main" xmlns="" id="{08884ACE-3C15-4572-9917-D515F559D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06694"/>
              </p:ext>
            </p:extLst>
          </p:nvPr>
        </p:nvGraphicFramePr>
        <p:xfrm>
          <a:off x="611596" y="2060848"/>
          <a:ext cx="7931151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24">
                  <a:extLst>
                    <a:ext uri="{9D8B030D-6E8A-4147-A177-3AD203B41FA5}">
                      <a16:colId xmlns:a16="http://schemas.microsoft.com/office/drawing/2014/main" xmlns="" val="339984427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xmlns="" val="3364544506"/>
                    </a:ext>
                  </a:extLst>
                </a:gridCol>
                <a:gridCol w="1234443">
                  <a:extLst>
                    <a:ext uri="{9D8B030D-6E8A-4147-A177-3AD203B41FA5}">
                      <a16:colId xmlns:a16="http://schemas.microsoft.com/office/drawing/2014/main" xmlns="" val="2579134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r>
                        <a:rPr lang="en-US" altLang="zh-TW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占分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細目</a:t>
                      </a:r>
                      <a:r>
                        <a:rPr lang="en-US" altLang="zh-TW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占分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負責單位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08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通識學堂</a:t>
                      </a:r>
                      <a:endParaRPr lang="en-US" altLang="zh-TW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(40%)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開學週共同課程</a:t>
                      </a:r>
                      <a:r>
                        <a:rPr lang="zh-TW" altLang="en-US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次課程出席情況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26%</a:t>
                      </a:r>
                      <a:endParaRPr lang="zh-TW" altLang="en-US" sz="20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人文素養課程：通識教育中心舉辦之動靜態講座及藝文活動</a:t>
                      </a:r>
                      <a:r>
                        <a:rPr lang="zh-TW" altLang="en-US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16%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通識教育中心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91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各系課程</a:t>
                      </a:r>
                      <a:endParaRPr lang="en-US" altLang="zh-TW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(30%)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傑出校友講座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含心得一篇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院系介紹及院系核心能力及課程地圖：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5%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導師時間：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 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基本救命術課程：</a:t>
                      </a:r>
                      <a:r>
                        <a:rPr lang="en-US" altLang="zh-TW" sz="20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5%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各學系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842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書院</a:t>
                      </a:r>
                      <a:endParaRPr lang="en-US" altLang="zh-TW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體驗課程</a:t>
                      </a:r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(30%)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經典人物講座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軟實力活動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n"/>
                      </a:pP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小家共學日與書院導師評分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10%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學務處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036189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5D73-9565-4371-B4A2-7718629C4888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0B47314-8ECD-4130-B278-BC90BAE23FFF}"/>
              </a:ext>
            </a:extLst>
          </p:cNvPr>
          <p:cNvSpPr txBox="1"/>
          <p:nvPr/>
        </p:nvSpPr>
        <p:spPr>
          <a:xfrm>
            <a:off x="588823" y="162880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大學入門課程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校長親自擔任主負責教師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3635896" y="6021288"/>
            <a:ext cx="4896544" cy="576064"/>
          </a:xfrm>
          <a:prstGeom prst="wedgeRoundRectCallout">
            <a:avLst>
              <a:gd name="adj1" fmla="val 15846"/>
              <a:gd name="adj2" fmla="val -11576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提供學生更多元的選擇，但減少學生負擔</a:t>
            </a:r>
          </a:p>
        </p:txBody>
      </p:sp>
    </p:spTree>
    <p:extLst>
      <p:ext uri="{BB962C8B-B14F-4D97-AF65-F5344CB8AC3E}">
        <p14:creationId xmlns:p14="http://schemas.microsoft.com/office/powerpoint/2010/main" val="190148686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611188" y="812254"/>
            <a:ext cx="7543800" cy="744538"/>
          </a:xfrm>
        </p:spPr>
        <p:txBody>
          <a:bodyPr>
            <a:normAutofit/>
          </a:bodyPr>
          <a:lstStyle/>
          <a:p>
            <a:r>
              <a:rPr lang="zh-TW" altLang="en-US" dirty="0"/>
              <a:t>書院的延續與革新：活動面</a:t>
            </a:r>
            <a:r>
              <a:rPr lang="en-US" altLang="zh-TW" dirty="0"/>
              <a:t>(1)</a:t>
            </a:r>
            <a:endParaRPr lang="zh-TW" altLang="en-US" dirty="0">
              <a:latin typeface="標楷體" panose="03000509000000000000" pitchFamily="65" charset="-120"/>
            </a:endParaRPr>
          </a:p>
        </p:txBody>
      </p:sp>
      <p:sp>
        <p:nvSpPr>
          <p:cNvPr id="35843" name="文字方塊 13"/>
          <p:cNvSpPr txBox="1">
            <a:spLocks noChangeArrowheads="1"/>
          </p:cNvSpPr>
          <p:nvPr/>
        </p:nvSpPr>
        <p:spPr bwMode="auto">
          <a:xfrm>
            <a:off x="3131841" y="4941168"/>
            <a:ext cx="2856316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106.4.24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舉行懷愛書院生共膳活動，外籍生加入書院活動，與本地生熱情互動，活動滿意度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4.4(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五分量表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844" name="文字方塊 14"/>
          <p:cNvSpPr txBox="1">
            <a:spLocks noChangeArrowheads="1"/>
          </p:cNvSpPr>
          <p:nvPr/>
        </p:nvSpPr>
        <p:spPr bwMode="auto">
          <a:xfrm>
            <a:off x="6228184" y="4941168"/>
            <a:ext cx="26642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106.4.26.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傳習書院愛心餅乾製作，與烹飪社合作傳遞幸福，活動滿意度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五分量表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5845" name="內容版面配置區 2"/>
          <p:cNvSpPr>
            <a:spLocks noGrp="1"/>
          </p:cNvSpPr>
          <p:nvPr>
            <p:ph idx="1"/>
          </p:nvPr>
        </p:nvSpPr>
        <p:spPr>
          <a:xfrm>
            <a:off x="250825" y="1628726"/>
            <a:ext cx="8748713" cy="7921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>
                <a:latin typeface="標楷體" panose="03000509000000000000" pitchFamily="65" charset="-120"/>
              </a:rPr>
              <a:t>書院共學日運作方式：</a:t>
            </a:r>
            <a:endParaRPr lang="en-US" altLang="zh-TW" sz="2400" b="1" dirty="0">
              <a:latin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</a:rPr>
              <a:t>師生自主規劃，並讓外籍生及社團加入書院活動</a:t>
            </a:r>
          </a:p>
        </p:txBody>
      </p:sp>
      <p:sp>
        <p:nvSpPr>
          <p:cNvPr id="35847" name="矩形 31"/>
          <p:cNvSpPr>
            <a:spLocks noChangeArrowheads="1"/>
          </p:cNvSpPr>
          <p:nvPr/>
        </p:nvSpPr>
        <p:spPr bwMode="auto">
          <a:xfrm>
            <a:off x="295275" y="4906963"/>
            <a:ext cx="2692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106.3.30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邀請院生趙育德同學擔任講師，透過分享自己所愛的紙雕藝術，讓其他同學也可以體會紙雕之美，滿意度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4.6(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五分量表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856317" cy="21422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圖片 18" descr="DSCN4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2784309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r="-174" b="17778"/>
          <a:stretch/>
        </p:blipFill>
        <p:spPr>
          <a:xfrm>
            <a:off x="6156176" y="2708920"/>
            <a:ext cx="2888230" cy="2160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7525017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611188" y="812254"/>
            <a:ext cx="7543800" cy="744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書院的延續與革新：活動面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D7EE9E4D-CE15-4CC1-B53A-75DFC2007258}"/>
              </a:ext>
            </a:extLst>
          </p:cNvPr>
          <p:cNvGrpSpPr/>
          <p:nvPr/>
        </p:nvGrpSpPr>
        <p:grpSpPr>
          <a:xfrm>
            <a:off x="302420" y="2132856"/>
            <a:ext cx="2692400" cy="3998278"/>
            <a:chOff x="3305175" y="2420938"/>
            <a:chExt cx="2692400" cy="3998278"/>
          </a:xfrm>
        </p:grpSpPr>
        <p:sp>
          <p:nvSpPr>
            <p:cNvPr id="34820" name="文字方塊 13"/>
            <p:cNvSpPr txBox="1">
              <a:spLocks noChangeArrowheads="1"/>
            </p:cNvSpPr>
            <p:nvPr/>
          </p:nvSpPr>
          <p:spPr bwMode="auto">
            <a:xfrm>
              <a:off x="3424238" y="4941888"/>
              <a:ext cx="257333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與社團合作之書院活動有幾場，例如學生會講座「說書人─謝祖武」，讓同學們再面對人生職涯上的思考。</a:t>
              </a:r>
            </a:p>
          </p:txBody>
        </p:sp>
        <p:sp>
          <p:nvSpPr>
            <p:cNvPr id="21" name="流程圖: 替代處理程序 20"/>
            <p:cNvSpPr/>
            <p:nvPr/>
          </p:nvSpPr>
          <p:spPr bwMode="auto">
            <a:xfrm>
              <a:off x="3305175" y="2420938"/>
              <a:ext cx="2678113" cy="252095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圓角矩形 21"/>
            <p:cNvSpPr/>
            <p:nvPr/>
          </p:nvSpPr>
          <p:spPr bwMode="auto">
            <a:xfrm>
              <a:off x="3635375" y="4606925"/>
              <a:ext cx="2089150" cy="3349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整合化教育模式</a:t>
              </a:r>
            </a:p>
          </p:txBody>
        </p:sp>
        <p:pic>
          <p:nvPicPr>
            <p:cNvPr id="34830" name="Picture 2" descr="圖像裡可能有4 個人、微笑的人、大家坐著、大家站著和鞋子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043" y="2682150"/>
              <a:ext cx="2280892" cy="18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59F8C669-0E5A-479C-A365-5C7B2D5BE8E5}"/>
              </a:ext>
            </a:extLst>
          </p:cNvPr>
          <p:cNvGrpSpPr/>
          <p:nvPr/>
        </p:nvGrpSpPr>
        <p:grpSpPr>
          <a:xfrm>
            <a:off x="6209895" y="2120993"/>
            <a:ext cx="2679700" cy="3998278"/>
            <a:chOff x="6284913" y="2420938"/>
            <a:chExt cx="2679700" cy="3998278"/>
          </a:xfrm>
        </p:grpSpPr>
        <p:sp>
          <p:nvSpPr>
            <p:cNvPr id="34821" name="文字方塊 14"/>
            <p:cNvSpPr txBox="1">
              <a:spLocks noChangeArrowheads="1"/>
            </p:cNvSpPr>
            <p:nvPr/>
          </p:nvSpPr>
          <p:spPr bwMode="auto">
            <a:xfrm>
              <a:off x="6364288" y="4942841"/>
              <a:ext cx="252095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培養正向態度及軟實力之系列活動，如國際視野系列活動、人權教育講座及創意系列講座等。</a:t>
              </a:r>
            </a:p>
          </p:txBody>
        </p:sp>
        <p:sp>
          <p:nvSpPr>
            <p:cNvPr id="23" name="流程圖: 替代處理程序 22"/>
            <p:cNvSpPr/>
            <p:nvPr/>
          </p:nvSpPr>
          <p:spPr bwMode="auto">
            <a:xfrm>
              <a:off x="6284913" y="2420938"/>
              <a:ext cx="2679700" cy="252095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圓角矩形 23"/>
            <p:cNvSpPr/>
            <p:nvPr/>
          </p:nvSpPr>
          <p:spPr bwMode="auto">
            <a:xfrm>
              <a:off x="6661150" y="4606925"/>
              <a:ext cx="2016125" cy="3349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多樣化教育模式</a:t>
              </a:r>
            </a:p>
          </p:txBody>
        </p:sp>
        <p:pic>
          <p:nvPicPr>
            <p:cNvPr id="34831" name="圖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035" y="2716809"/>
              <a:ext cx="1998137" cy="1728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06B78DBE-44B7-4C51-B18D-388B99A81422}"/>
              </a:ext>
            </a:extLst>
          </p:cNvPr>
          <p:cNvGrpSpPr/>
          <p:nvPr/>
        </p:nvGrpSpPr>
        <p:grpSpPr>
          <a:xfrm>
            <a:off x="3314295" y="2120993"/>
            <a:ext cx="2679700" cy="4275137"/>
            <a:chOff x="323850" y="2420938"/>
            <a:chExt cx="2679700" cy="4275137"/>
          </a:xfrm>
        </p:grpSpPr>
        <p:sp>
          <p:nvSpPr>
            <p:cNvPr id="34819" name="文字方塊 12"/>
            <p:cNvSpPr txBox="1">
              <a:spLocks noChangeArrowheads="1"/>
            </p:cNvSpPr>
            <p:nvPr/>
          </p:nvSpPr>
          <p:spPr bwMode="auto">
            <a:xfrm>
              <a:off x="539750" y="4941888"/>
              <a:ext cx="2438400" cy="175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/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濟世第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小家共學日，由導師、生活助理帶領院生自行發想棉花糖挑戰，藉由遊戲的進行激發院生團隊及創意思考。</a:t>
              </a:r>
            </a:p>
          </p:txBody>
        </p:sp>
        <p:sp>
          <p:nvSpPr>
            <p:cNvPr id="19" name="流程圖: 替代處理程序 18"/>
            <p:cNvSpPr/>
            <p:nvPr/>
          </p:nvSpPr>
          <p:spPr bwMode="auto">
            <a:xfrm>
              <a:off x="323850" y="2420938"/>
              <a:ext cx="2679700" cy="252095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圓角矩形 19"/>
            <p:cNvSpPr/>
            <p:nvPr/>
          </p:nvSpPr>
          <p:spPr bwMode="auto">
            <a:xfrm>
              <a:off x="493713" y="4606925"/>
              <a:ext cx="2211387" cy="3349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多樣化教育模式</a:t>
              </a:r>
            </a:p>
          </p:txBody>
        </p:sp>
        <p:pic>
          <p:nvPicPr>
            <p:cNvPr id="34832" name="圖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50" y="2716809"/>
              <a:ext cx="2350683" cy="180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511058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611188" y="812254"/>
            <a:ext cx="7543800" cy="7445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rgbClr val="7030A0"/>
                </a:solidFill>
              </a:rPr>
              <a:t>書院的延續與革新：活動面</a:t>
            </a:r>
            <a:r>
              <a:rPr lang="en-US" altLang="zh-TW" dirty="0">
                <a:solidFill>
                  <a:srgbClr val="7030A0"/>
                </a:solidFill>
              </a:rPr>
              <a:t>(3)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250825" y="1556792"/>
            <a:ext cx="8748713" cy="7921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>
                <a:latin typeface="標楷體" panose="03000509000000000000" pitchFamily="65" charset="-120"/>
              </a:rPr>
              <a:t>提供輔導資源：</a:t>
            </a:r>
            <a:endParaRPr lang="en-US" altLang="zh-TW" sz="2400" b="1" dirty="0">
              <a:latin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</a:rPr>
              <a:t>書院小家聚由總院提供經費讓書院導師申請</a:t>
            </a:r>
          </a:p>
        </p:txBody>
      </p:sp>
      <p:sp>
        <p:nvSpPr>
          <p:cNvPr id="11" name="矩形 10"/>
          <p:cNvSpPr/>
          <p:nvPr/>
        </p:nvSpPr>
        <p:spPr>
          <a:xfrm>
            <a:off x="4932363" y="2349500"/>
            <a:ext cx="4211637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342900" algn="l"/>
              </a:tabLst>
              <a:defRPr/>
            </a:pPr>
            <a:r>
              <a:rPr lang="zh-TW" altLang="en-US" b="1" u="sng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學生回饋</a:t>
            </a:r>
            <a:endParaRPr lang="en-US" altLang="zh-TW" b="1" u="sng" kern="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tabLst>
                <a:tab pos="342900" algn="l"/>
              </a:tabLst>
              <a:defRPr/>
            </a:pPr>
            <a:r>
              <a:rPr lang="zh-TW" altLang="zh-TW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在大學生涯中希望能在課業和社團中取得平衡，更希望能藉由參加活動為生活增添色彩。</a:t>
            </a:r>
            <a:r>
              <a:rPr lang="en-US" altLang="zh-TW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kern="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tabLst>
                <a:tab pos="342900" algn="l"/>
              </a:tabLst>
              <a:defRPr/>
            </a:pPr>
            <a:endParaRPr lang="en-US" altLang="zh-TW" kern="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tabLst>
                <a:tab pos="342900" algn="l"/>
              </a:tabLst>
              <a:defRPr/>
            </a:pPr>
            <a:r>
              <a:rPr lang="zh-TW" altLang="zh-TW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在一個中午，討論自己對於未來大學生活的期許，老師一個一個慢慢的詢問每個學生他們對於夢想的藍圖，我從中可以吸取他人的經驗，並且畫入自己的規畫之中，另我大開眼界！</a:t>
            </a:r>
          </a:p>
          <a:p>
            <a:pPr algn="just">
              <a:tabLst>
                <a:tab pos="342900" algn="l"/>
              </a:tabLst>
              <a:defRPr/>
            </a:pPr>
            <a:r>
              <a:rPr lang="en-US" altLang="zh-TW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kern="1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defRPr/>
            </a:pPr>
            <a:r>
              <a:rPr lang="zh-TW" altLang="zh-TW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我覺得這次的書院活動還蠻有趣的。因為大家的時間都不一致，但是能夠利用中午的時間聚在一起吃個午餐，是一個很棒的活動。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869" name="Picture 3" descr="DSCN4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31956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 descr="DSCN4608.JPG"/>
          <p:cNvPicPr>
            <a:picLocks noChangeAspect="1"/>
          </p:cNvPicPr>
          <p:nvPr/>
        </p:nvPicPr>
        <p:blipFill>
          <a:blip r:embed="rId3" cstate="print"/>
          <a:srcRect l="7018" r="1754" b="13450"/>
          <a:stretch>
            <a:fillRect/>
          </a:stretch>
        </p:blipFill>
        <p:spPr>
          <a:xfrm>
            <a:off x="1763688" y="4038600"/>
            <a:ext cx="321073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13421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20748</TotalTime>
  <Words>989</Words>
  <Application>Microsoft Office PowerPoint</Application>
  <PresentationFormat>如螢幕大小 (4:3)</PresentationFormat>
  <Paragraphs>151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Office 佈景主題</vt:lpstr>
      <vt:lpstr>3_Office 佈景主題</vt:lpstr>
      <vt:lpstr>4_Office 佈景主題</vt:lpstr>
      <vt:lpstr>5_Office 佈景主題</vt:lpstr>
      <vt:lpstr>6_Office 佈景主題</vt:lpstr>
      <vt:lpstr>1_Office 佈景主題</vt:lpstr>
      <vt:lpstr>PowerPoint 簡報</vt:lpstr>
      <vt:lpstr>什麼是書院？</vt:lpstr>
      <vt:lpstr>書院教育的意義</vt:lpstr>
      <vt:lpstr>高醫書院以全大一生為教育對象</vt:lpstr>
      <vt:lpstr>書院的延續與革新：組織面</vt:lpstr>
      <vt:lpstr>書院的延續與革新：課程面</vt:lpstr>
      <vt:lpstr>書院的延續與革新：活動面(1)</vt:lpstr>
      <vt:lpstr>書院的延續與革新：活動面(2)</vt:lpstr>
      <vt:lpstr>書院的延續與革新：活動面(3)</vt:lpstr>
      <vt:lpstr>書院的延續與革新：活動面(4)</vt:lpstr>
      <vt:lpstr>書院的延續與革新：活動面(5)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user</cp:lastModifiedBy>
  <cp:revision>1861</cp:revision>
  <cp:lastPrinted>2017-09-02T02:23:38Z</cp:lastPrinted>
  <dcterms:created xsi:type="dcterms:W3CDTF">2011-04-13T08:35:41Z</dcterms:created>
  <dcterms:modified xsi:type="dcterms:W3CDTF">2017-09-11T00:00:44Z</dcterms:modified>
</cp:coreProperties>
</file>