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849" r:id="rId2"/>
  </p:sldMasterIdLst>
  <p:notesMasterIdLst>
    <p:notesMasterId r:id="rId44"/>
  </p:notesMasterIdLst>
  <p:handoutMasterIdLst>
    <p:handoutMasterId r:id="rId45"/>
  </p:handoutMasterIdLst>
  <p:sldIdLst>
    <p:sldId id="887" r:id="rId3"/>
    <p:sldId id="1182" r:id="rId4"/>
    <p:sldId id="1183" r:id="rId5"/>
    <p:sldId id="1184" r:id="rId6"/>
    <p:sldId id="1201" r:id="rId7"/>
    <p:sldId id="1186" r:id="rId8"/>
    <p:sldId id="1167" r:id="rId9"/>
    <p:sldId id="1168" r:id="rId10"/>
    <p:sldId id="1157" r:id="rId11"/>
    <p:sldId id="1197" r:id="rId12"/>
    <p:sldId id="1198" r:id="rId13"/>
    <p:sldId id="1199" r:id="rId14"/>
    <p:sldId id="1200" r:id="rId15"/>
    <p:sldId id="1163" r:id="rId16"/>
    <p:sldId id="1196" r:id="rId17"/>
    <p:sldId id="1195" r:id="rId18"/>
    <p:sldId id="1178" r:id="rId19"/>
    <p:sldId id="1175" r:id="rId20"/>
    <p:sldId id="1176" r:id="rId21"/>
    <p:sldId id="1169" r:id="rId22"/>
    <p:sldId id="1170" r:id="rId23"/>
    <p:sldId id="1171" r:id="rId24"/>
    <p:sldId id="1172" r:id="rId25"/>
    <p:sldId id="1173" r:id="rId26"/>
    <p:sldId id="1174" r:id="rId27"/>
    <p:sldId id="1164" r:id="rId28"/>
    <p:sldId id="1165" r:id="rId29"/>
    <p:sldId id="1187" r:id="rId30"/>
    <p:sldId id="1188" r:id="rId31"/>
    <p:sldId id="1189" r:id="rId32"/>
    <p:sldId id="1190" r:id="rId33"/>
    <p:sldId id="1191" r:id="rId34"/>
    <p:sldId id="1192" r:id="rId35"/>
    <p:sldId id="1193" r:id="rId36"/>
    <p:sldId id="1194" r:id="rId37"/>
    <p:sldId id="1179" r:id="rId38"/>
    <p:sldId id="1180" r:id="rId39"/>
    <p:sldId id="1181" r:id="rId40"/>
    <p:sldId id="1155" r:id="rId41"/>
    <p:sldId id="1156" r:id="rId42"/>
    <p:sldId id="1203" r:id="rId43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19C71B6-D801-47EA-A415-0AB81EEF4E1B}">
          <p14:sldIdLst>
            <p14:sldId id="887"/>
            <p14:sldId id="1182"/>
            <p14:sldId id="1183"/>
            <p14:sldId id="1184"/>
            <p14:sldId id="1201"/>
            <p14:sldId id="1186"/>
            <p14:sldId id="1167"/>
            <p14:sldId id="1168"/>
            <p14:sldId id="1157"/>
            <p14:sldId id="1197"/>
            <p14:sldId id="1198"/>
            <p14:sldId id="1199"/>
            <p14:sldId id="1200"/>
            <p14:sldId id="1163"/>
            <p14:sldId id="1196"/>
            <p14:sldId id="1195"/>
            <p14:sldId id="1178"/>
            <p14:sldId id="1175"/>
            <p14:sldId id="1176"/>
            <p14:sldId id="1169"/>
            <p14:sldId id="1170"/>
            <p14:sldId id="1171"/>
            <p14:sldId id="1172"/>
            <p14:sldId id="1173"/>
            <p14:sldId id="1174"/>
            <p14:sldId id="1164"/>
            <p14:sldId id="1165"/>
          </p14:sldIdLst>
        </p14:section>
        <p14:section name="未命名的章節" id="{F78890DA-2D98-4806-9706-508824D883BC}">
          <p14:sldIdLst>
            <p14:sldId id="1187"/>
            <p14:sldId id="1188"/>
            <p14:sldId id="1189"/>
            <p14:sldId id="1190"/>
            <p14:sldId id="1191"/>
            <p14:sldId id="1192"/>
            <p14:sldId id="1193"/>
            <p14:sldId id="1194"/>
            <p14:sldId id="1179"/>
            <p14:sldId id="1180"/>
            <p14:sldId id="1181"/>
            <p14:sldId id="1155"/>
            <p14:sldId id="1156"/>
            <p14:sldId id="12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8706BA"/>
    <a:srgbClr val="6600CC"/>
    <a:srgbClr val="FF3399"/>
    <a:srgbClr val="B50000"/>
    <a:srgbClr val="FFFF99"/>
    <a:srgbClr val="BA2E00"/>
    <a:srgbClr val="E4E4E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94333" autoAdjust="0"/>
  </p:normalViewPr>
  <p:slideViewPr>
    <p:cSldViewPr>
      <p:cViewPr varScale="1">
        <p:scale>
          <a:sx n="55" d="100"/>
          <a:sy n="55" d="100"/>
        </p:scale>
        <p:origin x="3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107年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11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C-44AF-8FE7-5F9C5A58A77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108年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C-44AF-8FE7-5F9C5A58A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17312"/>
        <c:axId val="22331392"/>
      </c:barChart>
      <c:catAx>
        <c:axId val="2231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2331392"/>
        <c:crosses val="autoZero"/>
        <c:auto val="1"/>
        <c:lblAlgn val="ctr"/>
        <c:lblOffset val="100"/>
        <c:noMultiLvlLbl val="0"/>
      </c:catAx>
      <c:valAx>
        <c:axId val="2233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17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2C67EC-A199-4624-8CA3-B3B8066A849D}" type="datetimeFigureOut">
              <a:rPr lang="zh-TW" altLang="en-US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D3B1B8E5-CAE7-4CA8-9621-977FC94E78D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89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866641-987D-4BE8-94D8-9184DACE62B8}" type="datetimeFigureOut">
              <a:rPr lang="zh-TW" altLang="en-US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3DAE20E5-50BA-430A-8B62-1BEDB24BE6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54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504542-EE06-4894-8F47-69C6500AB310}" type="slidenum">
              <a:rPr kumimoji="0" lang="zh-TW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5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504542-EE06-4894-8F47-69C6500AB310}" type="slidenum">
              <a:rPr kumimoji="0" lang="zh-TW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30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1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504542-EE06-4894-8F47-69C6500AB310}" type="slidenum">
              <a:rPr kumimoji="0" lang="zh-TW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1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ing暫存\各處室\研發處\20130227母片\20130313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445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2499-1BA4-4169-B398-D17BAC1153B6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F2A119C-442C-4AD6-9C46-754E5AD556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038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8B3A-7C53-4459-ADC5-E2295DC8D714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812FB6-2AB2-4C4F-A915-00FB9F174E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1000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6DF6-C17A-4AA0-920B-825EA03AD575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A1E03BF-4625-4A6C-A4E5-DD916248FF2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0336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F71B-C412-4598-AF7D-27B0818ACA32}" type="datetimeFigureOut">
              <a:rPr lang="zh-TW" altLang="en-US" smtClean="0"/>
              <a:pPr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BD00-4664-4627-8BE3-653D502D5A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23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9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BF03-EA62-461A-8AA9-40403B88083A}" type="datetimeFigureOut">
              <a:rPr lang="zh-TW" altLang="en-US" smtClean="0">
                <a:solidFill>
                  <a:prstClr val="black"/>
                </a:solidFill>
              </a:rPr>
              <a:pPr/>
              <a:t>2019/6/18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B805-8726-410F-B64E-A3207D83292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7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922C-2544-46F5-95C3-038CBB58D6FA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2EDB4-13DF-4F5C-914C-21081A293A2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23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676F-62A1-4B2D-A3F6-EE00ECEE0E6C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D986-F646-41C9-AFC9-81F2E0EE29C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9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BA0C-339C-48A5-926C-6727566EAB6B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D297-01A5-4583-A288-1498704DD6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80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B229-C2CC-4B2D-B8D3-A899C07D7006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44AE9-9B04-4396-A90E-EA9C4A08CF0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95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D560-80E7-4441-8C29-DA9E0EC83F40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3379-8E0A-46F4-8C6C-091AA0764F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7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329C-68AF-426E-966B-86E2DE7EF601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61499-3D31-4831-B32D-A5FD88A2F40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59489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06A0-C166-4D0C-92AA-3E20AE486D5A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C977-8A06-438E-AF05-7609959FEE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68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2493-A5DF-4A28-B85A-977F6282FBA6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CD69-8664-4A04-AEB8-FAE8E2C0B3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E55-4E57-449D-9411-01C7C26B914F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8199-D2CE-4DA3-B088-3317409270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D02B-C287-45E9-BC05-77C72FF4E131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D2F19-7F5C-4515-93F6-C67C75D4A57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04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B4BB-DF2F-4806-A799-A043E31C9DFA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89AD-2099-43A0-9B2F-5BFC149161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80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63C1-D343-4BC3-88B8-3615D9A254A6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0C1F-4F13-48C0-9C69-B87513024B1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3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C07C-F64F-484C-B231-4480865C0EEE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E4C822-D25E-44A8-87EF-FA61DB7E60F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79145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7528-9337-4599-8187-7FDA72D15D0A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C6463-900E-483D-80BC-DF31905B26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83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B980-08AC-4FA4-8F10-9CA18FEE39DC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D1F0BAD-3495-41D1-9795-18FACB4639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57794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B1BE-8920-41DC-8061-C42303D06676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9B7F03-B0EE-4581-9734-BBCC4BB1D0E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33700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3020-AB6F-43FD-BAF4-EFD966564065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F4AF3C-CD0F-4F1E-B157-3FE5CA3835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64958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B827-8729-4A30-848B-BD70A5E9B1A2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B475B48-C97A-4A31-A647-9123E251B5A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29452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5AA9-E62E-4C1A-BACE-FCE524274C2D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23C1759-34F8-4CCA-8CE1-A89B5117D5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8456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Ming暫存\各處室\研發處\20130227母片\20130313-02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6FC29EB7-2C6D-4107-9F33-5060BB59EC63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14F64A6D-F9D9-4D65-9A6B-F8198B4839B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07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19113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0" y="681355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7049" r:id="rId2"/>
    <p:sldLayoutId id="2147487050" r:id="rId3"/>
    <p:sldLayoutId id="2147487051" r:id="rId4"/>
    <p:sldLayoutId id="2147487052" r:id="rId5"/>
    <p:sldLayoutId id="2147487053" r:id="rId6"/>
    <p:sldLayoutId id="2147487054" r:id="rId7"/>
    <p:sldLayoutId id="2147487055" r:id="rId8"/>
    <p:sldLayoutId id="2147487056" r:id="rId9"/>
    <p:sldLayoutId id="2147487057" r:id="rId10"/>
    <p:sldLayoutId id="2147487058" r:id="rId11"/>
    <p:sldLayoutId id="2147487060" r:id="rId12"/>
    <p:sldLayoutId id="2147487061" r:id="rId13"/>
    <p:sldLayoutId id="2147487062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451A580-8EF5-4A72-A13A-4C8A10A19257}" type="datetime1">
              <a:rPr lang="zh-TW" altLang="en-US" smtClean="0"/>
              <a:pPr>
                <a:defRPr/>
              </a:pPr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1C3BD7-B8E0-415F-AE96-8AA81C1D691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7" r:id="rId1"/>
    <p:sldLayoutId id="2147487038" r:id="rId2"/>
    <p:sldLayoutId id="2147487039" r:id="rId3"/>
    <p:sldLayoutId id="2147487040" r:id="rId4"/>
    <p:sldLayoutId id="2147487041" r:id="rId5"/>
    <p:sldLayoutId id="2147487042" r:id="rId6"/>
    <p:sldLayoutId id="2147487043" r:id="rId7"/>
    <p:sldLayoutId id="2147487044" r:id="rId8"/>
    <p:sldLayoutId id="2147487045" r:id="rId9"/>
    <p:sldLayoutId id="2147487046" r:id="rId10"/>
    <p:sldLayoutId id="21474870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srv/team4202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9FE1228-7487-4764-83B2-C598D5898AB4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1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175" y="333375"/>
            <a:ext cx="66960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747837" y="4005064"/>
            <a:ext cx="7016750" cy="1850380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報告人</a:t>
            </a:r>
            <a:r>
              <a:rPr lang="zh-TW" altLang="en-US" sz="2800" dirty="0" smtClean="0">
                <a:solidFill>
                  <a:schemeClr val="tx1"/>
                </a:solidFill>
              </a:rPr>
              <a:t>： 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生</a:t>
            </a:r>
            <a:r>
              <a:rPr lang="zh-TW" altLang="en-US" sz="2800" dirty="0">
                <a:solidFill>
                  <a:schemeClr val="tx1"/>
                </a:solidFill>
              </a:rPr>
              <a:t>輔組黃博瑞組長</a:t>
            </a:r>
          </a:p>
          <a:p>
            <a:pPr>
              <a:defRPr/>
            </a:pPr>
            <a:r>
              <a:rPr lang="zh-TW" altLang="en-US" sz="2800" smtClean="0">
                <a:solidFill>
                  <a:schemeClr val="tx1"/>
                </a:solidFill>
              </a:rPr>
              <a:t>職</a:t>
            </a:r>
            <a:r>
              <a:rPr lang="zh-TW" altLang="en-US" sz="2800" dirty="0">
                <a:solidFill>
                  <a:schemeClr val="tx1"/>
                </a:solidFill>
              </a:rPr>
              <a:t>涯組</a:t>
            </a:r>
            <a:r>
              <a:rPr lang="zh-TW" altLang="en-US" sz="2800">
                <a:solidFill>
                  <a:schemeClr val="tx1"/>
                </a:solidFill>
              </a:rPr>
              <a:t>陳政智</a:t>
            </a:r>
            <a:r>
              <a:rPr lang="zh-TW" altLang="en-US" sz="2800" smtClean="0">
                <a:solidFill>
                  <a:schemeClr val="tx1"/>
                </a:solidFill>
              </a:rPr>
              <a:t>組長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心輔組</a:t>
            </a:r>
            <a:r>
              <a:rPr lang="zh-TW" altLang="en-US" sz="2800" dirty="0">
                <a:solidFill>
                  <a:schemeClr val="tx1"/>
                </a:solidFill>
              </a:rPr>
              <a:t>組長彭武德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</a:rPr>
              <a:t>108.06.18</a:t>
            </a:r>
            <a:endParaRPr lang="zh-TW" alt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16389" name="矩形 6"/>
          <p:cNvSpPr>
            <a:spLocks noChangeArrowheads="1"/>
          </p:cNvSpPr>
          <p:nvPr/>
        </p:nvSpPr>
        <p:spPr bwMode="auto">
          <a:xfrm>
            <a:off x="971550" y="2511425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1F49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en-US" sz="4400" b="1" dirty="0">
                <a:solidFill>
                  <a:srgbClr val="1F49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務工作報告</a:t>
            </a:r>
            <a:endParaRPr lang="en-US" altLang="zh-TW" sz="4400" b="1" dirty="0">
              <a:solidFill>
                <a:srgbClr val="1F497D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90" name="矩形 5"/>
          <p:cNvSpPr>
            <a:spLocks noChangeArrowheads="1"/>
          </p:cNvSpPr>
          <p:nvPr/>
        </p:nvSpPr>
        <p:spPr bwMode="auto">
          <a:xfrm>
            <a:off x="2760751" y="908050"/>
            <a:ext cx="45448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次全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校導師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會議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深耕計畫弱勢生輔導暨獎</a:t>
            </a:r>
            <a:r>
              <a:rPr lang="zh-TW" altLang="en-US" dirty="0" smtClean="0"/>
              <a:t>補助目標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</a:rPr>
              <a:t>教育部</a:t>
            </a:r>
            <a:r>
              <a:rPr lang="zh-TW" altLang="en-US" dirty="0">
                <a:latin typeface="標楷體" pitchFamily="65" charset="-120"/>
              </a:rPr>
              <a:t>於深耕計畫鼓勵學校透過</a:t>
            </a:r>
            <a:r>
              <a:rPr lang="zh-TW" altLang="en-US" b="1" u="sng" dirty="0">
                <a:solidFill>
                  <a:srgbClr val="BA2E00"/>
                </a:solidFill>
                <a:latin typeface="標楷體" pitchFamily="65" charset="-120"/>
              </a:rPr>
              <a:t>「以學習取代工讀」</a:t>
            </a:r>
            <a:r>
              <a:rPr lang="zh-TW" altLang="en-US" dirty="0">
                <a:latin typeface="標楷體" pitchFamily="65" charset="-120"/>
              </a:rPr>
              <a:t>的輔導機制，使</a:t>
            </a:r>
            <a:r>
              <a:rPr lang="zh-TW" altLang="en-US" b="1" dirty="0">
                <a:latin typeface="標楷體" pitchFamily="65" charset="-120"/>
              </a:rPr>
              <a:t>經濟弱勢學生得以同時兼顧課業與生活所需</a:t>
            </a:r>
            <a:r>
              <a:rPr lang="zh-TW" altLang="en-US" dirty="0">
                <a:latin typeface="標楷體" pitchFamily="65" charset="-120"/>
              </a:rPr>
              <a:t>。讓經濟弱勢學生可藉由</a:t>
            </a:r>
            <a:r>
              <a:rPr lang="zh-TW" altLang="en-US" b="1" dirty="0">
                <a:solidFill>
                  <a:srgbClr val="BA2E00"/>
                </a:solidFill>
                <a:latin typeface="標楷體" pitchFamily="65" charset="-120"/>
              </a:rPr>
              <a:t>學習助學金</a:t>
            </a:r>
            <a:r>
              <a:rPr lang="zh-TW" altLang="en-US" dirty="0">
                <a:latin typeface="標楷體" pitchFamily="65" charset="-120"/>
              </a:rPr>
              <a:t>的輔導機制，不再因打工而耽誤學習</a:t>
            </a:r>
            <a:r>
              <a:rPr lang="zh-TW" altLang="en-US" dirty="0" smtClean="0">
                <a:latin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61499-3D31-4831-B32D-A5FD88A2F40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96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輔導機制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4536504"/>
          </a:xfrm>
        </p:spPr>
        <p:txBody>
          <a:bodyPr/>
          <a:lstStyle/>
          <a:p>
            <a:r>
              <a:rPr lang="zh-TW" altLang="en-US" dirty="0" smtClean="0"/>
              <a:t>學生可透過教師課業輔導、</a:t>
            </a:r>
            <a:r>
              <a:rPr lang="en-US" altLang="zh-TW" dirty="0" smtClean="0"/>
              <a:t>TA</a:t>
            </a:r>
            <a:r>
              <a:rPr lang="zh-TW" altLang="en-US" dirty="0" smtClean="0"/>
              <a:t>課業輔導、參與校內活動及講座、填寫</a:t>
            </a:r>
            <a:r>
              <a:rPr lang="en-US" altLang="zh-TW" dirty="0" smtClean="0"/>
              <a:t>UCAN</a:t>
            </a:r>
            <a:r>
              <a:rPr lang="zh-TW" altLang="en-US" dirty="0" smtClean="0"/>
              <a:t>及</a:t>
            </a:r>
            <a:r>
              <a:rPr lang="en-US" altLang="zh-TW" dirty="0" smtClean="0"/>
              <a:t>MAPA</a:t>
            </a:r>
            <a:r>
              <a:rPr lang="zh-TW" altLang="en-US" dirty="0" smtClean="0"/>
              <a:t>做為各項獎助學金之輔導機制。</a:t>
            </a:r>
            <a:endParaRPr lang="en-US" altLang="zh-TW" dirty="0" smtClean="0"/>
          </a:p>
          <a:p>
            <a:r>
              <a:rPr lang="zh-TW" altLang="en-US" dirty="0"/>
              <a:t>導師可透過學生提供相關佐證</a:t>
            </a:r>
            <a:r>
              <a:rPr lang="zh-TW" altLang="en-US" dirty="0" smtClean="0"/>
              <a:t>，決定是否於申請表單內核章。</a:t>
            </a:r>
            <a:endParaRPr lang="en-US" altLang="zh-TW" dirty="0" smtClean="0"/>
          </a:p>
          <a:p>
            <a:r>
              <a:rPr lang="zh-TW" altLang="en-US" dirty="0"/>
              <a:t>導師經審查後，可於任何獎助學金申請單上核</a:t>
            </a:r>
            <a:r>
              <a:rPr lang="zh-TW" altLang="en-US" dirty="0" smtClean="0"/>
              <a:t>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74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教師課輔班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學生透過小班制課後教學輔導、專業技能證照輔導班、國考複習班，取得更全方位的課業輔導資源，以</a:t>
            </a:r>
            <a:r>
              <a:rPr lang="zh-TW" altLang="en-US" smtClean="0"/>
              <a:t>提升學</a:t>
            </a:r>
            <a:r>
              <a:rPr lang="zh-TW" altLang="en-US"/>
              <a:t>習</a:t>
            </a:r>
            <a:r>
              <a:rPr lang="zh-TW" altLang="en-US" smtClean="0"/>
              <a:t>成效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為強化弱勢學生課業輔導機制，鼓勵老師踴躍開設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系所特色教師課業輔導班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82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深耕計畫弱勢生輔導暨獎補助項目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61499-3D31-4831-B32D-A5FD88A2F40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6840759" cy="4337039"/>
          </a:xfrm>
        </p:spPr>
      </p:pic>
      <p:sp>
        <p:nvSpPr>
          <p:cNvPr id="7" name="文字方塊 6"/>
          <p:cNvSpPr txBox="1"/>
          <p:nvPr/>
        </p:nvSpPr>
        <p:spPr>
          <a:xfrm>
            <a:off x="2123728" y="165737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六大協助項目，提供九項獎助學金</a:t>
            </a:r>
            <a:endParaRPr lang="zh-TW" altLang="en-US" sz="24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915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3"/>
          <p:cNvSpPr>
            <a:spLocks/>
          </p:cNvSpPr>
          <p:nvPr/>
        </p:nvSpPr>
        <p:spPr bwMode="auto">
          <a:xfrm>
            <a:off x="467544" y="620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標楷體" pitchFamily="65" charset="-120"/>
                <a:cs typeface="+mn-cs"/>
              </a:rPr>
              <a:t>職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標楷體" pitchFamily="65" charset="-120"/>
                <a:cs typeface="+mn-cs"/>
              </a:rPr>
              <a:t>涯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標楷體" pitchFamily="65" charset="-120"/>
                <a:cs typeface="+mn-cs"/>
              </a:rPr>
              <a:t>輔導</a:t>
            </a: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179512" y="1772816"/>
            <a:ext cx="60007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職涯諮詢與線上職涯探索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您的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MAPA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線上性格測驗！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://mapa.kmu.edu.tw/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紀錄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您的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  使用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學習歷程檔案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://eportfolio.kmu.edu.tw/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職涯發展與就業輔導活動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值您的職涯知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參加就業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博覽會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、徵才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說明會、模擬面試、企業職場參訪及職涯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系列講座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等相關之職涯活動。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「職涯學堂」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提供規劃諮詢服務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444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諮詢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報名地點：學務處職涯發展組辦公室 </a:t>
            </a:r>
          </a:p>
          <a:p>
            <a:pPr marL="1519238" marR="0" lvl="0" indent="-1074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報名方式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職涯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組填寫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預約表單，滿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人即可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諮詢服務。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3" name="文字方塊 4"/>
          <p:cNvSpPr txBox="1">
            <a:spLocks noChangeArrowheads="1"/>
          </p:cNvSpPr>
          <p:nvPr/>
        </p:nvSpPr>
        <p:spPr bwMode="auto">
          <a:xfrm>
            <a:off x="323528" y="6237312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涯相關問題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至職涯發展組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（國研大樓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1F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諮詢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7" name="文字方塊 21"/>
          <p:cNvSpPr txBox="1">
            <a:spLocks noChangeArrowheads="1"/>
          </p:cNvSpPr>
          <p:nvPr/>
        </p:nvSpPr>
        <p:spPr bwMode="auto">
          <a:xfrm>
            <a:off x="6525221" y="5993902"/>
            <a:ext cx="159729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職涯加值系列</a:t>
            </a:r>
            <a:r>
              <a:rPr kumimoji="0" lang="zh-TW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講座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178" name="矩形 22"/>
          <p:cNvSpPr>
            <a:spLocks noChangeArrowheads="1"/>
          </p:cNvSpPr>
          <p:nvPr/>
        </p:nvSpPr>
        <p:spPr bwMode="auto">
          <a:xfrm>
            <a:off x="6147907" y="3700482"/>
            <a:ext cx="23519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高醫中山合辦校園徵才博覽會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1" name="Picture 14" descr="KMUlog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9195" y="6056656"/>
            <a:ext cx="641277" cy="5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2CA2B-EF0C-4A78-9B31-BD757494F5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70" y="1763688"/>
            <a:ext cx="2905190" cy="1936794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62" y="4077072"/>
            <a:ext cx="2640210" cy="1886810"/>
          </a:xfrm>
        </p:spPr>
      </p:pic>
    </p:spTree>
    <p:extLst>
      <p:ext uri="{BB962C8B-B14F-4D97-AF65-F5344CB8AC3E}">
        <p14:creationId xmlns:p14="http://schemas.microsoft.com/office/powerpoint/2010/main" val="242767274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</a:rPr>
              <a:t>心輔組業務宣導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401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導師訪談紀錄提醒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提醒您</a:t>
            </a:r>
            <a:r>
              <a:rPr lang="en-US" altLang="zh-TW" dirty="0"/>
              <a:t>107-2</a:t>
            </a:r>
            <a:r>
              <a:rPr lang="zh-TW" altLang="en-US" dirty="0"/>
              <a:t>學期的導師訪談登錄日期至</a:t>
            </a:r>
            <a:r>
              <a:rPr lang="en-US" altLang="zh-TW" dirty="0" smtClean="0">
                <a:solidFill>
                  <a:srgbClr val="FF0000"/>
                </a:solidFill>
              </a:rPr>
              <a:t>108/7/31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請</a:t>
            </a:r>
            <a:r>
              <a:rPr lang="zh-TW" altLang="en-US" dirty="0"/>
              <a:t>至</a:t>
            </a:r>
            <a:r>
              <a:rPr lang="en-US" altLang="zh-TW" dirty="0"/>
              <a:t>T.4.06</a:t>
            </a:r>
            <a:r>
              <a:rPr lang="zh-TW" altLang="en-US" dirty="0"/>
              <a:t>登錄本學期訪談維護。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6463-900E-483D-80BC-DF31905B265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16773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</a:rPr>
              <a:t>心輔組資源教室業務宣導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417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dirty="0" smtClean="0">
                <a:latin typeface="標楷體" pitchFamily="65" charset="-120"/>
              </a:rPr>
              <a:t>本校特教</a:t>
            </a:r>
            <a:r>
              <a:rPr lang="zh-TW" altLang="zh-TW" dirty="0" smtClean="0">
                <a:latin typeface="標楷體" pitchFamily="65" charset="-120"/>
              </a:rPr>
              <a:t>生</a:t>
            </a:r>
            <a:r>
              <a:rPr lang="zh-TW" altLang="en-US" dirty="0" smtClean="0">
                <a:latin typeface="標楷體" pitchFamily="65" charset="-120"/>
              </a:rPr>
              <a:t>障別與學院的交叉分佈</a:t>
            </a:r>
            <a:r>
              <a:rPr lang="zh-TW" altLang="en-US" dirty="0">
                <a:latin typeface="標楷體" pitchFamily="65" charset="-120"/>
              </a:rPr>
              <a:t>情形</a:t>
            </a:r>
            <a:endParaRPr lang="zh-TW" altLang="en-US" sz="4400" dirty="0">
              <a:latin typeface="標楷體" pitchFamily="65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2" y="1632613"/>
          <a:ext cx="9143999" cy="522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6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9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sz="19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9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特教類別</a:t>
                      </a:r>
                      <a:endParaRPr lang="zh-TW" sz="19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醫學院</a:t>
                      </a: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口腔醫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科學院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人文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社會科學院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肢體障礙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含碩班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腦性麻痺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學習障礙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聽覺障礙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</a:t>
                      </a:r>
                      <a:r>
                        <a:rPr lang="en-US" altLang="zh-TW" sz="1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含碩班</a:t>
                      </a:r>
                      <a:r>
                        <a:rPr lang="en-US" altLang="zh-TW" sz="1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</a:rPr>
                        <a:t>3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身體病弱</a:t>
                      </a: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情緒行為障礙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多重障礙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含碩班</a:t>
                      </a:r>
                      <a:r>
                        <a:rPr lang="en-US" altLang="zh-TW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自閉症</a:t>
                      </a: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zh-TW" sz="1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7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</a:rPr>
                        <a:t>1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00806" marR="100806" marT="1163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65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</a:rPr>
              <a:t>學務處資源教室</a:t>
            </a:r>
            <a:r>
              <a:rPr lang="en-US" altLang="zh-TW" dirty="0">
                <a:latin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</a:rPr>
              <a:t>服務項目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</a:rPr>
              <a:t>提報特殊教育需求鑑定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</a:rPr>
              <a:t>生活協助</a:t>
            </a:r>
            <a:r>
              <a:rPr lang="en-US" altLang="zh-TW" sz="2400" dirty="0">
                <a:latin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</a:rPr>
              <a:t>特殊住宿需求申請、交通費補助、輔具借用、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教育部獎</a:t>
            </a:r>
            <a:r>
              <a:rPr lang="zh-TW" altLang="en-US" sz="2400" dirty="0">
                <a:latin typeface="標楷體" panose="03000509000000000000" pitchFamily="65" charset="-120"/>
              </a:rPr>
              <a:t>補助金申請</a:t>
            </a:r>
            <a:r>
              <a:rPr lang="en-US" altLang="zh-TW" sz="2400" dirty="0">
                <a:latin typeface="標楷體" panose="03000509000000000000" pitchFamily="65" charset="-120"/>
              </a:rPr>
              <a:t>)</a:t>
            </a:r>
          </a:p>
          <a:p>
            <a:r>
              <a:rPr lang="zh-TW" altLang="en-US" sz="2400" dirty="0">
                <a:latin typeface="標楷體" panose="03000509000000000000" pitchFamily="65" charset="-120"/>
              </a:rPr>
              <a:t>學習協助</a:t>
            </a:r>
            <a:r>
              <a:rPr lang="en-US" altLang="zh-TW" sz="2400" dirty="0">
                <a:latin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</a:rPr>
              <a:t>課業輔導、考試與修課調整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、助理同學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)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 考試</a:t>
            </a:r>
            <a:r>
              <a:rPr lang="zh-TW" altLang="en-US" sz="2400" dirty="0">
                <a:latin typeface="標楷體" panose="03000509000000000000" pitchFamily="65" charset="-120"/>
              </a:rPr>
              <a:t>調整：延長考試時間、獨立考場、放大試卷字體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           作</a:t>
            </a:r>
            <a:r>
              <a:rPr lang="zh-TW" altLang="en-US" sz="2400" dirty="0">
                <a:latin typeface="標楷體" panose="03000509000000000000" pitchFamily="65" charset="-120"/>
              </a:rPr>
              <a:t>答方式調整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 修</a:t>
            </a:r>
            <a:r>
              <a:rPr lang="zh-TW" altLang="en-US" sz="2400" dirty="0">
                <a:latin typeface="標楷體" panose="03000509000000000000" pitchFamily="65" charset="-120"/>
              </a:rPr>
              <a:t>課調整：課程與評量彈性調整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</a:rPr>
              <a:t>提供身心障礙學生工讀機會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7262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</a:rPr>
              <a:t>學生宿舍</a:t>
            </a:r>
            <a:r>
              <a:rPr lang="zh-TW" altLang="en-US" sz="4800" dirty="0" smtClean="0">
                <a:latin typeface="標楷體" panose="03000509000000000000" pitchFamily="65" charset="-120"/>
              </a:rPr>
              <a:t>措施</a:t>
            </a:r>
            <a:r>
              <a:rPr lang="en-US" altLang="zh-TW" sz="4800" dirty="0" smtClean="0">
                <a:latin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</a:rPr>
              <a:t>與生</a:t>
            </a:r>
            <a:r>
              <a:rPr lang="zh-TW" altLang="en-US" sz="4800" dirty="0">
                <a:latin typeface="標楷體" panose="03000509000000000000" pitchFamily="65" charset="-120"/>
              </a:rPr>
              <a:t>輔組</a:t>
            </a:r>
            <a:r>
              <a:rPr lang="zh-TW" altLang="en-US" sz="4800" dirty="0" smtClean="0">
                <a:latin typeface="標楷體" panose="03000509000000000000" pitchFamily="65" charset="-120"/>
              </a:rPr>
              <a:t>業務宣導</a:t>
            </a:r>
            <a:endParaRPr lang="zh-TW" altLang="en-US" sz="4800" dirty="0">
              <a:latin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815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2313" y="3170234"/>
            <a:ext cx="7772400" cy="1362075"/>
          </a:xfrm>
        </p:spPr>
        <p:txBody>
          <a:bodyPr/>
          <a:lstStyle/>
          <a:p>
            <a:r>
              <a:rPr lang="zh-TW" altLang="en-US" dirty="0" smtClean="0"/>
              <a:t>性別平等教育宣導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827584" y="3782215"/>
            <a:ext cx="7772400" cy="1500187"/>
          </a:xfrm>
        </p:spPr>
        <p:txBody>
          <a:bodyPr/>
          <a:lstStyle/>
          <a:p>
            <a:r>
              <a:rPr lang="zh-TW" altLang="en-US" dirty="0"/>
              <a:t>全校性或系科（社團）迎新等相關活動應</a:t>
            </a:r>
            <a:r>
              <a:rPr lang="zh-TW" altLang="en-US" dirty="0" smtClean="0"/>
              <a:t>注意事項</a:t>
            </a:r>
            <a:endParaRPr lang="en-US" altLang="zh-TW" dirty="0" smtClean="0"/>
          </a:p>
          <a:p>
            <a:r>
              <a:rPr lang="zh-TW" altLang="en-US" dirty="0"/>
              <a:t>人際互動</a:t>
            </a:r>
            <a:r>
              <a:rPr lang="zh-TW" altLang="en-US" dirty="0" smtClean="0"/>
              <a:t>注意事項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64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全校性或系科（社團）迎新等相關</a:t>
            </a:r>
            <a:r>
              <a:rPr lang="zh-TW" altLang="en-US" sz="3200" dirty="0" smtClean="0"/>
              <a:t>活動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應</a:t>
            </a:r>
            <a:r>
              <a:rPr lang="zh-TW" altLang="en-US" sz="3200" dirty="0">
                <a:solidFill>
                  <a:srgbClr val="FF0000"/>
                </a:solidFill>
              </a:rPr>
              <a:t>避免性別偏見或性別歧視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</a:t>
            </a:r>
            <a:r>
              <a:rPr lang="en-US" altLang="zh-TW" dirty="0" smtClean="0"/>
              <a:t>105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13</a:t>
            </a:r>
            <a:r>
              <a:rPr lang="zh-TW" altLang="en-US" dirty="0" smtClean="0"/>
              <a:t>日函：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</a:t>
            </a:r>
            <a:r>
              <a:rPr lang="zh-TW" altLang="en-US" dirty="0"/>
              <a:t>各大專校院於辦理全校性或系科迎新等相關活動時，應</a:t>
            </a:r>
            <a:r>
              <a:rPr lang="zh-TW" altLang="en-US" b="1" dirty="0">
                <a:solidFill>
                  <a:srgbClr val="FF0000"/>
                </a:solidFill>
              </a:rPr>
              <a:t>以教育目的為優先考量</a:t>
            </a:r>
            <a:r>
              <a:rPr lang="zh-TW" altLang="en-US" dirty="0"/>
              <a:t>進行規劃，以維護學生學習權、受教權、身體自主權、人格發展權及人身安全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並</a:t>
            </a:r>
            <a:r>
              <a:rPr lang="zh-TW" altLang="en-US" dirty="0">
                <a:solidFill>
                  <a:srgbClr val="FF0000"/>
                </a:solidFill>
              </a:rPr>
              <a:t>應避免性別偏見或性別歧視</a:t>
            </a:r>
            <a:r>
              <a:rPr lang="zh-TW" altLang="en-US" dirty="0"/>
              <a:t>，俾增進學生之健全人格發展，共同營造友善校園。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C822-D25E-44A8-87EF-FA61DB7E60F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58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人際互動注意事項</a:t>
            </a:r>
            <a:endParaRPr lang="en-US" altLang="zh-TW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依據校園性侵害性騷擾或性霸凌防治準則第</a:t>
            </a:r>
            <a:r>
              <a:rPr lang="en-US" altLang="zh-TW" dirty="0" smtClean="0"/>
              <a:t>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學校</a:t>
            </a:r>
            <a:r>
              <a:rPr lang="zh-TW" altLang="en-US" dirty="0"/>
              <a:t>教職員工生於進行校內外教學活動、執行職務及人際互動時，</a:t>
            </a:r>
            <a:r>
              <a:rPr lang="zh-TW" altLang="en-US" b="1" dirty="0">
                <a:solidFill>
                  <a:srgbClr val="FF0000"/>
                </a:solidFill>
              </a:rPr>
              <a:t>應</a:t>
            </a:r>
            <a:r>
              <a:rPr lang="zh-TW" altLang="en-US" b="1" dirty="0" smtClean="0">
                <a:solidFill>
                  <a:srgbClr val="FF0000"/>
                </a:solidFill>
              </a:rPr>
              <a:t>尊重性別</a:t>
            </a:r>
            <a:r>
              <a:rPr lang="zh-TW" altLang="en-US" b="1" dirty="0">
                <a:solidFill>
                  <a:srgbClr val="FF0000"/>
                </a:solidFill>
              </a:rPr>
              <a:t>多元及個別差異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請導師協助</a:t>
            </a:r>
            <a:r>
              <a:rPr lang="zh-TW" altLang="en-US" b="1" dirty="0" smtClean="0">
                <a:solidFill>
                  <a:srgbClr val="FF0000"/>
                </a:solidFill>
              </a:rPr>
              <a:t>注意班上同學平日互動及辦理系上活動之內容</a:t>
            </a:r>
            <a:r>
              <a:rPr lang="zh-TW" altLang="en-US" dirty="0" smtClean="0"/>
              <a:t>，加強學生尊重他人及自我保護之意識。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C822-D25E-44A8-87EF-FA61DB7E60F3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300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性別平等教育</a:t>
            </a:r>
            <a:r>
              <a:rPr lang="zh-TW" altLang="en-US" sz="2800" dirty="0" smtClean="0"/>
              <a:t>法性騷擾之定義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性別</a:t>
            </a:r>
            <a:r>
              <a:rPr lang="zh-TW" altLang="en-US" sz="2400" dirty="0"/>
              <a:t>平等教育法第</a:t>
            </a:r>
            <a:r>
              <a:rPr lang="en-US" altLang="zh-TW" sz="2400" dirty="0"/>
              <a:t>2</a:t>
            </a:r>
            <a:r>
              <a:rPr lang="zh-TW" altLang="en-US" sz="2400" dirty="0"/>
              <a:t>條第</a:t>
            </a:r>
            <a:r>
              <a:rPr lang="en-US" altLang="zh-TW" sz="2400" dirty="0"/>
              <a:t>4</a:t>
            </a:r>
            <a:r>
              <a:rPr lang="zh-TW" altLang="en-US" sz="2400" dirty="0"/>
              <a:t>項（性騷擾定義）</a:t>
            </a:r>
          </a:p>
          <a:p>
            <a:r>
              <a:rPr lang="zh-TW" altLang="en-US" sz="2400" dirty="0"/>
              <a:t>四、性騷擾</a:t>
            </a:r>
            <a:r>
              <a:rPr lang="zh-TW" altLang="en-US" sz="2400" dirty="0" smtClean="0"/>
              <a:t>：指</a:t>
            </a:r>
            <a:r>
              <a:rPr lang="zh-TW" altLang="en-US" sz="2400" dirty="0"/>
              <a:t>符合下列情形之一，且未達性侵害之程度者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</a:rPr>
              <a:t>（</a:t>
            </a:r>
            <a:r>
              <a:rPr lang="zh-TW" altLang="en-US" sz="2400" dirty="0">
                <a:latin typeface="標楷體" panose="03000509000000000000" pitchFamily="65" charset="-120"/>
              </a:rPr>
              <a:t>一）以明示或暗示之方式，從事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不受歡迎且具有性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意味或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性別歧視之言詞或行為</a:t>
            </a:r>
            <a:r>
              <a:rPr lang="zh-TW" altLang="en-US" sz="2400" dirty="0">
                <a:latin typeface="標楷體" panose="03000509000000000000" pitchFamily="65" charset="-120"/>
              </a:rPr>
              <a:t>，致影響他人之人格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尊嚴、</a:t>
            </a:r>
            <a:r>
              <a:rPr lang="zh-TW" altLang="en-US" sz="2400" dirty="0">
                <a:latin typeface="標楷體" panose="03000509000000000000" pitchFamily="65" charset="-120"/>
              </a:rPr>
              <a:t>學習、或工作之機會或表現者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lvl="1"/>
            <a:r>
              <a:rPr lang="zh-TW" altLang="en-US" sz="2400" dirty="0" smtClean="0"/>
              <a:t>（</a:t>
            </a:r>
            <a:r>
              <a:rPr lang="zh-TW" altLang="en-US" sz="2400" dirty="0"/>
              <a:t>二）以性或性別有關之行為，作為自己或他人獲得、</a:t>
            </a:r>
            <a:r>
              <a:rPr lang="zh-TW" altLang="en-US" sz="2400" dirty="0" smtClean="0"/>
              <a:t>喪失</a:t>
            </a:r>
            <a:r>
              <a:rPr lang="zh-TW" altLang="en-US" sz="2400" dirty="0"/>
              <a:t>或減損其學習或工作有關權益之條件者。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110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性別平等教育法</a:t>
            </a:r>
            <a:r>
              <a:rPr lang="zh-TW" altLang="en-US" sz="2800" dirty="0" smtClean="0"/>
              <a:t>性霸</a:t>
            </a:r>
            <a:r>
              <a:rPr lang="zh-TW" altLang="en-US" sz="2800" dirty="0"/>
              <a:t>凌</a:t>
            </a:r>
            <a:r>
              <a:rPr lang="zh-TW" altLang="en-US" sz="2800" dirty="0" smtClean="0"/>
              <a:t>之</a:t>
            </a:r>
            <a:r>
              <a:rPr lang="zh-TW" altLang="en-US" sz="2800" dirty="0"/>
              <a:t>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性別</a:t>
            </a:r>
            <a:r>
              <a:rPr lang="zh-TW" altLang="en-US" sz="2800" dirty="0"/>
              <a:t>平等教育法第</a:t>
            </a:r>
            <a:r>
              <a:rPr lang="en-US" altLang="zh-TW" sz="2800" dirty="0"/>
              <a:t>2</a:t>
            </a:r>
            <a:r>
              <a:rPr lang="zh-TW" altLang="en-US" sz="2800" dirty="0"/>
              <a:t>條第</a:t>
            </a:r>
            <a:r>
              <a:rPr lang="en-US" altLang="zh-TW" sz="2800" dirty="0"/>
              <a:t>5</a:t>
            </a:r>
            <a:r>
              <a:rPr lang="zh-TW" altLang="en-US" sz="2800" dirty="0"/>
              <a:t>項（性霸凌定義）</a:t>
            </a:r>
          </a:p>
          <a:p>
            <a:r>
              <a:rPr lang="zh-TW" altLang="en-US" sz="2800" dirty="0"/>
              <a:t>五、性霸凌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指</a:t>
            </a:r>
            <a:r>
              <a:rPr lang="zh-TW" altLang="en-US" sz="2400" dirty="0"/>
              <a:t>透過語言、肢體或其他暴力，對於他人之性別特徵、</a:t>
            </a:r>
            <a:r>
              <a:rPr lang="zh-TW" altLang="en-US" sz="2400" dirty="0" smtClean="0"/>
              <a:t>性別</a:t>
            </a:r>
            <a:r>
              <a:rPr lang="zh-TW" altLang="en-US" sz="2400" dirty="0"/>
              <a:t>特質、性傾向或性別認同進行貶抑、攻擊或威脅之</a:t>
            </a:r>
            <a:r>
              <a:rPr lang="zh-TW" altLang="en-US" sz="2400" dirty="0" smtClean="0"/>
              <a:t>行為且</a:t>
            </a:r>
            <a:r>
              <a:rPr lang="zh-TW" altLang="en-US" sz="2400" dirty="0"/>
              <a:t>非屬性騷擾者。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360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校園常見的性騷擾樣態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400" b="1" dirty="0"/>
              <a:t>不受歡迎的肢體</a:t>
            </a:r>
            <a:r>
              <a:rPr lang="zh-TW" altLang="en-US" sz="2400" b="1" dirty="0" smtClean="0"/>
              <a:t>接觸</a:t>
            </a:r>
            <a:endParaRPr lang="en-US" altLang="zh-TW" sz="2400" b="1" dirty="0"/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偷窺</a:t>
            </a:r>
            <a:r>
              <a:rPr lang="zh-TW" altLang="en-US" sz="2400" b="1" dirty="0" smtClean="0"/>
              <a:t>、偷拍</a:t>
            </a:r>
            <a:endParaRPr lang="zh-TW" altLang="en-US" sz="2400" b="1" dirty="0"/>
          </a:p>
          <a:p>
            <a:r>
              <a:rPr lang="zh-TW" altLang="en-US" sz="2400" b="1" dirty="0"/>
              <a:t>以性或性別有關之行為，利用職權或機會脅迫對方</a:t>
            </a:r>
          </a:p>
          <a:p>
            <a:r>
              <a:rPr lang="zh-TW" altLang="en-US" sz="2400" dirty="0"/>
              <a:t>探詢他人的隱私、性傾向、性生活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講</a:t>
            </a:r>
            <a:r>
              <a:rPr lang="zh-TW" altLang="en-US" sz="2400" dirty="0"/>
              <a:t>黃色笑話或是具性暗示的言語</a:t>
            </a:r>
          </a:p>
          <a:p>
            <a:r>
              <a:rPr lang="zh-TW" altLang="en-US" sz="2400" dirty="0"/>
              <a:t>嘲笑或非議他人的性別特質</a:t>
            </a:r>
          </a:p>
          <a:p>
            <a:r>
              <a:rPr lang="zh-TW" altLang="en-US" sz="2400" dirty="0"/>
              <a:t>發表歧視不同性傾向的言語</a:t>
            </a:r>
          </a:p>
          <a:p>
            <a:r>
              <a:rPr lang="zh-TW" altLang="en-US" sz="2400" dirty="0"/>
              <a:t>不受歡迎且違反對方意願的</a:t>
            </a:r>
            <a:r>
              <a:rPr lang="zh-TW" altLang="en-US" sz="2400" b="1" dirty="0"/>
              <a:t>過度追求或暴力分手</a:t>
            </a:r>
          </a:p>
          <a:p>
            <a:r>
              <a:rPr lang="zh-TW" altLang="en-US" sz="2400" dirty="0"/>
              <a:t>向他人展示色情圖片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471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</a:rPr>
              <a:t>衛</a:t>
            </a:r>
            <a:r>
              <a:rPr lang="zh-TW" altLang="en-US" sz="5400" dirty="0">
                <a:latin typeface="標楷體" panose="03000509000000000000" pitchFamily="65" charset="-120"/>
              </a:rPr>
              <a:t>保</a:t>
            </a:r>
            <a:r>
              <a:rPr lang="zh-TW" altLang="en-US" sz="5400" dirty="0" smtClean="0">
                <a:latin typeface="標楷體" panose="03000509000000000000" pitchFamily="65" charset="-120"/>
              </a:rPr>
              <a:t>組業務宣導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00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755650" y="976313"/>
            <a:ext cx="7643813" cy="652462"/>
          </a:xfrm>
          <a:noFill/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</a:rPr>
              <a:t>學生團體平安保險</a:t>
            </a:r>
            <a:endParaRPr lang="zh-TW" altLang="en-US" dirty="0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7931150" cy="44640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標楷體" panose="03000509000000000000" pitchFamily="65" charset="-120"/>
              </a:rPr>
              <a:t>108-109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學年</a:t>
            </a:r>
            <a:r>
              <a:rPr lang="zh-TW" altLang="en-US" sz="2000" dirty="0">
                <a:latin typeface="標楷體" panose="03000509000000000000" pitchFamily="65" charset="-120"/>
              </a:rPr>
              <a:t>度由</a:t>
            </a:r>
            <a:r>
              <a:rPr lang="zh-TW" altLang="en-US" sz="2000" b="1" dirty="0">
                <a:latin typeface="標楷體" panose="03000509000000000000" pitchFamily="65" charset="-120"/>
              </a:rPr>
              <a:t>遠雄人壽保險</a:t>
            </a:r>
            <a:r>
              <a:rPr lang="zh-TW" altLang="en-US" sz="2000" dirty="0">
                <a:latin typeface="標楷體" panose="03000509000000000000" pitchFamily="65" charset="-120"/>
              </a:rPr>
              <a:t>股份有限公司承辦。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標楷體" panose="03000509000000000000" pitchFamily="65" charset="-120"/>
              </a:rPr>
              <a:t>全年新台幣</a:t>
            </a:r>
            <a:r>
              <a:rPr lang="en-US" altLang="zh-TW" sz="2000" b="1" dirty="0" smtClean="0">
                <a:latin typeface="標楷體" panose="03000509000000000000" pitchFamily="65" charset="-120"/>
              </a:rPr>
              <a:t>862</a:t>
            </a:r>
            <a:r>
              <a:rPr lang="zh-TW" altLang="en-US" sz="2000" b="1" dirty="0" smtClean="0">
                <a:latin typeface="標楷體" panose="03000509000000000000" pitchFamily="65" charset="-120"/>
              </a:rPr>
              <a:t>元</a:t>
            </a:r>
            <a:r>
              <a:rPr lang="en-US" altLang="zh-TW" sz="2000" b="1" dirty="0">
                <a:latin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</a:rPr>
              <a:t>其中政府補助</a:t>
            </a:r>
            <a:r>
              <a:rPr lang="en-US" altLang="zh-TW" sz="2000" b="1" dirty="0">
                <a:latin typeface="標楷體" panose="03000509000000000000" pitchFamily="65" charset="-120"/>
              </a:rPr>
              <a:t>100</a:t>
            </a:r>
            <a:r>
              <a:rPr lang="zh-TW" altLang="en-US" sz="2000" b="1" dirty="0">
                <a:latin typeface="標楷體" panose="03000509000000000000" pitchFamily="65" charset="-120"/>
              </a:rPr>
              <a:t>元，學生自</a:t>
            </a:r>
            <a:r>
              <a:rPr lang="zh-TW" altLang="en-US" sz="2000" b="1" dirty="0" smtClean="0">
                <a:latin typeface="標楷體" panose="03000509000000000000" pitchFamily="65" charset="-120"/>
              </a:rPr>
              <a:t>繳</a:t>
            </a:r>
            <a:r>
              <a:rPr lang="en-US" altLang="zh-TW" sz="2000" b="1" dirty="0" smtClean="0">
                <a:latin typeface="標楷體" panose="03000509000000000000" pitchFamily="65" charset="-120"/>
              </a:rPr>
              <a:t>762</a:t>
            </a:r>
            <a:r>
              <a:rPr lang="zh-TW" altLang="en-US" sz="2000" b="1" dirty="0" smtClean="0">
                <a:latin typeface="標楷體" panose="03000509000000000000" pitchFamily="65" charset="-120"/>
              </a:rPr>
              <a:t>元</a:t>
            </a:r>
            <a:r>
              <a:rPr lang="zh-TW" altLang="en-US" sz="2000" dirty="0">
                <a:latin typeface="標楷體" panose="03000509000000000000" pitchFamily="65" charset="-120"/>
              </a:rPr>
              <a:t>，分上下兩學期繳納，於每學期註冊時各自繳上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學期</a:t>
            </a:r>
            <a:r>
              <a:rPr lang="en-US" altLang="zh-TW" sz="2000" dirty="0" smtClean="0">
                <a:latin typeface="標楷體" panose="03000509000000000000" pitchFamily="65" charset="-120"/>
              </a:rPr>
              <a:t>381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元</a:t>
            </a:r>
            <a:r>
              <a:rPr lang="zh-TW" altLang="en-US" sz="2000" dirty="0">
                <a:latin typeface="標楷體" panose="03000509000000000000" pitchFamily="65" charset="-120"/>
              </a:rPr>
              <a:t>，下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學期</a:t>
            </a:r>
            <a:r>
              <a:rPr lang="en-US" altLang="zh-TW" sz="2000" dirty="0" smtClean="0">
                <a:latin typeface="標楷體" panose="03000509000000000000" pitchFamily="65" charset="-120"/>
              </a:rPr>
              <a:t>381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元</a:t>
            </a:r>
            <a:r>
              <a:rPr lang="en-US" altLang="zh-TW" sz="2000" dirty="0">
                <a:latin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</a:rPr>
              <a:t>保險生效日期：以學年度為保險年度，每學年</a:t>
            </a:r>
            <a:r>
              <a:rPr lang="en-US" altLang="zh-TW" sz="2000" dirty="0">
                <a:latin typeface="標楷體" panose="03000509000000000000" pitchFamily="65" charset="-120"/>
              </a:rPr>
              <a:t>8</a:t>
            </a:r>
            <a:r>
              <a:rPr lang="zh-TW" altLang="en-US" sz="2000" dirty="0">
                <a:latin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</a:rPr>
              <a:t>日起至第</a:t>
            </a:r>
            <a:r>
              <a:rPr lang="en-US" altLang="zh-TW" sz="2000" dirty="0">
                <a:latin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</a:rPr>
              <a:t>7</a:t>
            </a:r>
            <a:r>
              <a:rPr lang="zh-TW" altLang="en-US" sz="2000" dirty="0">
                <a:latin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</a:rPr>
              <a:t>日止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latin typeface="標楷體" panose="03000509000000000000" pitchFamily="65" charset="-120"/>
              </a:rPr>
              <a:t>申請</a:t>
            </a:r>
            <a:r>
              <a:rPr lang="zh-TW" altLang="en-US" sz="2000" dirty="0">
                <a:latin typeface="標楷體" panose="03000509000000000000" pitchFamily="65" charset="-120"/>
              </a:rPr>
              <a:t>期限：自事故發生起</a:t>
            </a:r>
            <a:r>
              <a:rPr lang="zh-TW" altLang="en-US" sz="2000" b="1" dirty="0">
                <a:latin typeface="標楷體" panose="03000509000000000000" pitchFamily="65" charset="-120"/>
              </a:rPr>
              <a:t>二年內</a:t>
            </a:r>
            <a:r>
              <a:rPr lang="zh-TW" altLang="en-US" sz="2000" dirty="0">
                <a:latin typeface="標楷體" panose="03000509000000000000" pitchFamily="65" charset="-120"/>
              </a:rPr>
              <a:t>需提出申請。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標楷體" panose="03000509000000000000" pitchFamily="65" charset="-120"/>
              </a:rPr>
              <a:t>已投保其他人壽保險，仍可以申請「學生團體平安保險」理賠給付，即使個人保險與學生保險兩者皆為同</a:t>
            </a:r>
            <a:r>
              <a:rPr lang="zh-TW" altLang="en-US" sz="2000" b="1" dirty="0" smtClean="0">
                <a:latin typeface="標楷體" panose="03000509000000000000" pitchFamily="65" charset="-120"/>
              </a:rPr>
              <a:t>一家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亦可。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</a:rPr>
              <a:t>提醒同學記得跟醫療院所申請數份診斷書與收據等證明，以利向不同保險公司申請理賠</a:t>
            </a:r>
            <a:r>
              <a:rPr lang="zh-TW" altLang="en-US" sz="2000" dirty="0" smtClean="0"/>
              <a:t>。</a:t>
            </a:r>
          </a:p>
        </p:txBody>
      </p:sp>
      <p:sp>
        <p:nvSpPr>
          <p:cNvPr id="419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260FC4-C311-47FC-B7C9-BE6DDD84281C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27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817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</p:spPr>
        <p:txBody>
          <a:bodyPr/>
          <a:lstStyle/>
          <a:p>
            <a:pPr algn="ctr"/>
            <a:r>
              <a:rPr lang="zh-TW" altLang="en-US" sz="4400" b="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軍訓室</a:t>
            </a:r>
            <a:r>
              <a:rPr lang="en-US" altLang="zh-TW" sz="4400" b="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4400" b="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含校安中心</a:t>
            </a:r>
            <a:r>
              <a:rPr lang="en-US" altLang="zh-TW" sz="4400" b="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)</a:t>
            </a:r>
            <a:br>
              <a:rPr lang="en-US" altLang="zh-TW" sz="4400" b="0" dirty="0" smtClean="0">
                <a:solidFill>
                  <a:srgbClr val="0000FF"/>
                </a:solidFill>
                <a:latin typeface="標楷體" panose="03000509000000000000" pitchFamily="65" charset="-120"/>
              </a:rPr>
            </a:br>
            <a:r>
              <a:rPr lang="zh-TW" altLang="en-US" sz="4400" b="0" dirty="0" smtClean="0">
                <a:latin typeface="標楷體" panose="03000509000000000000" pitchFamily="65" charset="-120"/>
              </a:rPr>
              <a:t>業務工作報告</a:t>
            </a:r>
            <a:endParaRPr lang="zh-TW" altLang="en-US" sz="4400" b="0" dirty="0"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604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684213" y="11255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b="1">
              <a:solidFill>
                <a:srgbClr val="E46C0A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231" y="332656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</a:t>
            </a:r>
            <a:r>
              <a:rPr lang="zh-TW" altLang="en-US" dirty="0" smtClean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處軍訓室</a:t>
            </a:r>
            <a:endParaRPr lang="en-US" altLang="zh-TW" dirty="0">
              <a:solidFill>
                <a:srgbClr val="4BACC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71600" y="908894"/>
            <a:ext cx="6912768" cy="652934"/>
          </a:xfrm>
        </p:spPr>
        <p:txBody>
          <a:bodyPr/>
          <a:lstStyle/>
          <a:p>
            <a:r>
              <a:rPr lang="zh-TW" altLang="en-US" b="0" dirty="0" smtClean="0">
                <a:solidFill>
                  <a:srgbClr val="0000FF"/>
                </a:solidFill>
              </a:rPr>
              <a:t>校安事件統計</a:t>
            </a:r>
            <a:r>
              <a:rPr lang="en-US" altLang="zh-TW" sz="2000" b="0" dirty="0" smtClean="0"/>
              <a:t>(108</a:t>
            </a:r>
            <a:r>
              <a:rPr lang="zh-TW" altLang="en-US" sz="2000" b="0" dirty="0" smtClean="0"/>
              <a:t>年</a:t>
            </a:r>
            <a:r>
              <a:rPr lang="en-US" altLang="zh-TW" sz="2000" b="0" dirty="0" smtClean="0"/>
              <a:t>1-5</a:t>
            </a:r>
            <a:r>
              <a:rPr lang="zh-TW" altLang="en-US" sz="2000" b="0" dirty="0" smtClean="0"/>
              <a:t>月</a:t>
            </a:r>
            <a:r>
              <a:rPr lang="en-US" altLang="zh-TW" sz="2000" b="0" dirty="0" smtClean="0"/>
              <a:t>)</a:t>
            </a:r>
            <a:r>
              <a:rPr lang="zh-TW" altLang="en-US" sz="2000" b="0" dirty="0" smtClean="0"/>
              <a:t> </a:t>
            </a:r>
            <a:r>
              <a:rPr lang="zh-TW" altLang="en-US" b="0" dirty="0" smtClean="0"/>
              <a:t>    </a:t>
            </a:r>
            <a:r>
              <a:rPr lang="zh-TW" altLang="en-US" sz="1600" b="0" dirty="0" smtClean="0"/>
              <a:t>統計時間至</a:t>
            </a:r>
            <a:r>
              <a:rPr lang="en-US" altLang="zh-TW" sz="1600" b="0" dirty="0" smtClean="0"/>
              <a:t>5</a:t>
            </a:r>
            <a:r>
              <a:rPr lang="zh-TW" altLang="en-US" sz="1600" b="0" dirty="0" smtClean="0"/>
              <a:t>月</a:t>
            </a:r>
            <a:r>
              <a:rPr lang="en-US" altLang="zh-TW" sz="1600" b="0" dirty="0" smtClean="0"/>
              <a:t>30</a:t>
            </a:r>
            <a:r>
              <a:rPr lang="zh-TW" altLang="en-US" sz="1600" b="0" dirty="0" smtClean="0"/>
              <a:t>日</a:t>
            </a:r>
            <a:endParaRPr lang="zh-TW" altLang="en-US" sz="16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3638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95859" y="1561828"/>
          <a:ext cx="5760640" cy="4947395"/>
        </p:xfrm>
        <a:graphic>
          <a:graphicData uri="http://schemas.openxmlformats.org/drawingml/2006/table">
            <a:tbl>
              <a:tblPr firstRow="1" firstCol="1" bandRow="1"/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60">
                <a:tc grid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事件名稱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45">
                <a:tc row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意外</a:t>
                      </a:r>
                      <a:endParaRPr lang="en-US" altLang="zh-TW" sz="1600" b="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事件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交通意外</a:t>
                      </a: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後報</a:t>
                      </a: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11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31</a:t>
                      </a:r>
                      <a:endParaRPr lang="zh-TW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中毒、</a:t>
                      </a:r>
                      <a:r>
                        <a:rPr kumimoji="1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自傷</a:t>
                      </a:r>
                      <a:r>
                        <a:rPr kumimoji="1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細明體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自殺、溺水、運動傷害</a:t>
                      </a:r>
                      <a:r>
                        <a:rPr kumimoji="1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kumimoji="1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14</a:t>
                      </a:r>
                      <a:endParaRPr lang="zh-TW" sz="18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8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安全維護事件</a:t>
                      </a:r>
                      <a:endParaRPr lang="zh-TW" sz="1600" b="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95">
                <a:tc gridSpan="2">
                  <a:txBody>
                    <a:bodyPr/>
                    <a:lstStyle/>
                    <a:p>
                      <a:pPr marL="0" marR="0" lvl="0" indent="127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暴力事件與偏差行為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1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管教衝突事件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8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兒童少年保護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事件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歲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00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天然災害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事件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8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疾病事件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15</a:t>
                      </a:r>
                      <a:endParaRPr lang="zh-TW" sz="1800" b="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18</a:t>
                      </a:r>
                      <a:endParaRPr lang="zh-TW" sz="18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8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其它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事件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885">
                <a:tc gridSpan="2"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9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74</a:t>
                      </a:r>
                      <a:endParaRPr lang="zh-TW" sz="2000" b="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300192" y="1988840"/>
            <a:ext cx="2126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日臺教學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1030006876B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號函頒修正「校園安全及災害事件通報作業要點」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分為八類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如左表其中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意外事件以交通意外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件較多；學生自傷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自殺居次。</a:t>
            </a:r>
            <a:r>
              <a:rPr lang="zh-TW" altLang="en-US" dirty="0" smtClean="0">
                <a:solidFill>
                  <a:srgbClr val="0000CC"/>
                </a:solidFill>
                <a:latin typeface="標楷體"/>
                <a:ea typeface="標楷體"/>
              </a:rPr>
              <a:t>安全維護事件以性平事件</a:t>
            </a:r>
            <a:r>
              <a:rPr lang="en-US" altLang="zh-TW" dirty="0" smtClean="0">
                <a:solidFill>
                  <a:srgbClr val="0000CC"/>
                </a:solidFill>
                <a:latin typeface="標楷體"/>
                <a:ea typeface="標楷體"/>
              </a:rPr>
              <a:t>8</a:t>
            </a:r>
            <a:r>
              <a:rPr lang="zh-TW" altLang="en-US" dirty="0" smtClean="0">
                <a:solidFill>
                  <a:srgbClr val="0000CC"/>
                </a:solidFill>
                <a:latin typeface="標楷體"/>
                <a:ea typeface="標楷體"/>
              </a:rPr>
              <a:t>件較多。</a:t>
            </a:r>
            <a:r>
              <a:rPr lang="zh-TW" altLang="en-US" dirty="0" smtClean="0">
                <a:solidFill>
                  <a:srgbClr val="8706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疾病事件則以流感較多</a:t>
            </a:r>
            <a:r>
              <a:rPr lang="zh-TW" altLang="en-US" dirty="0" smtClean="0">
                <a:solidFill>
                  <a:srgbClr val="8706BA"/>
                </a:solidFill>
                <a:latin typeface="新細明體"/>
                <a:ea typeface="新細明體"/>
              </a:rPr>
              <a:t>。</a:t>
            </a:r>
            <a:endParaRPr lang="zh-TW" altLang="en-US" dirty="0">
              <a:solidFill>
                <a:srgbClr val="8706B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299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77552" y="1484784"/>
            <a:ext cx="5984468" cy="355218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1043608" y="5157192"/>
            <a:ext cx="73509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4250"/>
            <a:r>
              <a:rPr lang="zh-TW" altLang="en-US" dirty="0" smtClean="0"/>
              <a:t>原有學生宿舍拆除現況</a:t>
            </a:r>
            <a:endParaRPr lang="en-US" altLang="zh-TW" dirty="0" smtClean="0"/>
          </a:p>
          <a:p>
            <a:pPr marL="1384300" lvl="1"/>
            <a:r>
              <a:rPr lang="zh-TW" altLang="en-US" dirty="0" smtClean="0"/>
              <a:t>拆除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</a:t>
            </a:r>
            <a:r>
              <a:rPr lang="zh-TW" altLang="en-US" dirty="0" smtClean="0"/>
              <a:t>館宿舍→共減少</a:t>
            </a:r>
            <a:r>
              <a:rPr lang="en-US" altLang="zh-TW" dirty="0" smtClean="0"/>
              <a:t>512</a:t>
            </a:r>
            <a:r>
              <a:rPr lang="zh-TW" altLang="en-US" dirty="0" smtClean="0"/>
              <a:t>床</a:t>
            </a:r>
            <a:endParaRPr lang="en-US" altLang="zh-TW" dirty="0" smtClean="0"/>
          </a:p>
          <a:p>
            <a:pPr marL="1384300" lvl="1"/>
            <a:r>
              <a:rPr lang="zh-TW" altLang="en-US" dirty="0"/>
              <a:t>以上宿舍最晚至</a:t>
            </a:r>
            <a:r>
              <a:rPr lang="en-US" altLang="zh-TW" dirty="0"/>
              <a:t>108/6/30</a:t>
            </a:r>
            <a:r>
              <a:rPr lang="zh-TW" altLang="en-US" dirty="0"/>
              <a:t>搬遷完畢</a:t>
            </a:r>
          </a:p>
        </p:txBody>
      </p:sp>
    </p:spTree>
    <p:extLst>
      <p:ext uri="{BB962C8B-B14F-4D97-AF65-F5344CB8AC3E}">
        <p14:creationId xmlns:p14="http://schemas.microsoft.com/office/powerpoint/2010/main" val="2117711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684213" y="11255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b="1">
              <a:solidFill>
                <a:srgbClr val="E46C0A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231" y="332656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</a:t>
            </a:r>
            <a:r>
              <a:rPr lang="zh-TW" altLang="en-US" dirty="0" smtClean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處軍訓室</a:t>
            </a:r>
            <a:endParaRPr lang="en-US" altLang="zh-TW" dirty="0">
              <a:solidFill>
                <a:srgbClr val="4BACC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975866"/>
            <a:ext cx="8064896" cy="652934"/>
          </a:xfrm>
        </p:spPr>
        <p:txBody>
          <a:bodyPr>
            <a:normAutofit/>
          </a:bodyPr>
          <a:lstStyle/>
          <a:p>
            <a:r>
              <a:rPr lang="zh-TW" altLang="en-US" b="0" dirty="0">
                <a:solidFill>
                  <a:srgbClr val="0000FF"/>
                </a:solidFill>
              </a:rPr>
              <a:t>校園</a:t>
            </a:r>
            <a:r>
              <a:rPr lang="zh-TW" altLang="en-US" b="0" dirty="0" smtClean="0">
                <a:solidFill>
                  <a:srgbClr val="0000FF"/>
                </a:solidFill>
              </a:rPr>
              <a:t>安全</a:t>
            </a:r>
            <a:r>
              <a:rPr lang="en-US" altLang="zh-TW" b="0" dirty="0" smtClean="0">
                <a:solidFill>
                  <a:srgbClr val="0000FF"/>
                </a:solidFill>
              </a:rPr>
              <a:t>-</a:t>
            </a:r>
            <a:r>
              <a:rPr lang="zh-TW" altLang="en-US" b="0" dirty="0" smtClean="0">
                <a:solidFill>
                  <a:srgbClr val="0000FF"/>
                </a:solidFill>
              </a:rPr>
              <a:t>學生交通事故統計</a:t>
            </a:r>
            <a:endParaRPr lang="zh-TW" alt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683568" y="1700808"/>
          <a:ext cx="6804594" cy="1584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altLang="en-US" sz="20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0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lang="zh-TW" altLang="en-US" sz="20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zh-TW" altLang="en-US" sz="20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altLang="en-US" sz="20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44</a:t>
                      </a:r>
                      <a:endParaRPr lang="zh-TW" sz="2000" b="1" kern="100" dirty="0"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zh-TW" altLang="en-US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b="0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b="0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b="0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0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2000" b="0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zh-TW" altLang="en-US" sz="2000" b="1" kern="100" dirty="0"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452320" y="1988840"/>
            <a:ext cx="1630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107-2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學期學務處舉辦多次交通安全教育講座，並利用各項集會及資源大力宣教，交通意外事件明顯下降，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請導師協助持續宣導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圖表 7"/>
          <p:cNvGraphicFramePr/>
          <p:nvPr>
            <p:extLst/>
          </p:nvPr>
        </p:nvGraphicFramePr>
        <p:xfrm>
          <a:off x="684213" y="3284984"/>
          <a:ext cx="676778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325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C822-D25E-44A8-87EF-FA61DB7E60F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9877" y="1772816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本校同盟路大門西側設有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C-bike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，且附院周遭有接駁車前往捷運站，另有多線公車連接各主要車站，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配合節能減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碳、環保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愛地球及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學校規劃等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請各學院導師協助利用各項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聚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會與上課時機加強宣導，鼓勵同學多加利用大眾運輸交通工具以達機車減量之實效。</a:t>
            </a:r>
            <a:endParaRPr lang="en-US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813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409" y="902760"/>
            <a:ext cx="4608512" cy="652934"/>
          </a:xfrm>
        </p:spPr>
        <p:txBody>
          <a:bodyPr>
            <a:noAutofit/>
          </a:bodyPr>
          <a:lstStyle/>
          <a:p>
            <a:r>
              <a:rPr lang="zh-TW" altLang="en-US" sz="40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學生請假作業說明</a:t>
            </a:r>
            <a:endParaRPr lang="zh-TW" altLang="en-US" sz="4000" b="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01684" y="1777821"/>
            <a:ext cx="3456384" cy="3993307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sz="2400" kern="100" dirty="0" smtClean="0">
                <a:solidFill>
                  <a:srgbClr val="001A19"/>
                </a:solidFill>
                <a:latin typeface="標楷體" pitchFamily="65" charset="-120"/>
                <a:ea typeface="標楷體" pitchFamily="65" charset="-120"/>
              </a:rPr>
              <a:t>學生請假審核流程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74628" y="2739771"/>
            <a:ext cx="80922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學生請假</a:t>
            </a:r>
            <a:endParaRPr lang="zh-TW" altLang="en-US" dirty="0">
              <a:solidFill>
                <a:srgbClr val="006765">
                  <a:lumMod val="50000"/>
                </a:srgbClr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288224" y="3334295"/>
            <a:ext cx="62178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055822" y="2775574"/>
            <a:ext cx="7676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校安組員</a:t>
            </a:r>
            <a:r>
              <a:rPr lang="en-US" altLang="zh-TW" dirty="0" smtClean="0">
                <a:solidFill>
                  <a:srgbClr val="006765">
                    <a:lumMod val="50000"/>
                  </a:srgbClr>
                </a:solidFill>
              </a:rPr>
              <a:t>1</a:t>
            </a:r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天</a:t>
            </a:r>
            <a:endParaRPr lang="en-US" altLang="zh-TW" dirty="0" smtClean="0">
              <a:solidFill>
                <a:srgbClr val="006765">
                  <a:lumMod val="50000"/>
                </a:srgb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696410" y="2775574"/>
            <a:ext cx="802255" cy="1380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導師</a:t>
            </a:r>
            <a:r>
              <a:rPr lang="en-US" altLang="zh-TW" dirty="0" smtClean="0">
                <a:solidFill>
                  <a:srgbClr val="006765">
                    <a:lumMod val="50000"/>
                  </a:srgbClr>
                </a:solidFill>
              </a:rPr>
              <a:t>2~3</a:t>
            </a:r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天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487456" y="2811779"/>
            <a:ext cx="791000" cy="13681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系主任或</a:t>
            </a:r>
            <a:endParaRPr lang="en-US" altLang="zh-TW" dirty="0" smtClean="0">
              <a:solidFill>
                <a:srgbClr val="006765">
                  <a:lumMod val="50000"/>
                </a:srgbClr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所長</a:t>
            </a:r>
            <a:r>
              <a:rPr lang="en-US" altLang="zh-TW" dirty="0" smtClean="0">
                <a:solidFill>
                  <a:srgbClr val="006765">
                    <a:lumMod val="50000"/>
                  </a:srgbClr>
                </a:solidFill>
              </a:rPr>
              <a:t>3~7</a:t>
            </a:r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天</a:t>
            </a:r>
            <a:endParaRPr lang="zh-TW" altLang="en-US" dirty="0">
              <a:solidFill>
                <a:srgbClr val="006765">
                  <a:lumMod val="50000"/>
                </a:srgbClr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3154700" y="3616115"/>
            <a:ext cx="1502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675044" y="4611778"/>
            <a:ext cx="115212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1A19"/>
                </a:solidFill>
              </a:rPr>
              <a:t>系統</a:t>
            </a:r>
            <a:r>
              <a:rPr lang="en-US" altLang="zh-TW" dirty="0" smtClean="0">
                <a:solidFill>
                  <a:srgbClr val="001A19"/>
                </a:solidFill>
              </a:rPr>
              <a:t>e-mail</a:t>
            </a:r>
            <a:r>
              <a:rPr lang="zh-TW" altLang="en-US" dirty="0" smtClean="0">
                <a:solidFill>
                  <a:srgbClr val="001A19"/>
                </a:solidFill>
              </a:rPr>
              <a:t>通知</a:t>
            </a:r>
            <a:endParaRPr lang="zh-TW" altLang="en-US" dirty="0">
              <a:solidFill>
                <a:srgbClr val="001A19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4890159" y="3621869"/>
            <a:ext cx="14516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459263" y="4611778"/>
            <a:ext cx="115212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1A19"/>
                </a:solidFill>
              </a:rPr>
              <a:t>系統</a:t>
            </a:r>
            <a:r>
              <a:rPr lang="en-US" altLang="zh-TW" dirty="0" smtClean="0">
                <a:solidFill>
                  <a:srgbClr val="001A19"/>
                </a:solidFill>
              </a:rPr>
              <a:t>e-mail</a:t>
            </a:r>
            <a:r>
              <a:rPr lang="zh-TW" altLang="en-US" dirty="0" smtClean="0">
                <a:solidFill>
                  <a:srgbClr val="001A19"/>
                </a:solidFill>
              </a:rPr>
              <a:t>通知</a:t>
            </a:r>
            <a:endParaRPr lang="zh-TW" altLang="en-US" dirty="0">
              <a:solidFill>
                <a:srgbClr val="001A19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205017" y="2817786"/>
            <a:ext cx="792088" cy="1390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院長</a:t>
            </a:r>
            <a:r>
              <a:rPr lang="en-US" altLang="zh-TW" dirty="0" smtClean="0">
                <a:solidFill>
                  <a:srgbClr val="006765">
                    <a:lumMod val="50000"/>
                  </a:srgbClr>
                </a:solidFill>
              </a:rPr>
              <a:t>7</a:t>
            </a:r>
            <a:r>
              <a:rPr lang="zh-TW" altLang="en-US" dirty="0" smtClean="0">
                <a:solidFill>
                  <a:srgbClr val="006765">
                    <a:lumMod val="50000"/>
                  </a:srgbClr>
                </a:solidFill>
              </a:rPr>
              <a:t>天以上</a:t>
            </a:r>
          </a:p>
        </p:txBody>
      </p:sp>
      <p:sp>
        <p:nvSpPr>
          <p:cNvPr id="21" name="矩形 20"/>
          <p:cNvSpPr/>
          <p:nvPr/>
        </p:nvSpPr>
        <p:spPr>
          <a:xfrm>
            <a:off x="3107781" y="1824657"/>
            <a:ext cx="1782378" cy="742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u="sng" dirty="0" smtClean="0">
                <a:solidFill>
                  <a:srgbClr val="001A19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https://wac.kmu.edu.tw/tea/teasrv/team4202.php"/>
              </a:rPr>
              <a:t>T.4.22.學生請假審核作業_</a:t>
            </a:r>
            <a:r>
              <a:rPr lang="en-US" altLang="zh-TW" sz="1600" b="1" u="sng" dirty="0" smtClean="0">
                <a:solidFill>
                  <a:srgbClr val="001A19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https://wac.kmu.edu.tw/tea/teasrv/team4202.php"/>
              </a:rPr>
              <a:t>導師用</a:t>
            </a:r>
            <a:endParaRPr lang="zh-TW" altLang="en-US" sz="1600" dirty="0">
              <a:solidFill>
                <a:srgbClr val="001A1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62378" y="1845709"/>
            <a:ext cx="1576423" cy="752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u="sng" dirty="0" smtClean="0">
                <a:solidFill>
                  <a:srgbClr val="001A19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https://wac.kmu.edu.tw/tea/teasrv/team4202.php"/>
              </a:rPr>
              <a:t>T.4.23.學生請假審核作業</a:t>
            </a:r>
            <a:r>
              <a:rPr lang="zh-TW" altLang="en-US" sz="1600" u="sng" dirty="0" smtClean="0">
                <a:solidFill>
                  <a:srgbClr val="001A19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https://wac.kmu.edu.tw/tea/teasrv/team4202.php"/>
              </a:rPr>
              <a:t>系主任</a:t>
            </a:r>
            <a:r>
              <a:rPr lang="en-US" altLang="zh-TW" sz="1600" b="1" u="sng" dirty="0" smtClean="0">
                <a:solidFill>
                  <a:srgbClr val="001A19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https://wac.kmu.edu.tw/tea/teasrv/team4202.php"/>
              </a:rPr>
              <a:t>用</a:t>
            </a:r>
            <a:endParaRPr lang="zh-TW" altLang="en-US" sz="1600" dirty="0">
              <a:solidFill>
                <a:srgbClr val="001A1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向下箭號 23"/>
          <p:cNvSpPr/>
          <p:nvPr/>
        </p:nvSpPr>
        <p:spPr>
          <a:xfrm flipH="1">
            <a:off x="6626453" y="3675674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165672" y="4611778"/>
            <a:ext cx="115212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1A19"/>
                </a:solidFill>
              </a:rPr>
              <a:t>系統</a:t>
            </a:r>
            <a:r>
              <a:rPr lang="en-US" altLang="zh-TW" dirty="0" smtClean="0">
                <a:solidFill>
                  <a:srgbClr val="001A19"/>
                </a:solidFill>
              </a:rPr>
              <a:t>e-mail</a:t>
            </a:r>
            <a:r>
              <a:rPr lang="zh-TW" altLang="en-US" dirty="0" smtClean="0">
                <a:solidFill>
                  <a:srgbClr val="001A19"/>
                </a:solidFill>
              </a:rPr>
              <a:t>通知</a:t>
            </a:r>
            <a:endParaRPr lang="zh-TW" altLang="en-US" dirty="0">
              <a:solidFill>
                <a:srgbClr val="001A19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87456" y="1823186"/>
            <a:ext cx="1512168" cy="7788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u="sng" dirty="0" smtClean="0">
                <a:solidFill>
                  <a:srgbClr val="001A19"/>
                </a:solidFill>
                <a:hlinkClick r:id="rId2" tooltip="https://wac.kmu.edu.tw/tea/teasrv/team4202.php"/>
              </a:rPr>
              <a:t>T.4.24學生請假審核作業</a:t>
            </a:r>
            <a:r>
              <a:rPr lang="zh-TW" altLang="en-US" sz="1200" u="sng" dirty="0" smtClean="0">
                <a:solidFill>
                  <a:srgbClr val="001A19"/>
                </a:solidFill>
                <a:hlinkClick r:id="rId2" tooltip="https://wac.kmu.edu.tw/tea/teasrv/team4202.php"/>
              </a:rPr>
              <a:t>系院長</a:t>
            </a:r>
            <a:r>
              <a:rPr lang="en-US" altLang="zh-TW" sz="1200" b="1" u="sng" dirty="0" smtClean="0">
                <a:solidFill>
                  <a:srgbClr val="001A19"/>
                </a:solidFill>
                <a:hlinkClick r:id="rId2" tooltip="https://wac.kmu.edu.tw/tea/teasrv/team4202.php"/>
              </a:rPr>
              <a:t>用</a:t>
            </a:r>
            <a:endParaRPr lang="zh-TW" altLang="en-US" sz="1200" dirty="0">
              <a:solidFill>
                <a:srgbClr val="001A19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632754" y="538993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學生請公假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須上傳院長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核准之公文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簽呈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2940217" y="3411662"/>
            <a:ext cx="62178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4649046" y="3423847"/>
            <a:ext cx="62178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6430845" y="3432069"/>
            <a:ext cx="62178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3901" y="6111815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承辦人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軍訓室郭添漢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校安組員   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2120#23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1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684213" y="11255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b="1">
              <a:solidFill>
                <a:srgbClr val="E46C0A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231" y="332656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</a:t>
            </a:r>
            <a:r>
              <a:rPr lang="zh-TW" altLang="en-US" dirty="0" smtClean="0">
                <a:solidFill>
                  <a:srgbClr val="4BACC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處軍訓室</a:t>
            </a:r>
            <a:endParaRPr lang="en-US" altLang="zh-TW" dirty="0">
              <a:solidFill>
                <a:srgbClr val="4BACC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8" name="圖片 7" descr="2017-09-15_17243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4" y="1052736"/>
            <a:ext cx="8928992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直線圖說文字 2 8"/>
          <p:cNvSpPr/>
          <p:nvPr/>
        </p:nvSpPr>
        <p:spPr bwMode="auto">
          <a:xfrm>
            <a:off x="4587576" y="2708920"/>
            <a:ext cx="2952328" cy="873383"/>
          </a:xfrm>
          <a:prstGeom prst="borderCallout2">
            <a:avLst>
              <a:gd name="adj1" fmla="val 23248"/>
              <a:gd name="adj2" fmla="val 547"/>
              <a:gd name="adj3" fmla="val 23248"/>
              <a:gd name="adj4" fmla="val -18402"/>
              <a:gd name="adj5" fmla="val -120181"/>
              <a:gd name="adj6" fmla="val -72956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T.4.22.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學生請假審核</a:t>
            </a:r>
            <a:endParaRPr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作業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kumimoji="0"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07504" y="907712"/>
            <a:ext cx="6984776" cy="36036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zh-TW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64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C822-D25E-44A8-87EF-FA61DB7E60F3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7544" y="90872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83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年次以後役男徵服</a:t>
            </a:r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個月常備兵役軍事訓練</a:t>
            </a:r>
          </a:p>
          <a:p>
            <a:pPr algn="ctr"/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暑期分階段常備兵役軍事訓練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534" y="2060848"/>
            <a:ext cx="8460940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1.83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年次以後之役男，自</a:t>
            </a: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年起，經判定常備役體位者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kumimoji="0"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改徵服</a:t>
            </a: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個月以內常備兵役軍事訓練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2.4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個月常備兵役軍事訓練之施訓內容，施訓內容區分為</a:t>
            </a:r>
            <a:r>
              <a:rPr kumimoji="0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endParaRPr kumimoji="0" lang="en-US" altLang="zh-TW" sz="2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伍訓練</a:t>
            </a:r>
            <a:r>
              <a:rPr kumimoji="0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及專長訓練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服完兵役了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3.83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年次以後出生之就讀國內外</a:t>
            </a: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含香港、澳門或大陸地區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專科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以上學校男子，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可連續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年暑假分階段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接受常備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兵役</a:t>
            </a:r>
            <a:endParaRPr kumimoji="0"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軍事訓練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者，皆可提出申請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kumimoji="0"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月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依公告日期為準</a:t>
            </a:r>
            <a:r>
              <a:rPr kumimoji="0"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，於內政部役政署網站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</a:t>
            </a:r>
            <a:endParaRPr kumimoji="0"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0" indent="-804863" fontAlgn="auto">
              <a:lnSpc>
                <a:spcPts val="3500"/>
              </a:lnSpc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頁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「申請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分階段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接受常備兵役軍事訓練系統」進行申請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endParaRPr kumimoji="0"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2663" lvl="0" indent="-873125" fontAlgn="auto">
              <a:lnSpc>
                <a:spcPts val="3500"/>
              </a:lnSpc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其他兵役相關請洽</a:t>
            </a:r>
            <a:r>
              <a:rPr kumimoji="0" lang="zh-TW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軍訓室 王占魁先生 分機</a:t>
            </a:r>
            <a:r>
              <a:rPr kumimoji="0" lang="en-US" altLang="zh-TW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2120#34</a:t>
            </a:r>
            <a:endParaRPr kumimoji="0" lang="zh-TW" altLang="zh-TW" sz="20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96224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220091"/>
            <a:ext cx="6059016" cy="652934"/>
          </a:xfrm>
        </p:spPr>
        <p:txBody>
          <a:bodyPr>
            <a:noAutofit/>
          </a:bodyPr>
          <a:lstStyle/>
          <a:p>
            <a:r>
              <a:rPr lang="zh-TW" altLang="zh-TW" sz="4000" b="0" dirty="0" smtClean="0">
                <a:solidFill>
                  <a:srgbClr val="0000CC"/>
                </a:solidFill>
              </a:rPr>
              <a:t>學生校外賃居調查與輔導</a:t>
            </a:r>
            <a:endParaRPr lang="zh-TW" altLang="en-US" sz="4000" b="0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290083"/>
            <a:ext cx="8136904" cy="3561259"/>
          </a:xfrm>
        </p:spPr>
        <p:txBody>
          <a:bodyPr/>
          <a:lstStyle/>
          <a:p>
            <a:pPr lvl="0"/>
            <a:r>
              <a:rPr lang="zh-TW" altLang="zh-TW" sz="2800" dirty="0" smtClean="0"/>
              <a:t>於每學期開始三週內由學生上校務資訊系統（</a:t>
            </a:r>
            <a:r>
              <a:rPr lang="en-US" altLang="zh-TW" sz="2800" dirty="0" err="1" smtClean="0"/>
              <a:t>D.2.0.06</a:t>
            </a:r>
            <a:r>
              <a:rPr lang="en-US" altLang="zh-TW" sz="2800" dirty="0" smtClean="0"/>
              <a:t>.</a:t>
            </a:r>
            <a:r>
              <a:rPr lang="zh-TW" altLang="zh-TW" sz="2800" dirty="0" smtClean="0"/>
              <a:t>學期住宿資料維護）登錄住宿資料及地址，</a:t>
            </a:r>
            <a:r>
              <a:rPr lang="zh-TW" altLang="zh-TW" sz="2800" dirty="0" smtClean="0">
                <a:solidFill>
                  <a:srgbClr val="FF0000"/>
                </a:solidFill>
              </a:rPr>
              <a:t>導師可由資訊系統（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S.A.3.0</a:t>
            </a:r>
            <a:r>
              <a:rPr lang="en-US" altLang="zh-TW" sz="2800" dirty="0" smtClean="0">
                <a:solidFill>
                  <a:srgbClr val="FF0000"/>
                </a:solidFill>
              </a:rPr>
              <a:t>.</a:t>
            </a:r>
            <a:r>
              <a:rPr lang="zh-TW" altLang="zh-TW" sz="2800" dirty="0" smtClean="0">
                <a:solidFill>
                  <a:srgbClr val="FF0000"/>
                </a:solidFill>
              </a:rPr>
              <a:t>學期住宿資訊維護）查詢並督導學生登錄情況。</a:t>
            </a:r>
          </a:p>
          <a:p>
            <a:r>
              <a:rPr lang="zh-TW" altLang="zh-TW" sz="2800" dirty="0" smtClean="0"/>
              <a:t>利用輔導時機，詢訪或電訪方式瞭解導生校外住宿環境及安全狀況，並填註於學生訪談記錄。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11960" y="566667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承辦人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劉治強 校安組員   分機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:2120#32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0682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772400" cy="1362075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</a:rPr>
              <a:t>高醫書院業務宣導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723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293096"/>
            <a:ext cx="3672408" cy="237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2" y="4365104"/>
            <a:ext cx="3044184" cy="202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9499"/>
            <a:ext cx="3960440" cy="222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499"/>
            <a:ext cx="3944030" cy="221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3631"/>
            <a:ext cx="8229600" cy="74515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高醫書院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107-2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學期活動成果（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60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23568" y="6387730"/>
            <a:ext cx="2133600" cy="365125"/>
          </a:xfrm>
        </p:spPr>
        <p:txBody>
          <a:bodyPr/>
          <a:lstStyle/>
          <a:p>
            <a:fld id="{D1DB5D73-9565-4371-B4A2-7718629C4888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395536" y="3501008"/>
            <a:ext cx="4032448" cy="822671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108.04.24</a:t>
            </a:r>
          </a:p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書院校長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講座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伍焜玉院士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師生共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228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人參與，滿意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度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4.5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分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】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499992" y="3470426"/>
            <a:ext cx="4032448" cy="82267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108.05.08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書院校長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講座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林恩平執行長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師生共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523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人參與，滿意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度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4.5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分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】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08315" y="6093296"/>
            <a:ext cx="4019669" cy="666591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108.02.23</a:t>
            </a:r>
          </a:p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高醫書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院導師培訓課程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587017" y="6093295"/>
            <a:ext cx="3945423" cy="659559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108.05.20</a:t>
            </a:r>
          </a:p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高醫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書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院學習助理培訓課程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0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B805-8726-410F-B64E-A3207D83292F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1573376"/>
            <a:ext cx="8435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本學期已辦理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書院師生會談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場，共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1002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人次參與。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書院共學日活動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場，平均滿意度為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4.71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7544" y="833631"/>
            <a:ext cx="8229600" cy="74515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高醫書院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107-2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學期活動成果（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60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348880"/>
            <a:ext cx="3096344" cy="190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3" y="4601202"/>
            <a:ext cx="3096345" cy="18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39" y="2358654"/>
            <a:ext cx="3096345" cy="192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601202"/>
            <a:ext cx="3096343" cy="18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827583" y="3966370"/>
            <a:ext cx="3096345" cy="594583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濟世書院導生會談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書院導師關懷院生近況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27584" y="6171036"/>
            <a:ext cx="3096344" cy="594583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傳習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書院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導生會談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透過高醫大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富翁凝聚小家向心力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932040" y="3952527"/>
            <a:ext cx="3096345" cy="594583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傳習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書院共學日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師生共同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製作手工皂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932038" y="6157193"/>
            <a:ext cx="3096345" cy="594583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高醫書院共學日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外籍生高雄文化體驗之旅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7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119438"/>
            <a:ext cx="9191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81013" y="2786063"/>
            <a:ext cx="2032000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受傷或身體不適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衛生保健組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2117)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1975" y="5603875"/>
            <a:ext cx="31972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申請獎助學金、就學貸款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生活輔導組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013" y="3681413"/>
            <a:ext cx="203200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社團事宜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課外活動組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0238" y="4618038"/>
            <a:ext cx="203200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學校宿舍事宜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生活輔導組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7188" y="1811338"/>
            <a:ext cx="35317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職涯輔導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深耕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計畫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升學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就業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職涯發展組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2280)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5713" y="3933825"/>
            <a:ext cx="28082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學生問題諮詢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轉介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心理及諮商輔導組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2121)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67175" y="1701800"/>
            <a:ext cx="2493963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校園安全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校安中心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07-3220809)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21488" y="2278063"/>
            <a:ext cx="2032000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申請愛心餐券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生活輔導組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58013" y="3070225"/>
            <a:ext cx="2032000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我想工讀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生活輔導組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 flipH="1">
            <a:off x="5867400" y="4724400"/>
            <a:ext cx="3049588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性平業務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學務處性平窗口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2114)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6637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4075" y="3119438"/>
            <a:ext cx="917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H="1" flipV="1">
            <a:off x="3214688" y="2543175"/>
            <a:ext cx="457200" cy="423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5154613" y="2457450"/>
            <a:ext cx="152400" cy="50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856288" y="2622550"/>
            <a:ext cx="8128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915025" y="3394075"/>
            <a:ext cx="877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734050" y="3810000"/>
            <a:ext cx="566738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307013" y="4687888"/>
            <a:ext cx="427037" cy="39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單箭頭接點 1024"/>
          <p:cNvCxnSpPr/>
          <p:nvPr/>
        </p:nvCxnSpPr>
        <p:spPr>
          <a:xfrm>
            <a:off x="4716463" y="4687888"/>
            <a:ext cx="0" cy="7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單箭頭接點 1027"/>
          <p:cNvCxnSpPr/>
          <p:nvPr/>
        </p:nvCxnSpPr>
        <p:spPr>
          <a:xfrm flipH="1">
            <a:off x="3036888" y="4618038"/>
            <a:ext cx="1030287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單箭頭接點 1030"/>
          <p:cNvCxnSpPr/>
          <p:nvPr/>
        </p:nvCxnSpPr>
        <p:spPr>
          <a:xfrm flipH="1">
            <a:off x="2740025" y="4437063"/>
            <a:ext cx="9318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單箭頭接點 1032"/>
          <p:cNvCxnSpPr/>
          <p:nvPr/>
        </p:nvCxnSpPr>
        <p:spPr>
          <a:xfrm flipH="1">
            <a:off x="2865438" y="3751263"/>
            <a:ext cx="585787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直線單箭頭接點 1034"/>
          <p:cNvCxnSpPr/>
          <p:nvPr/>
        </p:nvCxnSpPr>
        <p:spPr>
          <a:xfrm flipH="1" flipV="1">
            <a:off x="2627313" y="3119438"/>
            <a:ext cx="817562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文字方塊 1038"/>
          <p:cNvSpPr txBox="1">
            <a:spLocks noChangeArrowheads="1"/>
          </p:cNvSpPr>
          <p:nvPr/>
        </p:nvSpPr>
        <p:spPr bwMode="auto">
          <a:xfrm>
            <a:off x="2409324" y="911225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學務處輔導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資源簡介</a:t>
            </a:r>
          </a:p>
        </p:txBody>
      </p:sp>
      <p:sp>
        <p:nvSpPr>
          <p:cNvPr id="26650" name="文字方塊 1"/>
          <p:cNvSpPr txBox="1">
            <a:spLocks noChangeArrowheads="1"/>
          </p:cNvSpPr>
          <p:nvPr/>
        </p:nvSpPr>
        <p:spPr bwMode="auto">
          <a:xfrm>
            <a:off x="3857625" y="3935413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學務處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067175" y="5516563"/>
            <a:ext cx="2808288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導師業務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心理及諮商輔導組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2121)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4AF3C-CD0F-4F1E-B157-3FE5CA38354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3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43192" cy="6529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配套措施</a:t>
            </a:r>
            <a:r>
              <a:rPr lang="en-US" altLang="zh-TW" dirty="0" smtClean="0"/>
              <a:t>-</a:t>
            </a:r>
            <a:r>
              <a:rPr lang="zh-TW" altLang="en-US" dirty="0" smtClean="0"/>
              <a:t>精算學生宿舍</a:t>
            </a:r>
            <a:r>
              <a:rPr lang="en-US" altLang="zh-TW" dirty="0" smtClean="0"/>
              <a:t>A</a:t>
            </a:r>
            <a:r>
              <a:rPr lang="zh-TW" altLang="en-US" dirty="0" smtClean="0"/>
              <a:t>館可提供之床位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3993307"/>
          </a:xfrm>
        </p:spPr>
        <p:txBody>
          <a:bodyPr/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108-111</a:t>
            </a:r>
            <a:r>
              <a:rPr lang="zh-TW" altLang="en-US" sz="2000" b="1" dirty="0">
                <a:solidFill>
                  <a:srgbClr val="C00000"/>
                </a:solidFill>
              </a:rPr>
              <a:t> 學年度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暫緩限制申請宿舍之身分別為：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/>
            <a:r>
              <a:rPr lang="zh-TW" altLang="en-US" sz="1600" b="1" dirty="0">
                <a:solidFill>
                  <a:srgbClr val="C00000"/>
                </a:solidFill>
              </a:rPr>
              <a:t>設籍於本校周圍可通勤地區之學生（不含低收或中低收入戶子女）</a:t>
            </a:r>
            <a:endParaRPr lang="en-US" altLang="zh-TW" sz="1600" b="1" dirty="0">
              <a:solidFill>
                <a:srgbClr val="C00000"/>
              </a:solidFill>
            </a:endParaRPr>
          </a:p>
          <a:p>
            <a:pPr lvl="1"/>
            <a:r>
              <a:rPr lang="zh-TW" altLang="en-US" sz="1600" b="1" dirty="0">
                <a:solidFill>
                  <a:srgbClr val="C00000"/>
                </a:solidFill>
              </a:rPr>
              <a:t>短期交流生</a:t>
            </a:r>
            <a:endParaRPr lang="en-US" altLang="zh-TW" sz="1600" b="1" dirty="0">
              <a:solidFill>
                <a:srgbClr val="C00000"/>
              </a:solidFill>
            </a:endParaRPr>
          </a:p>
          <a:p>
            <a:pPr lvl="1"/>
            <a:r>
              <a:rPr lang="zh-TW" altLang="en-US" sz="1600" b="1" u="sng" dirty="0">
                <a:solidFill>
                  <a:srgbClr val="C00000"/>
                </a:solidFill>
              </a:rPr>
              <a:t>可釋出約</a:t>
            </a:r>
            <a:r>
              <a:rPr lang="en-US" altLang="zh-TW" sz="1600" b="1" u="sng" dirty="0">
                <a:solidFill>
                  <a:srgbClr val="C00000"/>
                </a:solidFill>
              </a:rPr>
              <a:t>140</a:t>
            </a:r>
            <a:r>
              <a:rPr lang="zh-TW" altLang="en-US" sz="1600" b="1" u="sng" dirty="0" smtClean="0">
                <a:solidFill>
                  <a:srgbClr val="C00000"/>
                </a:solidFill>
              </a:rPr>
              <a:t>床</a:t>
            </a:r>
            <a:endParaRPr lang="en-US" altLang="zh-TW" sz="2000" b="1" u="sng" dirty="0" smtClean="0">
              <a:solidFill>
                <a:srgbClr val="C00000"/>
              </a:solidFill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</a:rPr>
              <a:t>精算後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108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學年度學生宿舍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A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館共可提供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1071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床位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endParaRPr lang="en-US" altLang="zh-TW" sz="500" dirty="0" smtClean="0"/>
          </a:p>
          <a:p>
            <a:r>
              <a:rPr lang="zh-TW" altLang="en-US" sz="1400" dirty="0" smtClean="0"/>
              <a:t>住宿</a:t>
            </a:r>
            <a:r>
              <a:rPr lang="zh-TW" altLang="en-US" sz="1400" dirty="0"/>
              <a:t>抽籤優先順序依本校宿舍輔導及管理辦法第</a:t>
            </a:r>
            <a:r>
              <a:rPr lang="en-US" altLang="zh-TW" sz="1400" dirty="0"/>
              <a:t>10</a:t>
            </a:r>
            <a:r>
              <a:rPr lang="zh-TW" altLang="en-US" sz="1400" dirty="0"/>
              <a:t>條依序為：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政府</a:t>
            </a:r>
            <a:r>
              <a:rPr lang="zh-TW" altLang="en-US" sz="1100" dirty="0"/>
              <a:t>立案之低收入戶與中低收入戶子女（須檢附鄉鎮區公所證明）。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身心</a:t>
            </a:r>
            <a:r>
              <a:rPr lang="zh-TW" altLang="en-US" sz="1100" dirty="0"/>
              <a:t>障礙生或身體患有重大疾病者（身心障礙生須有身心障礙證明，重大疾病者須檢附「區域醫院」或「醫學中心」所開立當年度之診斷證明書，均由學務處審核）。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優秀</a:t>
            </a:r>
            <a:r>
              <a:rPr lang="zh-TW" altLang="en-US" sz="1100" dirty="0"/>
              <a:t>高中生、離島養成教育公費生及原住民地方養成教育公費生（由教務處審核）。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公費</a:t>
            </a:r>
            <a:r>
              <a:rPr lang="zh-TW" altLang="en-US" sz="1100" dirty="0"/>
              <a:t>境外生或清寒境外生（由學務處審核）。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遭逢</a:t>
            </a:r>
            <a:r>
              <a:rPr lang="zh-TW" altLang="en-US" sz="1100" dirty="0"/>
              <a:t>天災、意外等特殊事故，經專案核准住宿者（由學務處審核，學生不得自填此項）。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現任</a:t>
            </a:r>
            <a:r>
              <a:rPr lang="zh-TW" altLang="en-US" sz="1100" dirty="0"/>
              <a:t>宿舍自治會成員及書院助理。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大</a:t>
            </a:r>
            <a:r>
              <a:rPr lang="zh-TW" altLang="en-US" sz="1100" dirty="0"/>
              <a:t>一學生。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境外</a:t>
            </a:r>
            <a:r>
              <a:rPr lang="zh-TW" altLang="en-US" sz="1100" dirty="0"/>
              <a:t>生。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專案</a:t>
            </a:r>
            <a:r>
              <a:rPr lang="zh-TW" altLang="en-US" sz="1100" dirty="0"/>
              <a:t>申請或特殊狀況。</a:t>
            </a:r>
          </a:p>
          <a:p>
            <a:pPr lvl="1">
              <a:buFont typeface="+mj-ea"/>
              <a:buAutoNum type="ea1ChtPeriod"/>
            </a:pPr>
            <a:r>
              <a:rPr lang="zh-TW" altLang="en-US" sz="1100" dirty="0" smtClean="0"/>
              <a:t>下列</a:t>
            </a:r>
            <a:r>
              <a:rPr lang="zh-TW" altLang="en-US" sz="1100" dirty="0"/>
              <a:t>條件無法參與抽籤作業，僅能以遞補方式處理</a:t>
            </a:r>
            <a:r>
              <a:rPr lang="zh-TW" altLang="en-US" sz="1100" dirty="0" smtClean="0"/>
              <a:t>：</a:t>
            </a:r>
            <a:endParaRPr lang="en-US" altLang="zh-TW" sz="1100" dirty="0" smtClean="0"/>
          </a:p>
          <a:p>
            <a:pPr marL="717550" lvl="1" indent="0">
              <a:buNone/>
            </a:pPr>
            <a:r>
              <a:rPr lang="zh-TW" altLang="en-US" sz="1100" dirty="0" smtClean="0"/>
              <a:t>（</a:t>
            </a:r>
            <a:r>
              <a:rPr lang="zh-TW" altLang="en-US" sz="1100" dirty="0"/>
              <a:t>一）在職專班學生。</a:t>
            </a:r>
          </a:p>
          <a:p>
            <a:pPr marL="717550" lvl="1" indent="0">
              <a:buNone/>
            </a:pPr>
            <a:r>
              <a:rPr lang="zh-TW" altLang="en-US" sz="1100" dirty="0"/>
              <a:t>（二）學士後學制學生。</a:t>
            </a:r>
          </a:p>
          <a:p>
            <a:pPr marL="717550" lvl="1" indent="0">
              <a:buNone/>
            </a:pPr>
            <a:r>
              <a:rPr lang="zh-TW" altLang="en-US" sz="1100" dirty="0"/>
              <a:t>（三）轉學生</a:t>
            </a:r>
          </a:p>
          <a:p>
            <a:pPr marL="457200" lvl="1" indent="0">
              <a:buNone/>
            </a:pPr>
            <a:r>
              <a:rPr lang="zh-TW" altLang="en-US" sz="1100" dirty="0"/>
              <a:t>自</a:t>
            </a:r>
            <a:r>
              <a:rPr lang="en-US" altLang="zh-TW" sz="1100" dirty="0"/>
              <a:t>108</a:t>
            </a:r>
            <a:r>
              <a:rPr lang="zh-TW" altLang="en-US" sz="1100" dirty="0"/>
              <a:t>學年度至</a:t>
            </a:r>
            <a:r>
              <a:rPr lang="en-US" altLang="zh-TW" sz="1100" dirty="0"/>
              <a:t>111</a:t>
            </a:r>
            <a:r>
              <a:rPr lang="zh-TW" altLang="en-US" sz="1100" dirty="0"/>
              <a:t>學年度因宿舍改建，設籍於本校周遭可通勤地區</a:t>
            </a:r>
            <a:r>
              <a:rPr lang="en-US" altLang="zh-TW" sz="1100" dirty="0"/>
              <a:t>【</a:t>
            </a:r>
            <a:r>
              <a:rPr lang="zh-TW" altLang="en-US" sz="1100" dirty="0"/>
              <a:t>新興區、前金區、苓雅區、鹽埕區、鼓山區、前鎮區、三民區、楠梓區、小港區、左營區、鳳山區、大寮區、鳥松區</a:t>
            </a:r>
            <a:r>
              <a:rPr lang="en-US" altLang="zh-TW" sz="1100" dirty="0"/>
              <a:t>】</a:t>
            </a:r>
            <a:r>
              <a:rPr lang="zh-TW" altLang="en-US" sz="1100" dirty="0"/>
              <a:t>之學生，不得申請宿舍，亦不得申請候補</a:t>
            </a:r>
            <a:r>
              <a:rPr lang="zh-TW" altLang="en-US" sz="1100" dirty="0" smtClean="0"/>
              <a:t>。</a:t>
            </a:r>
            <a:endParaRPr lang="zh-TW" altLang="en-US" sz="1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3588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888681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zh-TW" altLang="en-US" dirty="0"/>
              <a:t>學務處輔導</a:t>
            </a:r>
            <a:r>
              <a:rPr lang="zh-TW" altLang="en-US" dirty="0" smtClean="0"/>
              <a:t>資源簡介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97317"/>
              </p:ext>
            </p:extLst>
          </p:nvPr>
        </p:nvGraphicFramePr>
        <p:xfrm>
          <a:off x="1321545" y="1047306"/>
          <a:ext cx="6624736" cy="582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承辦人員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特殊需求學生輔導／資源教室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陳怡珊輔導老師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曾惠子輔導老師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羅允廷輔導老師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僑陸生輔導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王繼國生活輔導老師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陳彥慈心理師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境外生輔導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吳珮琦輔導員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胡智淵心理師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性平防治業務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李嘉苹小姐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弱勢學生輔導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深耕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計畫窗口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李怡嫻小姐</a:t>
                      </a:r>
                      <a:endParaRPr lang="en-US" altLang="zh-TW" sz="24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郭榕庭小姐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書院業務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陳熠醺小姐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吳羿瑩小姐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蔡元豪先生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C6463-900E-483D-80BC-DF31905B26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21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772400" cy="1362075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</a:rPr>
              <a:t>上次會議追蹤事項、</a:t>
            </a:r>
            <a:r>
              <a:rPr lang="en-US" altLang="zh-TW" sz="5400" dirty="0" smtClean="0">
                <a:latin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</a:rPr>
            </a:br>
            <a:r>
              <a:rPr lang="zh-TW" altLang="en-US" sz="5400" smtClean="0">
                <a:latin typeface="標楷體" panose="03000509000000000000" pitchFamily="65" charset="-120"/>
              </a:rPr>
              <a:t>提案討論與綜合</a:t>
            </a:r>
            <a:r>
              <a:rPr lang="zh-TW" altLang="en-US" sz="5400">
                <a:latin typeface="標楷體" panose="03000509000000000000" pitchFamily="65" charset="-120"/>
              </a:rPr>
              <a:t>座談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09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配套措施</a:t>
            </a:r>
            <a:r>
              <a:rPr lang="en-US" altLang="zh-TW" dirty="0" smtClean="0"/>
              <a:t>-</a:t>
            </a:r>
            <a:r>
              <a:rPr lang="zh-TW" altLang="en-US" dirty="0" smtClean="0"/>
              <a:t>校外租賃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後驛大樓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8" y="2554959"/>
            <a:ext cx="5879902" cy="3034281"/>
          </a:xfrm>
        </p:spPr>
      </p:pic>
      <p:sp>
        <p:nvSpPr>
          <p:cNvPr id="8" name="內容版面配置區 6"/>
          <p:cNvSpPr txBox="1">
            <a:spLocks/>
          </p:cNvSpPr>
          <p:nvPr/>
        </p:nvSpPr>
        <p:spPr bwMode="auto">
          <a:xfrm>
            <a:off x="323528" y="5589240"/>
            <a:ext cx="83529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4250"/>
            <a:r>
              <a:rPr lang="zh-TW" altLang="en-US" sz="2200" dirty="0" smtClean="0"/>
              <a:t> </a:t>
            </a:r>
            <a:r>
              <a:rPr lang="en-US" altLang="zh-TW" sz="2200" dirty="0"/>
              <a:t>1F</a:t>
            </a:r>
            <a:r>
              <a:rPr lang="zh-TW" altLang="en-US" sz="2200" dirty="0"/>
              <a:t>為</a:t>
            </a:r>
            <a:r>
              <a:rPr lang="zh-TW" altLang="en-US" sz="2200" dirty="0" smtClean="0"/>
              <a:t>店面</a:t>
            </a:r>
            <a:endParaRPr lang="en-US" altLang="zh-TW" sz="2200" dirty="0" smtClean="0"/>
          </a:p>
          <a:p>
            <a:pPr marL="984250"/>
            <a:r>
              <a:rPr lang="zh-TW" altLang="en-US" sz="2200" dirty="0" smtClean="0"/>
              <a:t>房間</a:t>
            </a:r>
            <a:r>
              <a:rPr lang="zh-TW" altLang="en-US" sz="2200" dirty="0"/>
              <a:t>位在</a:t>
            </a:r>
            <a:r>
              <a:rPr lang="en-US" altLang="zh-TW" sz="2200" dirty="0" smtClean="0"/>
              <a:t>2-5F</a:t>
            </a:r>
            <a:r>
              <a:rPr lang="zh-TW" altLang="en-US" sz="2200" dirty="0" smtClean="0"/>
              <a:t>，共提供</a:t>
            </a:r>
            <a:r>
              <a:rPr lang="en-US" altLang="zh-TW" sz="2200" dirty="0" smtClean="0">
                <a:solidFill>
                  <a:srgbClr val="C00000"/>
                </a:solidFill>
              </a:rPr>
              <a:t>109</a:t>
            </a:r>
            <a:r>
              <a:rPr lang="zh-TW" altLang="en-US" sz="2200" dirty="0"/>
              <a:t>個</a:t>
            </a:r>
            <a:r>
              <a:rPr lang="zh-TW" altLang="en-US" sz="2200" dirty="0" smtClean="0"/>
              <a:t>床位（含部分新生、外籍生舊生、僑生舊生等）</a:t>
            </a:r>
            <a:endParaRPr lang="zh-TW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1259632" y="2564904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899592" y="1772816"/>
            <a:ext cx="66247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地理位置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807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高雄市三民區博愛一路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221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博愛路上＆鄰近後驛捷運站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，步行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132337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3250704" cy="194421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b="1" u="sng" dirty="0"/>
              <a:t>宿舍收費</a:t>
            </a:r>
            <a:r>
              <a:rPr lang="zh-TW" altLang="en-US" sz="3200" b="1" u="sng" dirty="0" smtClean="0"/>
              <a:t>標準</a:t>
            </a:r>
            <a:endParaRPr lang="en-US" altLang="zh-TW" sz="3200" b="1" u="sng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申請</a:t>
            </a:r>
            <a:r>
              <a:rPr lang="zh-TW" altLang="en-US" sz="2800" dirty="0"/>
              <a:t>住宿期間以一學年為</a:t>
            </a:r>
            <a:r>
              <a:rPr lang="zh-TW" altLang="en-US" sz="2800" dirty="0" smtClean="0"/>
              <a:t>原則</a:t>
            </a:r>
            <a:endParaRPr lang="en-US" altLang="zh-TW" sz="2800" dirty="0" smtClean="0"/>
          </a:p>
          <a:p>
            <a:r>
              <a:rPr lang="zh-TW" altLang="en-US" sz="2800" dirty="0" smtClean="0"/>
              <a:t>繳費</a:t>
            </a:r>
            <a:r>
              <a:rPr lang="zh-TW" altLang="en-US" sz="2800" dirty="0"/>
              <a:t>則分上、下學期繳費</a:t>
            </a:r>
            <a:r>
              <a:rPr lang="en-US" altLang="zh-TW" sz="2800" dirty="0"/>
              <a:t>(</a:t>
            </a:r>
            <a:r>
              <a:rPr lang="zh-TW" altLang="en-US" sz="2800" dirty="0"/>
              <a:t>上學期繳費含寒假期間</a:t>
            </a:r>
            <a:r>
              <a:rPr lang="en-US" altLang="zh-TW" sz="2800" dirty="0" smtClean="0"/>
              <a:t>)</a:t>
            </a:r>
            <a:endParaRPr lang="en-US" altLang="zh-TW" dirty="0" smtClean="0"/>
          </a:p>
          <a:p>
            <a:r>
              <a:rPr lang="zh-TW" altLang="en-US" sz="2800" dirty="0" smtClean="0"/>
              <a:t>各</a:t>
            </a:r>
            <a:r>
              <a:rPr lang="zh-TW" altLang="en-US" sz="2800" dirty="0"/>
              <a:t>館宿舍收費</a:t>
            </a:r>
            <a:r>
              <a:rPr lang="zh-TW" altLang="en-US" sz="2800" dirty="0" smtClean="0"/>
              <a:t>如右圖：</a:t>
            </a:r>
            <a:endParaRPr lang="en-US" altLang="zh-TW" sz="2800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247389" cy="24482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859469"/>
            <a:ext cx="5256584" cy="288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81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83568" y="1628801"/>
          <a:ext cx="7848872" cy="4978615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9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3200" kern="10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學雜費減免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依公告日期事先登錄。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357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就學貸款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合併減免者，必須先辦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理減免，請勿先行繳費。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08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學生緊急紓困金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事件發生三個月內申請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508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教育部</a:t>
                      </a:r>
                      <a:r>
                        <a:rPr lang="zh-TW" altLang="en-US" sz="2400" kern="10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學產基金急難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慰問金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92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9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教育部學產基金低收入戶學生</a:t>
                      </a:r>
                      <a:r>
                        <a:rPr lang="zh-TW" sz="19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助學金</a:t>
                      </a:r>
                      <a:endParaRPr lang="zh-TW" sz="19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依公告辦理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63">
                <a:tc gridSpan="2"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本組業務，每學期</a:t>
                      </a:r>
                      <a:r>
                        <a:rPr lang="zh-TW" altLang="en-US" sz="3200" b="1" u="sng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開學前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固定公告於學務處網頁，請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導師務必提醒學生參閱公告辦理，以免逾期影響權益。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939498"/>
            <a:ext cx="75438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學年度第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學期  生輔組業務申請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期程</a:t>
            </a:r>
            <a:endParaRPr lang="en-US" altLang="zh-TW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95537" y="1524273"/>
          <a:ext cx="8352927" cy="4896029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93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727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辦理期程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04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原住民學生</a:t>
                      </a:r>
                      <a:r>
                        <a:rPr 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b="1" kern="100" dirty="0" smtClean="0"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學期開始前公告，開學第一週辦理。</a:t>
                      </a:r>
                      <a:endParaRPr lang="zh-TW" sz="4000" b="1" kern="100" dirty="0">
                        <a:solidFill>
                          <a:srgbClr val="FF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清寒優秀研究生助學金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27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研究生一般助學金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200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64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清寒及身心障礙優秀學生助學金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27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弱勢學生</a:t>
                      </a:r>
                      <a:r>
                        <a:rPr 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助學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計畫生活助學金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53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清寒僑生助學金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每學年第一學期註冊開學後二週內辦理</a:t>
                      </a:r>
                      <a:endParaRPr lang="en-US" altLang="zh-TW" sz="18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研究所優秀僑生獎學金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每年九月三十日及三月三十日前辦理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僑生學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行優良獎學金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每學年第一學期九月辦理</a:t>
                      </a:r>
                      <a:endParaRPr lang="en-US" altLang="zh-TW" sz="18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8109">
                <a:tc>
                  <a:txBody>
                    <a:bodyPr/>
                    <a:lstStyle/>
                    <a:p>
                      <a:pPr indent="1270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弱勢學生助學計畫助學金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每學年度第一學期九月辦理，一次</a:t>
                      </a:r>
                      <a:endParaRPr lang="en-US" altLang="zh-TW" sz="18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申請兩學期，下學期不開放申請</a:t>
                      </a:r>
                      <a:endParaRPr lang="en-US" altLang="zh-TW" sz="18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6854"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生活輔導組業務，每學期</a:t>
                      </a:r>
                      <a:r>
                        <a:rPr lang="zh-TW" altLang="en-US" sz="2400" b="1" u="sng" kern="100" dirty="0" smtClean="0"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開學前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固定公告於學務處網頁，請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導師務必提醒學生參閱公告辦理，以免逾期影響權益。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939498"/>
            <a:ext cx="75438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學年度第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學期 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獎助學金申請期程</a:t>
            </a:r>
            <a:endParaRPr lang="en-US" altLang="zh-TW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</a:rPr>
              <a:t>深耕</a:t>
            </a:r>
            <a:r>
              <a:rPr lang="zh-TW" altLang="en-US" sz="5400" dirty="0" smtClean="0">
                <a:latin typeface="標楷體" panose="03000509000000000000" pitchFamily="65" charset="-120"/>
              </a:rPr>
              <a:t>計畫與</a:t>
            </a:r>
            <a:r>
              <a:rPr lang="en-US" altLang="zh-TW" sz="5400" dirty="0" smtClean="0">
                <a:latin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</a:rPr>
              <a:t>職</a:t>
            </a:r>
            <a:r>
              <a:rPr lang="zh-TW" altLang="en-US" sz="5400" dirty="0">
                <a:latin typeface="標楷體" panose="03000509000000000000" pitchFamily="65" charset="-120"/>
              </a:rPr>
              <a:t>涯</a:t>
            </a:r>
            <a:r>
              <a:rPr lang="zh-TW" altLang="en-US" sz="5400" dirty="0" smtClean="0">
                <a:latin typeface="標楷體" panose="03000509000000000000" pitchFamily="65" charset="-120"/>
              </a:rPr>
              <a:t>組業務宣導</a:t>
            </a:r>
            <a:endParaRPr lang="zh-TW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875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18051</TotalTime>
  <Words>3159</Words>
  <Application>Microsoft Office PowerPoint</Application>
  <PresentationFormat>如螢幕大小 (4:3)</PresentationFormat>
  <Paragraphs>515</Paragraphs>
  <Slides>41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1" baseType="lpstr">
      <vt:lpstr>Adobe 繁黑體 Std B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自訂設計</vt:lpstr>
      <vt:lpstr>PowerPoint 簡報</vt:lpstr>
      <vt:lpstr>學生宿舍措施 與生輔組業務宣導</vt:lpstr>
      <vt:lpstr>PowerPoint 簡報</vt:lpstr>
      <vt:lpstr>配套措施-精算學生宿舍A館可提供之床位</vt:lpstr>
      <vt:lpstr>配套措施-校外租賃(後驛大樓)</vt:lpstr>
      <vt:lpstr>PowerPoint 簡報</vt:lpstr>
      <vt:lpstr>PowerPoint 簡報</vt:lpstr>
      <vt:lpstr>PowerPoint 簡報</vt:lpstr>
      <vt:lpstr>深耕計畫與 職涯組業務宣導</vt:lpstr>
      <vt:lpstr>深耕計畫弱勢生輔導暨獎補助目標</vt:lpstr>
      <vt:lpstr>輔導機制</vt:lpstr>
      <vt:lpstr>教師課輔班</vt:lpstr>
      <vt:lpstr>深耕計畫弱勢生輔導暨獎補助項目</vt:lpstr>
      <vt:lpstr>PowerPoint 簡報</vt:lpstr>
      <vt:lpstr>心輔組業務宣導</vt:lpstr>
      <vt:lpstr>導師訪談紀錄提醒</vt:lpstr>
      <vt:lpstr>心輔組資源教室業務宣導</vt:lpstr>
      <vt:lpstr>本校特教生障別與學院的交叉分佈情形</vt:lpstr>
      <vt:lpstr>學務處資源教室-服務項目</vt:lpstr>
      <vt:lpstr>性別平等教育宣導  </vt:lpstr>
      <vt:lpstr>全校性或系科（社團）迎新等相關活動 應避免性別偏見或性別歧視</vt:lpstr>
      <vt:lpstr>人際互動注意事項</vt:lpstr>
      <vt:lpstr>性別平等教育法性騷擾之定義</vt:lpstr>
      <vt:lpstr>性別平等教育法性霸凌之定義</vt:lpstr>
      <vt:lpstr>校園常見的性騷擾樣態</vt:lpstr>
      <vt:lpstr>衛保組業務宣導</vt:lpstr>
      <vt:lpstr>學生團體平安保險</vt:lpstr>
      <vt:lpstr>軍訓室(含校安中心) 業務工作報告</vt:lpstr>
      <vt:lpstr>校安事件統計(108年1-5月)     統計時間至5月30日</vt:lpstr>
      <vt:lpstr>校園安全-學生交通事故統計</vt:lpstr>
      <vt:lpstr>PowerPoint 簡報</vt:lpstr>
      <vt:lpstr>學生請假作業說明</vt:lpstr>
      <vt:lpstr>PowerPoint 簡報</vt:lpstr>
      <vt:lpstr>PowerPoint 簡報</vt:lpstr>
      <vt:lpstr>學生校外賃居調查與輔導</vt:lpstr>
      <vt:lpstr>高醫書院業務宣導</vt:lpstr>
      <vt:lpstr>高醫書院107-2學期活動成果（1）</vt:lpstr>
      <vt:lpstr>高醫書院107-2學期活動成果（2）</vt:lpstr>
      <vt:lpstr>PowerPoint 簡報</vt:lpstr>
      <vt:lpstr>學務處輔導資源簡介</vt:lpstr>
      <vt:lpstr>上次會議追蹤事項、 提案討論與綜合座談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User</cp:lastModifiedBy>
  <cp:revision>1613</cp:revision>
  <cp:lastPrinted>2019-05-30T03:25:15Z</cp:lastPrinted>
  <dcterms:created xsi:type="dcterms:W3CDTF">2011-04-13T08:35:41Z</dcterms:created>
  <dcterms:modified xsi:type="dcterms:W3CDTF">2019-06-18T02:30:54Z</dcterms:modified>
</cp:coreProperties>
</file>